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What a factor really is, the as.numeric() trap that silently returns level positions, and the forcats verbs that put a JMP ladder in ladder order instead of alphabetical order.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Underneath, R stores </a:t>
            </a:r>
            <a:r>
              <a:rPr>
                <a:latin typeface="Courier"/>
              </a:rPr>
              <a:t>1 2 3 1</a:t>
            </a:r>
            <a:r>
              <a:rPr/>
              <a:t> and a character vector of levels. Everything that follows — the ordering problem, the </a:t>
            </a:r>
            <a:r>
              <a:rPr>
                <a:latin typeface="Courier"/>
              </a:rPr>
              <a:t>as.numeric()</a:t>
            </a:r>
            <a:r>
              <a:rPr/>
              <a:t> trap, unused levels — comes from that one fact. Notice the levels are alphabetical. Nothing about </a:t>
            </a:r>
            <a:r>
              <a:rPr>
                <a:latin typeface="Courier"/>
              </a:rPr>
              <a:t>basic</a:t>
            </a:r>
            <a:r>
              <a:rPr/>
              <a:t>, </a:t>
            </a:r>
            <a:r>
              <a:rPr>
                <a:latin typeface="Courier"/>
              </a:rPr>
              <a:t>limited</a:t>
            </a:r>
            <a:r>
              <a:rPr/>
              <a:t>, </a:t>
            </a:r>
            <a:r>
              <a:rPr>
                <a:latin typeface="Courier"/>
              </a:rPr>
              <a:t>unimproved</a:t>
            </a:r>
            <a:r>
              <a:rPr/>
              <a:t> says that is the order, and it is exactly backwards for a JMP service ladder, where unimproved is worst and basic is better than limited. Left alone, every table and every chart built from that column reads in an order that means nothing.</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single most expensive factor mistake, and it does not warn.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Those are level positions, not values. The levels are alphabetical — </a:t>
            </a:r>
            <a:r>
              <a:rPr>
                <a:latin typeface="Courier"/>
              </a:rPr>
              <a:t>"10"</a:t>
            </a:r>
            <a:r>
              <a:rPr/>
              <a:t>, </a:t>
            </a:r>
            <a:r>
              <a:rPr>
                <a:latin typeface="Courier"/>
              </a:rPr>
              <a:t>"8"</a:t>
            </a:r>
            <a:r>
              <a:rPr/>
              <a:t>, </a:t>
            </a:r>
            <a:r>
              <a:rPr>
                <a:latin typeface="Courier"/>
              </a:rPr>
              <a:t>"9"</a:t>
            </a:r>
            <a:r>
              <a:rPr/>
              <a:t> — so </a:t>
            </a:r>
            <a:r>
              <a:rPr>
                <a:latin typeface="Courier"/>
              </a:rPr>
              <a:t>"10"</a:t>
            </a:r>
            <a:r>
              <a:rPr/>
              <a:t> is position 1 and </a:t>
            </a:r>
            <a:r>
              <a:rPr>
                <a:latin typeface="Courier"/>
              </a:rPr>
              <a:t>"9"</a:t>
            </a:r>
            <a:r>
              <a:rPr/>
              <a:t> is position 3. </a:t>
            </a:r>
            <a:r>
              <a:rPr>
                <a:latin typeface="Courier"/>
              </a:rPr>
              <a:t>as.character()</a:t>
            </a:r>
            <a:r>
              <a:rPr/>
              <a:t> first, always. It arises whenever a numeric column was read as text — an Excel column with one stray </a:t>
            </a:r>
            <a:r>
              <a:rPr>
                <a:latin typeface="Courier"/>
              </a:rPr>
              <a:t>"n/a"</a:t>
            </a:r>
            <a:r>
              <a:rPr/>
              <a:t> in it, a CSV read with </a:t>
            </a:r>
            <a:r>
              <a:rPr>
                <a:latin typeface="Courier"/>
              </a:rPr>
              <a:t>col_character()</a:t>
            </a:r>
            <a:r>
              <a:rPr/>
              <a:t> — and converted to a factor along the way. Watch for a mean that is suspiciously close to the number of categories.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fct_relevel()</a:t>
            </a:r>
            <a:r>
              <a:rPr/>
              <a:t> names the order explicitly. Declare it once, near where the column is created, and every table, chart and model downstream inherits it. Two forcats verbs earn their place immediately:</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fct_reorder()</a:t>
            </a:r>
            <a:r>
              <a:rPr/>
              <a:t> is what turns an unreadable bar chart into a readable one — the communes sorted by their GAM rate rather than by the alphabet — and it does it without a manual </a:t>
            </a:r>
            <a:r>
              <a:rPr>
                <a:latin typeface="Courier"/>
              </a:rPr>
              <a:t>levels =</a:t>
            </a:r>
            <a:r>
              <a:rPr/>
              <a:t> you have to update when the data changes.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fct_relevel()</a:t>
            </a:r>
            <a:r>
              <a:rPr/>
              <a:t> sets the order of the levels. It does not make the factor comparable: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For a ladder, where “at least basic” is a real question, declare it ordered:</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Now </a:t>
            </a:r>
            <a:r>
              <a:rPr>
                <a:latin typeface="Courier"/>
              </a:rPr>
              <a:t>\&gt;= "basic"</a:t>
            </a:r>
            <a:r>
              <a:rPr/>
              <a:t> computes the JMP coverage indicator directly. Without </a:t>
            </a:r>
            <a:r>
              <a:rPr>
                <a:latin typeface="Courier"/>
              </a:rPr>
              <a:t>ordered = TRUE</a:t>
            </a:r>
            <a:r>
              <a:rPr/>
              <a:t> it returns </a:t>
            </a:r>
            <a:r>
              <a:rPr>
                <a:latin typeface="Courier"/>
              </a:rPr>
              <a:t>NA</a:t>
            </a:r>
            <a:r>
              <a:rPr/>
              <a:t> with a warning, which — if the warning is not read — becomes a coverage figure of </a:t>
            </a:r>
            <a:r>
              <a:rPr>
                <a:latin typeface="Courier"/>
              </a:rPr>
              <a:t>NA</a:t>
            </a:r>
            <a:r>
              <a:rPr/>
              <a:t> or, worse, a filter that selects nothing. Use ordered factors sparingly. They change how models treat the variable (polynomial contrasts rather than dummies), which is rarely what you want in a regression. For a service ladder, a severity band or an IPC phase, the ordering is worth it. For a commune, it is not.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level with no rows is still a level. Whether it appears in your output depends on which function you ask, and R is not internally consistent about it.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count()</a:t>
            </a:r>
            <a:r>
              <a:rPr/>
              <a:t> drops the empty level; </a:t>
            </a:r>
            <a:r>
              <a:rPr>
                <a:latin typeface="Courier"/>
              </a:rPr>
              <a:t>table()</a:t>
            </a:r>
            <a:r>
              <a:rPr/>
              <a:t> keeps it. Both are right for different questions, and the question is the same one the </a:t>
            </a:r>
            <a:r>
              <a:rPr i="1"/>
              <a:t>Python for Programme Data</a:t>
            </a:r>
            <a:r>
              <a:rPr/>
              <a:t> course raises about </a:t>
            </a:r>
            <a:r>
              <a:rPr>
                <a:latin typeface="Courier"/>
              </a:rPr>
              <a:t>observed=</a:t>
            </a:r>
            <a:r>
              <a:rPr/>
              <a:t>: reporting on facilities that submitted data wants the empty one gone, and reporting coverage against a list of facilities that </a:t>
            </a:r>
            <a:r>
              <a:rPr i="1"/>
              <a:t>should</a:t>
            </a:r>
            <a:r>
              <a:rPr/>
              <a:t> have submitted wants it there, because a facility with zero rows is the finding. Say which you mean: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Ten water sources is too many rows for a report table and too many colours for a chart.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fct_lump_n()</a:t>
            </a:r>
            <a:r>
              <a:rPr/>
              <a:t> keeps the four most common and folds the rest into </a:t>
            </a:r>
            <a:r>
              <a:rPr>
                <a:latin typeface="Courier"/>
              </a:rPr>
              <a:t>Other</a:t>
            </a:r>
            <a:r>
              <a:rPr/>
              <a:t>. Do not lump before computing an indicator. </a:t>
            </a:r>
            <a:r>
              <a:rPr>
                <a:latin typeface="Courier"/>
              </a:rPr>
              <a:t>Other</a:t>
            </a:r>
            <a:r>
              <a:rPr/>
              <a:t> here mixes protected springs, which are improved, with surface water, which is not — so a coverage rate computed after lumping is wrong. Lump for presentation, on a copy, after the numbers are settled.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fct_recode()</a:t>
            </a:r>
            <a:r>
              <a:rPr/>
              <a:t> is the explicit alternative and is what you want for a classification: it names every mapping, so a source that appears in the next export and is not in the list stays itself rather than silently joining a group.</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NA</a:t>
            </a:r>
            <a:r>
              <a:rPr/>
              <a:t> is not a level, so it survives every reordering and appears in </a:t>
            </a:r>
            <a:r>
              <a:rPr>
                <a:latin typeface="Courier"/>
              </a:rPr>
              <a:t>table()</a:t>
            </a:r>
            <a:r>
              <a:rPr/>
              <a:t> only if you ask:</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 make missingness an explicit category — which is often right in a report, where “not recorded” is a finding rather than a gap: Once it is a level it will be counted, plotted and summed like any other. That is the point, and it is also the risk: a rate computed over a factor that includes “not recorded” has a different denominator from one that does not.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a:t>
            </a:r>
            <a:r>
              <a:rPr>
                <a:latin typeface="Courier"/>
              </a:rPr>
              <a:t>commune</a:t>
            </a:r>
            <a:r>
              <a:rPr/>
              <a:t> is a factor in one frame and a character in the other, dplyr coerces and warns. If it is a factor in both with different levels, the join still works — dplyr compares the labels, not the integers — but the result’s levels are the union, which can quietly reintroduce empty categories. The simplest habit: join on character columns, convert to factor afterwards. Factors are a presentation and modelling device, not a key type.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Columns now hold their meaning and their order. The next unit works them: the dplyr verbs, and then the grouping call where most indicator bugs are born.</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for-programme-data/r-04-facto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Factors, and the order a report needs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What a factor really is, the as.numeric() trap that silently returns level positions, and the forcats verbs that put a JMP ladder in ladder order instead of alphabetical order.</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 factor is an integer with a lookup table</a:t>
            </a:r>
          </a:p>
          <a:p>
            <a:pPr lvl="0"/>
            <a:r>
              <a:rPr/>
              <a:t>The </a:t>
            </a:r>
            <a:r>
              <a:rPr>
                <a:latin typeface="Courier"/>
              </a:rPr>
              <a:t>as.numeric()</a:t>
            </a:r>
            <a:r>
              <a:rPr/>
              <a:t> trap</a:t>
            </a:r>
          </a:p>
          <a:p>
            <a:pPr lvl="0"/>
            <a:r>
              <a:rPr/>
              <a:t>Setting the order you want</a:t>
            </a:r>
          </a:p>
          <a:p>
            <a:pPr lvl="0"/>
            <a:r>
              <a:rPr/>
              <a:t>Ordered factors</a:t>
            </a:r>
          </a:p>
          <a:p>
            <a:pPr lvl="0"/>
            <a:r>
              <a:rPr/>
              <a:t>Unused levels, and the two defaults that disagree</a:t>
            </a:r>
          </a:p>
          <a:p>
            <a:pPr lvl="0"/>
            <a:r>
              <a:rPr/>
              <a:t>Collapsing a long tail</a:t>
            </a:r>
          </a:p>
          <a:p>
            <a:pPr lvl="0"/>
            <a:r>
              <a:rPr/>
              <a:t>Factors and missing values</a:t>
            </a:r>
          </a:p>
          <a:p>
            <a:pPr lvl="0"/>
            <a:r>
              <a:rPr/>
              <a:t>Where factors bite in a join</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factor is an integer with a lookup table — In R</a:t>
            </a:r>
          </a:p>
        </p:txBody>
      </p:sp>
      <p:sp>
        <p:nvSpPr>
          <p:cNvPr id="3" name="Content Placeholder 2"/>
          <p:cNvSpPr>
            <a:spLocks noGrp="1"/>
          </p:cNvSpPr>
          <p:nvPr>
            <p:ph idx="1"/>
          </p:nvPr>
        </p:nvSpPr>
        <p:spPr/>
        <p:txBody>
          <a:bodyPr/>
          <a:lstStyle/>
          <a:p>
            <a:pPr lvl="0" indent="0">
              <a:buNone/>
            </a:pPr>
            <a:r>
              <a:rPr>
                <a:latin typeface="Courier"/>
              </a:rPr>
              <a:t>service </a:t>
            </a:r>
            <a:r>
              <a:rPr>
                <a:solidFill>
                  <a:srgbClr val="007020"/>
                </a:solidFill>
                <a:latin typeface="Courier"/>
              </a:rPr>
              <a:t>&lt;-</a:t>
            </a:r>
            <a:r>
              <a:rPr>
                <a:latin typeface="Courier"/>
              </a:rPr>
              <a:t> </a:t>
            </a:r>
            <a:r>
              <a:rPr>
                <a:solidFill>
                  <a:srgbClr val="06287E"/>
                </a:solidFill>
                <a:latin typeface="Courier"/>
              </a:rPr>
              <a:t>factor</a:t>
            </a:r>
            <a:r>
              <a:rPr>
                <a:latin typeface="Courier"/>
              </a:rPr>
              <a:t>(</a:t>
            </a:r>
            <a:r>
              <a:rPr>
                <a:solidFill>
                  <a:srgbClr val="06287E"/>
                </a:solidFill>
                <a:latin typeface="Courier"/>
              </a:rPr>
              <a:t>c</a:t>
            </a:r>
            <a:r>
              <a:rPr>
                <a:latin typeface="Courier"/>
              </a:rPr>
              <a:t>(</a:t>
            </a:r>
            <a:r>
              <a:rPr>
                <a:solidFill>
                  <a:srgbClr val="4070A0"/>
                </a:solidFill>
                <a:latin typeface="Courier"/>
              </a:rPr>
              <a:t>"basic"</a:t>
            </a:r>
            <a:r>
              <a:rPr>
                <a:latin typeface="Courier"/>
              </a:rPr>
              <a:t>, </a:t>
            </a:r>
            <a:r>
              <a:rPr>
                <a:solidFill>
                  <a:srgbClr val="4070A0"/>
                </a:solidFill>
                <a:latin typeface="Courier"/>
              </a:rPr>
              <a:t>"limited"</a:t>
            </a:r>
            <a:r>
              <a:rPr>
                <a:latin typeface="Courier"/>
              </a:rPr>
              <a:t>, </a:t>
            </a:r>
            <a:r>
              <a:rPr>
                <a:solidFill>
                  <a:srgbClr val="4070A0"/>
                </a:solidFill>
                <a:latin typeface="Courier"/>
              </a:rPr>
              <a:t>"unimproved"</a:t>
            </a:r>
            <a:r>
              <a:rPr>
                <a:latin typeface="Courier"/>
              </a:rPr>
              <a:t>, </a:t>
            </a:r>
            <a:r>
              <a:rPr>
                <a:solidFill>
                  <a:srgbClr val="4070A0"/>
                </a:solidFill>
                <a:latin typeface="Courier"/>
              </a:rPr>
              <a:t>"basic"</a:t>
            </a:r>
            <a:r>
              <a:rPr>
                <a:latin typeface="Courier"/>
              </a:rPr>
              <a:t>))</a:t>
            </a:r>
            <a:br/>
            <a:br/>
            <a:r>
              <a:rPr>
                <a:solidFill>
                  <a:srgbClr val="06287E"/>
                </a:solidFill>
                <a:latin typeface="Courier"/>
              </a:rPr>
              <a:t>levels</a:t>
            </a:r>
            <a:r>
              <a:rPr>
                <a:latin typeface="Courier"/>
              </a:rPr>
              <a:t>(service)</a:t>
            </a:r>
            <a:br/>
            <a:r>
              <a:rPr i="1">
                <a:solidFill>
                  <a:srgbClr val="60A0B0"/>
                </a:solidFill>
                <a:latin typeface="Courier"/>
              </a:rPr>
              <a:t>#&gt; [1] "basic"      "limited"    "unimproved"</a:t>
            </a:r>
            <a:br/>
            <a:br/>
            <a:r>
              <a:rPr>
                <a:solidFill>
                  <a:srgbClr val="06287E"/>
                </a:solidFill>
                <a:latin typeface="Courier"/>
              </a:rPr>
              <a:t>as.integer</a:t>
            </a:r>
            <a:r>
              <a:rPr>
                <a:latin typeface="Courier"/>
              </a:rPr>
              <a:t>(service)</a:t>
            </a:r>
            <a:br/>
            <a:r>
              <a:rPr i="1">
                <a:solidFill>
                  <a:srgbClr val="60A0B0"/>
                </a:solidFill>
                <a:latin typeface="Courier"/>
              </a:rPr>
              <a:t>#&gt; [1] 1 2 3 1</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t>
            </a:r>
            <a:r>
              <a:rPr>
                <a:latin typeface="Courier"/>
              </a:rPr>
              <a:t>as.numeric()</a:t>
            </a:r>
            <a:r>
              <a:rPr/>
              <a:t> trap — In R</a:t>
            </a:r>
          </a:p>
        </p:txBody>
      </p:sp>
      <p:sp>
        <p:nvSpPr>
          <p:cNvPr id="3" name="Content Placeholder 2"/>
          <p:cNvSpPr>
            <a:spLocks noGrp="1"/>
          </p:cNvSpPr>
          <p:nvPr>
            <p:ph idx="1"/>
          </p:nvPr>
        </p:nvSpPr>
        <p:spPr/>
        <p:txBody>
          <a:bodyPr/>
          <a:lstStyle/>
          <a:p>
            <a:pPr lvl="0" indent="0">
              <a:buNone/>
            </a:pPr>
            <a:r>
              <a:rPr>
                <a:latin typeface="Courier"/>
              </a:rPr>
              <a:t>age </a:t>
            </a:r>
            <a:r>
              <a:rPr>
                <a:solidFill>
                  <a:srgbClr val="007020"/>
                </a:solidFill>
                <a:latin typeface="Courier"/>
              </a:rPr>
              <a:t>&lt;-</a:t>
            </a:r>
            <a:r>
              <a:rPr>
                <a:latin typeface="Courier"/>
              </a:rPr>
              <a:t> </a:t>
            </a:r>
            <a:r>
              <a:rPr>
                <a:solidFill>
                  <a:srgbClr val="06287E"/>
                </a:solidFill>
                <a:latin typeface="Courier"/>
              </a:rPr>
              <a:t>factor</a:t>
            </a:r>
            <a:r>
              <a:rPr>
                <a:latin typeface="Courier"/>
              </a:rPr>
              <a:t>(</a:t>
            </a:r>
            <a:r>
              <a:rPr>
                <a:solidFill>
                  <a:srgbClr val="06287E"/>
                </a:solidFill>
                <a:latin typeface="Courier"/>
              </a:rPr>
              <a:t>c</a:t>
            </a:r>
            <a:r>
              <a:rPr>
                <a:latin typeface="Courier"/>
              </a:rPr>
              <a:t>(</a:t>
            </a:r>
            <a:r>
              <a:rPr>
                <a:solidFill>
                  <a:srgbClr val="4070A0"/>
                </a:solidFill>
                <a:latin typeface="Courier"/>
              </a:rPr>
              <a:t>"10"</a:t>
            </a:r>
            <a:r>
              <a:rPr>
                <a:latin typeface="Courier"/>
              </a:rPr>
              <a:t>, </a:t>
            </a:r>
            <a:r>
              <a:rPr>
                <a:solidFill>
                  <a:srgbClr val="4070A0"/>
                </a:solidFill>
                <a:latin typeface="Courier"/>
              </a:rPr>
              <a:t>"9"</a:t>
            </a:r>
            <a:r>
              <a:rPr>
                <a:latin typeface="Courier"/>
              </a:rPr>
              <a:t>, </a:t>
            </a:r>
            <a:r>
              <a:rPr>
                <a:solidFill>
                  <a:srgbClr val="4070A0"/>
                </a:solidFill>
                <a:latin typeface="Courier"/>
              </a:rPr>
              <a:t>"8"</a:t>
            </a:r>
            <a:r>
              <a:rPr>
                <a:latin typeface="Courier"/>
              </a:rPr>
              <a:t>))</a:t>
            </a:r>
            <a:br/>
            <a:br/>
            <a:r>
              <a:rPr>
                <a:solidFill>
                  <a:srgbClr val="06287E"/>
                </a:solidFill>
                <a:latin typeface="Courier"/>
              </a:rPr>
              <a:t>as.numeric</a:t>
            </a:r>
            <a:r>
              <a:rPr>
                <a:latin typeface="Courier"/>
              </a:rPr>
              <a:t>(age)</a:t>
            </a:r>
            <a:br/>
            <a:r>
              <a:rPr i="1">
                <a:solidFill>
                  <a:srgbClr val="60A0B0"/>
                </a:solidFill>
                <a:latin typeface="Courier"/>
              </a:rPr>
              <a:t>#&gt; [1] 1 3 2</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t>
            </a:r>
            <a:r>
              <a:rPr>
                <a:latin typeface="Courier"/>
              </a:rPr>
              <a:t>as.numeric()</a:t>
            </a:r>
            <a:r>
              <a:rPr/>
              <a:t> trap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as.numeric</a:t>
            </a:r>
            <a:r>
              <a:rPr>
                <a:latin typeface="Courier"/>
              </a:rPr>
              <a:t>(</a:t>
            </a:r>
            <a:r>
              <a:rPr>
                <a:solidFill>
                  <a:srgbClr val="06287E"/>
                </a:solidFill>
                <a:latin typeface="Courier"/>
              </a:rPr>
              <a:t>as.character</a:t>
            </a:r>
            <a:r>
              <a:rPr>
                <a:latin typeface="Courier"/>
              </a:rPr>
              <a:t>(age))</a:t>
            </a:r>
            <a:br/>
            <a:r>
              <a:rPr i="1">
                <a:solidFill>
                  <a:srgbClr val="60A0B0"/>
                </a:solidFill>
                <a:latin typeface="Courier"/>
              </a:rPr>
              <a:t>#&gt; [1] 10 9 8</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Setting the order you want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(forcats)</a:t>
            </a:r>
            <a:br/>
            <a:br/>
            <a:r>
              <a:rPr>
                <a:latin typeface="Courier"/>
              </a:rPr>
              <a:t>ladder </a:t>
            </a:r>
            <a:r>
              <a:rPr>
                <a:solidFill>
                  <a:srgbClr val="007020"/>
                </a:solidFill>
                <a:latin typeface="Courier"/>
              </a:rPr>
              <a:t>&lt;-</a:t>
            </a:r>
            <a:r>
              <a:rPr>
                <a:latin typeface="Courier"/>
              </a:rPr>
              <a:t> </a:t>
            </a:r>
            <a:r>
              <a:rPr>
                <a:solidFill>
                  <a:srgbClr val="06287E"/>
                </a:solidFill>
                <a:latin typeface="Courier"/>
              </a:rPr>
              <a:t>fct_relevel</a:t>
            </a:r>
            <a:r>
              <a:rPr>
                <a:latin typeface="Courier"/>
              </a:rPr>
              <a:t>(service, </a:t>
            </a:r>
            <a:r>
              <a:rPr>
                <a:solidFill>
                  <a:srgbClr val="4070A0"/>
                </a:solidFill>
                <a:latin typeface="Courier"/>
              </a:rPr>
              <a:t>"unimproved"</a:t>
            </a:r>
            <a:r>
              <a:rPr>
                <a:latin typeface="Courier"/>
              </a:rPr>
              <a:t>, </a:t>
            </a:r>
            <a:r>
              <a:rPr>
                <a:solidFill>
                  <a:srgbClr val="4070A0"/>
                </a:solidFill>
                <a:latin typeface="Courier"/>
              </a:rPr>
              <a:t>"limited"</a:t>
            </a:r>
            <a:r>
              <a:rPr>
                <a:latin typeface="Courier"/>
              </a:rPr>
              <a:t>, </a:t>
            </a:r>
            <a:r>
              <a:rPr>
                <a:solidFill>
                  <a:srgbClr val="4070A0"/>
                </a:solidFill>
                <a:latin typeface="Courier"/>
              </a:rPr>
              <a:t>"basic"</a:t>
            </a:r>
            <a:r>
              <a:rPr>
                <a:latin typeface="Courier"/>
              </a:rPr>
              <a:t>)</a:t>
            </a:r>
            <a:br/>
            <a:r>
              <a:rPr>
                <a:solidFill>
                  <a:srgbClr val="06287E"/>
                </a:solidFill>
                <a:latin typeface="Courier"/>
              </a:rPr>
              <a:t>levels</a:t>
            </a:r>
            <a:r>
              <a:rPr>
                <a:latin typeface="Courier"/>
              </a:rPr>
              <a:t>(ladder)</a:t>
            </a:r>
            <a:br/>
            <a:r>
              <a:rPr i="1">
                <a:solidFill>
                  <a:srgbClr val="60A0B0"/>
                </a:solidFill>
                <a:latin typeface="Courier"/>
              </a:rPr>
              <a:t>#&gt; [1] "unimproved" "limited"    "basic"</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Setting the order you want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fct_infreq</a:t>
            </a:r>
            <a:r>
              <a:rPr>
                <a:latin typeface="Courier"/>
              </a:rPr>
              <a:t>(source)      </a:t>
            </a:r>
            <a:r>
              <a:rPr i="1">
                <a:solidFill>
                  <a:srgbClr val="60A0B0"/>
                </a:solidFill>
                <a:latin typeface="Courier"/>
              </a:rPr>
              <a:t># most common level first</a:t>
            </a:r>
            <a:br/>
            <a:r>
              <a:rPr>
                <a:solidFill>
                  <a:srgbClr val="06287E"/>
                </a:solidFill>
                <a:latin typeface="Courier"/>
              </a:rPr>
              <a:t>fct_reorder</a:t>
            </a:r>
            <a:r>
              <a:rPr>
                <a:latin typeface="Courier"/>
              </a:rPr>
              <a:t>(name, value)  </a:t>
            </a:r>
            <a:r>
              <a:rPr i="1">
                <a:solidFill>
                  <a:srgbClr val="60A0B0"/>
                </a:solidFill>
                <a:latin typeface="Courier"/>
              </a:rPr>
              <a:t># order one factor by another column</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Setting the order you want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by_commune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commune =</a:t>
            </a:r>
            <a:r>
              <a:rPr>
                <a:latin typeface="Courier"/>
              </a:rPr>
              <a:t> </a:t>
            </a:r>
            <a:r>
              <a:rPr>
                <a:solidFill>
                  <a:srgbClr val="06287E"/>
                </a:solidFill>
                <a:latin typeface="Courier"/>
              </a:rPr>
              <a:t>fct_reorder</a:t>
            </a:r>
            <a:r>
              <a:rPr>
                <a:latin typeface="Courier"/>
              </a:rPr>
              <a:t>(commune, gam_rate)) </a:t>
            </a:r>
            <a:r>
              <a:rPr>
                <a:solidFill>
                  <a:srgbClr val="4070A0"/>
                </a:solidFill>
                <a:latin typeface="Courier"/>
              </a:rPr>
              <a:t>|&gt;</a:t>
            </a:r>
            <a:br/>
            <a:r>
              <a:rPr>
                <a:latin typeface="Courier"/>
              </a:rPr>
              <a:t>  ggplot2</a:t>
            </a:r>
            <a:r>
              <a:rPr>
                <a:solidFill>
                  <a:srgbClr val="4070A0"/>
                </a:solidFill>
                <a:latin typeface="Courier"/>
              </a:rPr>
              <a:t>::</a:t>
            </a:r>
            <a:r>
              <a:rPr>
                <a:solidFill>
                  <a:srgbClr val="06287E"/>
                </a:solidFill>
                <a:latin typeface="Courier"/>
              </a:rPr>
              <a:t>ggplot</a:t>
            </a:r>
            <a:r>
              <a:rPr>
                <a:latin typeface="Courier"/>
              </a:rPr>
              <a:t>(ggplot2</a:t>
            </a:r>
            <a:r>
              <a:rPr>
                <a:solidFill>
                  <a:srgbClr val="4070A0"/>
                </a:solidFill>
                <a:latin typeface="Courier"/>
              </a:rPr>
              <a:t>::</a:t>
            </a:r>
            <a:r>
              <a:rPr>
                <a:solidFill>
                  <a:srgbClr val="06287E"/>
                </a:solidFill>
                <a:latin typeface="Courier"/>
              </a:rPr>
              <a:t>aes</a:t>
            </a:r>
            <a:r>
              <a:rPr>
                <a:latin typeface="Courier"/>
              </a:rPr>
              <a:t>(gam_rate, commune)) </a:t>
            </a:r>
            <a:r>
              <a:rPr>
                <a:solidFill>
                  <a:srgbClr val="4070A0"/>
                </a:solidFill>
                <a:latin typeface="Courier"/>
              </a:rPr>
              <a:t>+</a:t>
            </a:r>
            <a:br/>
            <a:r>
              <a:rPr>
                <a:latin typeface="Courier"/>
              </a:rPr>
              <a:t>  ggplot2</a:t>
            </a:r>
            <a:r>
              <a:rPr>
                <a:solidFill>
                  <a:srgbClr val="4070A0"/>
                </a:solidFill>
                <a:latin typeface="Courier"/>
              </a:rPr>
              <a:t>::</a:t>
            </a:r>
            <a:r>
              <a:rPr>
                <a:solidFill>
                  <a:srgbClr val="06287E"/>
                </a:solidFill>
                <a:latin typeface="Courier"/>
              </a:rPr>
              <a:t>geom_col</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Ordered factors — In R</a:t>
            </a:r>
          </a:p>
        </p:txBody>
      </p:sp>
      <p:sp>
        <p:nvSpPr>
          <p:cNvPr id="3" name="Content Placeholder 2"/>
          <p:cNvSpPr>
            <a:spLocks noGrp="1"/>
          </p:cNvSpPr>
          <p:nvPr>
            <p:ph idx="1"/>
          </p:nvPr>
        </p:nvSpPr>
        <p:spPr/>
        <p:txBody>
          <a:bodyPr/>
          <a:lstStyle/>
          <a:p>
            <a:pPr lvl="0" indent="0">
              <a:buNone/>
            </a:pPr>
            <a:r>
              <a:rPr>
                <a:latin typeface="Courier"/>
              </a:rPr>
              <a:t>service[</a:t>
            </a:r>
            <a:r>
              <a:rPr>
                <a:solidFill>
                  <a:srgbClr val="40A070"/>
                </a:solidFill>
                <a:latin typeface="Courier"/>
              </a:rPr>
              <a:t>1</a:t>
            </a:r>
            <a:r>
              <a:rPr>
                <a:latin typeface="Courier"/>
              </a:rPr>
              <a:t>] </a:t>
            </a:r>
            <a:r>
              <a:rPr>
                <a:solidFill>
                  <a:srgbClr val="4070A0"/>
                </a:solidFill>
                <a:latin typeface="Courier"/>
              </a:rPr>
              <a:t>&gt;=</a:t>
            </a:r>
            <a:r>
              <a:rPr>
                <a:latin typeface="Courier"/>
              </a:rPr>
              <a:t> service[</a:t>
            </a:r>
            <a:r>
              <a:rPr>
                <a:solidFill>
                  <a:srgbClr val="40A070"/>
                </a:solidFill>
                <a:latin typeface="Courier"/>
              </a:rPr>
              <a:t>2</a:t>
            </a:r>
            <a:r>
              <a:rPr>
                <a:latin typeface="Courier"/>
              </a:rPr>
              <a:t>]</a:t>
            </a:r>
            <a:br/>
            <a:r>
              <a:rPr i="1">
                <a:solidFill>
                  <a:srgbClr val="60A0B0"/>
                </a:solidFill>
                <a:latin typeface="Courier"/>
              </a:rPr>
              <a:t>#&gt; Warning: '&gt;=' not meaningful for factors</a:t>
            </a:r>
            <a:br/>
            <a:r>
              <a:rPr i="1">
                <a:solidFill>
                  <a:srgbClr val="60A0B0"/>
                </a:solidFill>
                <a:latin typeface="Courier"/>
              </a:rPr>
              <a:t>#&gt; [1] NA</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Ordered factors — In R</a:t>
            </a:r>
          </a:p>
        </p:txBody>
      </p:sp>
      <p:sp>
        <p:nvSpPr>
          <p:cNvPr id="3" name="Content Placeholder 2"/>
          <p:cNvSpPr>
            <a:spLocks noGrp="1"/>
          </p:cNvSpPr>
          <p:nvPr>
            <p:ph idx="1"/>
          </p:nvPr>
        </p:nvSpPr>
        <p:spPr/>
        <p:txBody>
          <a:bodyPr/>
          <a:lstStyle/>
          <a:p>
            <a:pPr lvl="0" indent="0">
              <a:buNone/>
            </a:pPr>
            <a:r>
              <a:rPr>
                <a:latin typeface="Courier"/>
              </a:rPr>
              <a:t>ladder </a:t>
            </a:r>
            <a:r>
              <a:rPr>
                <a:solidFill>
                  <a:srgbClr val="007020"/>
                </a:solidFill>
                <a:latin typeface="Courier"/>
              </a:rPr>
              <a:t>&lt;-</a:t>
            </a:r>
            <a:r>
              <a:rPr>
                <a:latin typeface="Courier"/>
              </a:rPr>
              <a:t> </a:t>
            </a:r>
            <a:r>
              <a:rPr>
                <a:solidFill>
                  <a:srgbClr val="06287E"/>
                </a:solidFill>
                <a:latin typeface="Courier"/>
              </a:rPr>
              <a:t>factor</a:t>
            </a:r>
            <a:r>
              <a:rPr>
                <a:latin typeface="Courier"/>
              </a:rPr>
              <a:t>(</a:t>
            </a:r>
            <a:br/>
            <a:r>
              <a:rPr>
                <a:latin typeface="Courier"/>
              </a:rPr>
              <a:t>  </a:t>
            </a:r>
            <a:r>
              <a:rPr>
                <a:solidFill>
                  <a:srgbClr val="06287E"/>
                </a:solidFill>
                <a:latin typeface="Courier"/>
              </a:rPr>
              <a:t>c</a:t>
            </a:r>
            <a:r>
              <a:rPr>
                <a:latin typeface="Courier"/>
              </a:rPr>
              <a:t>(</a:t>
            </a:r>
            <a:r>
              <a:rPr>
                <a:solidFill>
                  <a:srgbClr val="4070A0"/>
                </a:solidFill>
                <a:latin typeface="Courier"/>
              </a:rPr>
              <a:t>"basic"</a:t>
            </a:r>
            <a:r>
              <a:rPr>
                <a:latin typeface="Courier"/>
              </a:rPr>
              <a:t>, </a:t>
            </a:r>
            <a:r>
              <a:rPr>
                <a:solidFill>
                  <a:srgbClr val="4070A0"/>
                </a:solidFill>
                <a:latin typeface="Courier"/>
              </a:rPr>
              <a:t>"limited"</a:t>
            </a:r>
            <a:r>
              <a:rPr>
                <a:latin typeface="Courier"/>
              </a:rPr>
              <a:t>),</a:t>
            </a:r>
            <a:br/>
            <a:r>
              <a:rPr>
                <a:latin typeface="Courier"/>
              </a:rPr>
              <a:t>  </a:t>
            </a:r>
            <a:r>
              <a:rPr>
                <a:solidFill>
                  <a:srgbClr val="7D9029"/>
                </a:solidFill>
                <a:latin typeface="Courier"/>
              </a:rPr>
              <a:t>levels =</a:t>
            </a:r>
            <a:r>
              <a:rPr>
                <a:latin typeface="Courier"/>
              </a:rPr>
              <a:t> </a:t>
            </a:r>
            <a:r>
              <a:rPr>
                <a:solidFill>
                  <a:srgbClr val="06287E"/>
                </a:solidFill>
                <a:latin typeface="Courier"/>
              </a:rPr>
              <a:t>c</a:t>
            </a:r>
            <a:r>
              <a:rPr>
                <a:latin typeface="Courier"/>
              </a:rPr>
              <a:t>(</a:t>
            </a:r>
            <a:r>
              <a:rPr>
                <a:solidFill>
                  <a:srgbClr val="4070A0"/>
                </a:solidFill>
                <a:latin typeface="Courier"/>
              </a:rPr>
              <a:t>"unimproved"</a:t>
            </a:r>
            <a:r>
              <a:rPr>
                <a:latin typeface="Courier"/>
              </a:rPr>
              <a:t>, </a:t>
            </a:r>
            <a:r>
              <a:rPr>
                <a:solidFill>
                  <a:srgbClr val="4070A0"/>
                </a:solidFill>
                <a:latin typeface="Courier"/>
              </a:rPr>
              <a:t>"limited"</a:t>
            </a:r>
            <a:r>
              <a:rPr>
                <a:latin typeface="Courier"/>
              </a:rPr>
              <a:t>, </a:t>
            </a:r>
            <a:r>
              <a:rPr>
                <a:solidFill>
                  <a:srgbClr val="4070A0"/>
                </a:solidFill>
                <a:latin typeface="Courier"/>
              </a:rPr>
              <a:t>"basic"</a:t>
            </a:r>
            <a:r>
              <a:rPr>
                <a:latin typeface="Courier"/>
              </a:rPr>
              <a:t>),</a:t>
            </a:r>
            <a:br/>
            <a:r>
              <a:rPr>
                <a:latin typeface="Courier"/>
              </a:rPr>
              <a:t>  </a:t>
            </a:r>
            <a:r>
              <a:rPr>
                <a:solidFill>
                  <a:srgbClr val="7D9029"/>
                </a:solidFill>
                <a:latin typeface="Courier"/>
              </a:rPr>
              <a:t>ordered =</a:t>
            </a:r>
            <a:r>
              <a:rPr>
                <a:latin typeface="Courier"/>
              </a:rPr>
              <a:t> </a:t>
            </a:r>
            <a:r>
              <a:rPr>
                <a:solidFill>
                  <a:srgbClr val="880000"/>
                </a:solidFill>
                <a:latin typeface="Courier"/>
              </a:rPr>
              <a:t>TRUE</a:t>
            </a:r>
            <a:br/>
            <a:r>
              <a:rPr>
                <a:latin typeface="Courier"/>
              </a:rPr>
              <a:t>)</a:t>
            </a:r>
            <a:br/>
            <a:br/>
            <a:r>
              <a:rPr>
                <a:latin typeface="Courier"/>
              </a:rPr>
              <a:t>ladder[</a:t>
            </a:r>
            <a:r>
              <a:rPr>
                <a:solidFill>
                  <a:srgbClr val="40A070"/>
                </a:solidFill>
                <a:latin typeface="Courier"/>
              </a:rPr>
              <a:t>1</a:t>
            </a:r>
            <a:r>
              <a:rPr>
                <a:latin typeface="Courier"/>
              </a:rPr>
              <a:t>] </a:t>
            </a:r>
            <a:r>
              <a:rPr>
                <a:solidFill>
                  <a:srgbClr val="4070A0"/>
                </a:solidFill>
                <a:latin typeface="Courier"/>
              </a:rPr>
              <a:t>&gt;=</a:t>
            </a:r>
            <a:r>
              <a:rPr>
                <a:latin typeface="Courier"/>
              </a:rPr>
              <a:t> ladder[</a:t>
            </a:r>
            <a:r>
              <a:rPr>
                <a:solidFill>
                  <a:srgbClr val="40A070"/>
                </a:solidFill>
                <a:latin typeface="Courier"/>
              </a:rPr>
              <a:t>2</a:t>
            </a:r>
            <a:r>
              <a:rPr>
                <a:latin typeface="Courier"/>
              </a:rPr>
              <a:t>]</a:t>
            </a:r>
            <a:br/>
            <a:r>
              <a:rPr i="1">
                <a:solidFill>
                  <a:srgbClr val="60A0B0"/>
                </a:solidFill>
                <a:latin typeface="Courier"/>
              </a:rPr>
              <a:t>#&gt; [1] TRUE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Ordered factors</a:t>
            </a:r>
          </a:p>
        </p:txBody>
      </p:sp>
      <p:sp>
        <p:nvSpPr>
          <p:cNvPr id="3" name="Content Placeholder 2"/>
          <p:cNvSpPr>
            <a:spLocks noGrp="1"/>
          </p:cNvSpPr>
          <p:nvPr>
            <p:ph idx="1"/>
          </p:nvPr>
        </p:nvSpPr>
        <p:spPr/>
        <p:txBody>
          <a:bodyPr/>
          <a:lstStyle/>
          <a:p>
            <a:pPr lvl="0"/>
            <a:r>
              <a:rPr/>
              <a:t>Use ordered factors sparingly — They change how models treat the variable (polynomial contrasts rather than dummies),…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Unused levels, and the two defaults that disagree — In R</a:t>
            </a:r>
          </a:p>
        </p:txBody>
      </p:sp>
      <p:sp>
        <p:nvSpPr>
          <p:cNvPr id="3" name="Content Placeholder 2"/>
          <p:cNvSpPr>
            <a:spLocks noGrp="1"/>
          </p:cNvSpPr>
          <p:nvPr>
            <p:ph idx="1"/>
          </p:nvPr>
        </p:nvSpPr>
        <p:spPr/>
        <p:txBody>
          <a:bodyPr/>
          <a:lstStyle/>
          <a:p>
            <a:pPr lvl="0" indent="0">
              <a:buNone/>
            </a:pPr>
            <a:r>
              <a:rPr>
                <a:latin typeface="Courier"/>
              </a:rPr>
              <a:t>d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tibble</a:t>
            </a:r>
            <a:r>
              <a:rPr>
                <a:latin typeface="Courier"/>
              </a:rPr>
              <a:t>(</a:t>
            </a:r>
            <a:r>
              <a:rPr>
                <a:solidFill>
                  <a:srgbClr val="7D9029"/>
                </a:solidFill>
                <a:latin typeface="Courier"/>
              </a:rPr>
              <a:t>k =</a:t>
            </a:r>
            <a:r>
              <a:rPr>
                <a:latin typeface="Courier"/>
              </a:rPr>
              <a:t> </a:t>
            </a:r>
            <a:r>
              <a:rPr>
                <a:solidFill>
                  <a:srgbClr val="06287E"/>
                </a:solidFill>
                <a:latin typeface="Courier"/>
              </a:rPr>
              <a:t>factor</a:t>
            </a:r>
            <a:r>
              <a:rPr>
                <a:latin typeface="Courier"/>
              </a:rPr>
              <a:t>(</a:t>
            </a:r>
            <a:r>
              <a:rPr>
                <a:solidFill>
                  <a:srgbClr val="06287E"/>
                </a:solidFill>
                <a:latin typeface="Courier"/>
              </a:rPr>
              <a:t>c</a:t>
            </a:r>
            <a:r>
              <a:rPr>
                <a:latin typeface="Courier"/>
              </a:rPr>
              <a:t>(</a:t>
            </a:r>
            <a:r>
              <a:rPr>
                <a:solidFill>
                  <a:srgbClr val="4070A0"/>
                </a:solidFill>
                <a:latin typeface="Courier"/>
              </a:rPr>
              <a:t>"a"</a:t>
            </a:r>
            <a:r>
              <a:rPr>
                <a:latin typeface="Courier"/>
              </a:rPr>
              <a:t>, </a:t>
            </a:r>
            <a:r>
              <a:rPr>
                <a:solidFill>
                  <a:srgbClr val="4070A0"/>
                </a:solidFill>
                <a:latin typeface="Courier"/>
              </a:rPr>
              <a:t>"b"</a:t>
            </a:r>
            <a:r>
              <a:rPr>
                <a:latin typeface="Courier"/>
              </a:rPr>
              <a:t>, </a:t>
            </a:r>
            <a:r>
              <a:rPr>
                <a:solidFill>
                  <a:srgbClr val="4070A0"/>
                </a:solidFill>
                <a:latin typeface="Courier"/>
              </a:rPr>
              <a:t>"a"</a:t>
            </a:r>
            <a:r>
              <a:rPr>
                <a:latin typeface="Courier"/>
              </a:rPr>
              <a:t>), </a:t>
            </a:r>
            <a:r>
              <a:rPr>
                <a:solidFill>
                  <a:srgbClr val="7D9029"/>
                </a:solidFill>
                <a:latin typeface="Courier"/>
              </a:rPr>
              <a:t>levels =</a:t>
            </a:r>
            <a:r>
              <a:rPr>
                <a:latin typeface="Courier"/>
              </a:rPr>
              <a:t> </a:t>
            </a:r>
            <a:r>
              <a:rPr>
                <a:solidFill>
                  <a:srgbClr val="06287E"/>
                </a:solidFill>
                <a:latin typeface="Courier"/>
              </a:rPr>
              <a:t>c</a:t>
            </a:r>
            <a:r>
              <a:rPr>
                <a:latin typeface="Courier"/>
              </a:rPr>
              <a:t>(</a:t>
            </a:r>
            <a:r>
              <a:rPr>
                <a:solidFill>
                  <a:srgbClr val="4070A0"/>
                </a:solidFill>
                <a:latin typeface="Courier"/>
              </a:rPr>
              <a:t>"a"</a:t>
            </a:r>
            <a:r>
              <a:rPr>
                <a:latin typeface="Courier"/>
              </a:rPr>
              <a:t>, </a:t>
            </a:r>
            <a:r>
              <a:rPr>
                <a:solidFill>
                  <a:srgbClr val="4070A0"/>
                </a:solidFill>
                <a:latin typeface="Courier"/>
              </a:rPr>
              <a:t>"b"</a:t>
            </a:r>
            <a:r>
              <a:rPr>
                <a:latin typeface="Courier"/>
              </a:rPr>
              <a:t>, </a:t>
            </a:r>
            <a:r>
              <a:rPr>
                <a:solidFill>
                  <a:srgbClr val="4070A0"/>
                </a:solidFill>
                <a:latin typeface="Courier"/>
              </a:rPr>
              <a:t>"c"</a:t>
            </a:r>
            <a:r>
              <a:rPr>
                <a:latin typeface="Courier"/>
              </a:rPr>
              <a:t>)))</a:t>
            </a:r>
            <a:br/>
            <a:br/>
            <a:r>
              <a:rPr>
                <a:solidFill>
                  <a:srgbClr val="06287E"/>
                </a:solidFill>
                <a:latin typeface="Courier"/>
              </a:rPr>
              <a:t>nrow</a:t>
            </a:r>
            <a:r>
              <a:rPr>
                <a:latin typeface="Courier"/>
              </a:rPr>
              <a:t>(dplyr</a:t>
            </a:r>
            <a:r>
              <a:rPr>
                <a:solidFill>
                  <a:srgbClr val="4070A0"/>
                </a:solidFill>
                <a:latin typeface="Courier"/>
              </a:rPr>
              <a:t>::</a:t>
            </a:r>
            <a:r>
              <a:rPr>
                <a:solidFill>
                  <a:srgbClr val="06287E"/>
                </a:solidFill>
                <a:latin typeface="Courier"/>
              </a:rPr>
              <a:t>count</a:t>
            </a:r>
            <a:r>
              <a:rPr>
                <a:latin typeface="Courier"/>
              </a:rPr>
              <a:t>(d, k))</a:t>
            </a:r>
            <a:br/>
            <a:r>
              <a:rPr i="1">
                <a:solidFill>
                  <a:srgbClr val="60A0B0"/>
                </a:solidFill>
                <a:latin typeface="Courier"/>
              </a:rPr>
              <a:t>#&gt; [1] 2</a:t>
            </a:r>
            <a:br/>
            <a:br/>
            <a:r>
              <a:rPr>
                <a:solidFill>
                  <a:srgbClr val="06287E"/>
                </a:solidFill>
                <a:latin typeface="Courier"/>
              </a:rPr>
              <a:t>length</a:t>
            </a:r>
            <a:r>
              <a:rPr>
                <a:latin typeface="Courier"/>
              </a:rPr>
              <a:t>(</a:t>
            </a:r>
            <a:r>
              <a:rPr>
                <a:solidFill>
                  <a:srgbClr val="06287E"/>
                </a:solidFill>
                <a:latin typeface="Courier"/>
              </a:rPr>
              <a:t>table</a:t>
            </a:r>
            <a:r>
              <a:rPr>
                <a:latin typeface="Courier"/>
              </a:rPr>
              <a:t>(d</a:t>
            </a:r>
            <a:r>
              <a:rPr>
                <a:solidFill>
                  <a:srgbClr val="4070A0"/>
                </a:solidFill>
                <a:latin typeface="Courier"/>
              </a:rPr>
              <a:t>$</a:t>
            </a:r>
            <a:r>
              <a:rPr>
                <a:latin typeface="Courier"/>
              </a:rPr>
              <a:t>k))</a:t>
            </a:r>
            <a:br/>
            <a:r>
              <a:rPr i="1">
                <a:solidFill>
                  <a:srgbClr val="60A0B0"/>
                </a:solidFill>
                <a:latin typeface="Courier"/>
              </a:rPr>
              <a:t>#&gt; [1] 3</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Unused levels, and the two defaults that disagree — In R</a:t>
            </a:r>
          </a:p>
        </p:txBody>
      </p:sp>
      <p:sp>
        <p:nvSpPr>
          <p:cNvPr id="3" name="Content Placeholder 2"/>
          <p:cNvSpPr>
            <a:spLocks noGrp="1"/>
          </p:cNvSpPr>
          <p:nvPr>
            <p:ph idx="1"/>
          </p:nvPr>
        </p:nvSpPr>
        <p:spPr/>
        <p:txBody>
          <a:bodyPr/>
          <a:lstStyle/>
          <a:p>
            <a:pPr lvl="0" indent="0">
              <a:buNone/>
            </a:pPr>
            <a:r>
              <a:rPr>
                <a:latin typeface="Courier"/>
              </a:rPr>
              <a:t>dplyr</a:t>
            </a:r>
            <a:r>
              <a:rPr>
                <a:solidFill>
                  <a:srgbClr val="4070A0"/>
                </a:solidFill>
                <a:latin typeface="Courier"/>
              </a:rPr>
              <a:t>::</a:t>
            </a:r>
            <a:r>
              <a:rPr>
                <a:solidFill>
                  <a:srgbClr val="06287E"/>
                </a:solidFill>
                <a:latin typeface="Courier"/>
              </a:rPr>
              <a:t>count</a:t>
            </a:r>
            <a:r>
              <a:rPr>
                <a:latin typeface="Courier"/>
              </a:rPr>
              <a:t>(d, k, </a:t>
            </a:r>
            <a:r>
              <a:rPr>
                <a:solidFill>
                  <a:srgbClr val="7D9029"/>
                </a:solidFill>
                <a:latin typeface="Courier"/>
              </a:rPr>
              <a:t>.drop =</a:t>
            </a:r>
            <a:r>
              <a:rPr>
                <a:latin typeface="Courier"/>
              </a:rPr>
              <a:t> </a:t>
            </a:r>
            <a:r>
              <a:rPr>
                <a:solidFill>
                  <a:srgbClr val="880000"/>
                </a:solidFill>
                <a:latin typeface="Courier"/>
              </a:rPr>
              <a:t>FALSE</a:t>
            </a:r>
            <a:r>
              <a:rPr>
                <a:latin typeface="Courier"/>
              </a:rPr>
              <a:t>)   </a:t>
            </a:r>
            <a:r>
              <a:rPr i="1">
                <a:solidFill>
                  <a:srgbClr val="60A0B0"/>
                </a:solidFill>
                <a:latin typeface="Courier"/>
              </a:rPr>
              <a:t># keep the empty level</a:t>
            </a:r>
            <a:br/>
            <a:r>
              <a:rPr>
                <a:solidFill>
                  <a:srgbClr val="06287E"/>
                </a:solidFill>
                <a:latin typeface="Courier"/>
              </a:rPr>
              <a:t>droplevels</a:t>
            </a:r>
            <a:r>
              <a:rPr>
                <a:latin typeface="Courier"/>
              </a:rPr>
              <a:t>(d</a:t>
            </a:r>
            <a:r>
              <a:rPr>
                <a:solidFill>
                  <a:srgbClr val="4070A0"/>
                </a:solidFill>
                <a:latin typeface="Courier"/>
              </a:rPr>
              <a:t>$</a:t>
            </a:r>
            <a:r>
              <a:rPr>
                <a:latin typeface="Courier"/>
              </a:rPr>
              <a:t>k)                     </a:t>
            </a:r>
            <a:r>
              <a:rPr i="1">
                <a:solidFill>
                  <a:srgbClr val="60A0B0"/>
                </a:solidFill>
                <a:latin typeface="Courier"/>
              </a:rPr>
              <a:t># remove levels with no rows</a:t>
            </a:r>
            <a:br/>
            <a:r>
              <a:rPr>
                <a:latin typeface="Courier"/>
              </a:rPr>
              <a:t>forcats</a:t>
            </a:r>
            <a:r>
              <a:rPr>
                <a:solidFill>
                  <a:srgbClr val="4070A0"/>
                </a:solidFill>
                <a:latin typeface="Courier"/>
              </a:rPr>
              <a:t>::</a:t>
            </a:r>
            <a:r>
              <a:rPr>
                <a:solidFill>
                  <a:srgbClr val="06287E"/>
                </a:solidFill>
                <a:latin typeface="Courier"/>
              </a:rPr>
              <a:t>fct_drop</a:t>
            </a:r>
            <a:r>
              <a:rPr>
                <a:latin typeface="Courier"/>
              </a:rPr>
              <a:t>(d</a:t>
            </a:r>
            <a:r>
              <a:rPr>
                <a:solidFill>
                  <a:srgbClr val="4070A0"/>
                </a:solidFill>
                <a:latin typeface="Courier"/>
              </a:rPr>
              <a:t>$</a:t>
            </a:r>
            <a:r>
              <a:rPr>
                <a:latin typeface="Courier"/>
              </a:rPr>
              <a:t>k)              </a:t>
            </a:r>
            <a:r>
              <a:rPr i="1">
                <a:solidFill>
                  <a:srgbClr val="60A0B0"/>
                </a:solidFill>
                <a:latin typeface="Courier"/>
              </a:rPr>
              <a:t># the forcats spelling of the same thing</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Collapsing a long tail — In R</a:t>
            </a:r>
          </a:p>
        </p:txBody>
      </p:sp>
      <p:sp>
        <p:nvSpPr>
          <p:cNvPr id="3" name="Content Placeholder 2"/>
          <p:cNvSpPr>
            <a:spLocks noGrp="1"/>
          </p:cNvSpPr>
          <p:nvPr>
            <p:ph idx="1"/>
          </p:nvPr>
        </p:nvSpPr>
        <p:spPr/>
        <p:txBody>
          <a:bodyPr/>
          <a:lstStyle/>
          <a:p>
            <a:pPr lvl="0" indent="0">
              <a:buNone/>
            </a:pPr>
            <a:r>
              <a:rPr>
                <a:latin typeface="Courier"/>
              </a:rPr>
              <a:t>source </a:t>
            </a:r>
            <a:r>
              <a:rPr>
                <a:solidFill>
                  <a:srgbClr val="007020"/>
                </a:solidFill>
                <a:latin typeface="Courier"/>
              </a:rPr>
              <a:t>&lt;-</a:t>
            </a:r>
            <a:r>
              <a:rPr>
                <a:latin typeface="Courier"/>
              </a:rPr>
              <a:t> </a:t>
            </a:r>
            <a:r>
              <a:rPr>
                <a:solidFill>
                  <a:srgbClr val="06287E"/>
                </a:solidFill>
                <a:latin typeface="Courier"/>
              </a:rPr>
              <a:t>factor</a:t>
            </a:r>
            <a:r>
              <a:rPr>
                <a:latin typeface="Courier"/>
              </a:rPr>
              <a:t>(wash</a:t>
            </a:r>
            <a:r>
              <a:rPr>
                <a:solidFill>
                  <a:srgbClr val="4070A0"/>
                </a:solidFill>
                <a:latin typeface="Courier"/>
              </a:rPr>
              <a:t>$</a:t>
            </a:r>
            <a:r>
              <a:rPr>
                <a:latin typeface="Courier"/>
              </a:rPr>
              <a:t>water_source)</a:t>
            </a:r>
            <a:br/>
            <a:r>
              <a:rPr>
                <a:solidFill>
                  <a:srgbClr val="06287E"/>
                </a:solidFill>
                <a:latin typeface="Courier"/>
              </a:rPr>
              <a:t>length</a:t>
            </a:r>
            <a:r>
              <a:rPr>
                <a:latin typeface="Courier"/>
              </a:rPr>
              <a:t>(</a:t>
            </a:r>
            <a:r>
              <a:rPr>
                <a:solidFill>
                  <a:srgbClr val="06287E"/>
                </a:solidFill>
                <a:latin typeface="Courier"/>
              </a:rPr>
              <a:t>levels</a:t>
            </a:r>
            <a:r>
              <a:rPr>
                <a:latin typeface="Courier"/>
              </a:rPr>
              <a:t>(source))</a:t>
            </a:r>
            <a:br/>
            <a:r>
              <a:rPr i="1">
                <a:solidFill>
                  <a:srgbClr val="60A0B0"/>
                </a:solidFill>
                <a:latin typeface="Courier"/>
              </a:rPr>
              <a:t>#&gt; [1] 10</a:t>
            </a:r>
            <a:br/>
            <a:br/>
            <a:r>
              <a:rPr>
                <a:solidFill>
                  <a:srgbClr val="06287E"/>
                </a:solidFill>
                <a:latin typeface="Courier"/>
              </a:rPr>
              <a:t>levels</a:t>
            </a:r>
            <a:r>
              <a:rPr>
                <a:latin typeface="Courier"/>
              </a:rPr>
              <a:t>(</a:t>
            </a:r>
            <a:r>
              <a:rPr>
                <a:solidFill>
                  <a:srgbClr val="06287E"/>
                </a:solidFill>
                <a:latin typeface="Courier"/>
              </a:rPr>
              <a:t>fct_lump_n</a:t>
            </a:r>
            <a:r>
              <a:rPr>
                <a:latin typeface="Courier"/>
              </a:rPr>
              <a:t>(source, </a:t>
            </a:r>
            <a:r>
              <a:rPr>
                <a:solidFill>
                  <a:srgbClr val="40A070"/>
                </a:solidFill>
                <a:latin typeface="Courier"/>
              </a:rPr>
              <a:t>4</a:t>
            </a:r>
            <a:r>
              <a:rPr>
                <a:latin typeface="Courier"/>
              </a:rPr>
              <a:t>))</a:t>
            </a:r>
            <a:br/>
            <a:r>
              <a:rPr i="1">
                <a:solidFill>
                  <a:srgbClr val="60A0B0"/>
                </a:solidFill>
                <a:latin typeface="Courier"/>
              </a:rPr>
              <a:t>#&gt; [1] "borehole" "piped-into-dwelling" "piped-into-yard" "public-tap" "Other"</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Collapsing a long tail</a:t>
            </a:r>
          </a:p>
        </p:txBody>
      </p:sp>
      <p:sp>
        <p:nvSpPr>
          <p:cNvPr id="3" name="Content Placeholder 2"/>
          <p:cNvSpPr>
            <a:spLocks noGrp="1"/>
          </p:cNvSpPr>
          <p:nvPr>
            <p:ph idx="1"/>
          </p:nvPr>
        </p:nvSpPr>
        <p:spPr/>
        <p:txBody>
          <a:bodyPr/>
          <a:lstStyle/>
          <a:p>
            <a:pPr lvl="0"/>
            <a:r>
              <a:rPr/>
              <a:t>Do not lump before computing an indicator — </a:t>
            </a:r>
            <a:r>
              <a:rPr>
                <a:latin typeface="Courier"/>
              </a:rPr>
              <a:t>Other</a:t>
            </a:r>
            <a:r>
              <a:rPr/>
              <a:t> here mixes protected springs, which are improved, with surface…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Collapsing a long tail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fct_recode</a:t>
            </a:r>
            <a:r>
              <a:rPr>
                <a:latin typeface="Courier"/>
              </a:rPr>
              <a:t>(source,</a:t>
            </a:r>
            <a:br/>
            <a:r>
              <a:rPr>
                <a:latin typeface="Courier"/>
              </a:rPr>
              <a:t>  </a:t>
            </a:r>
            <a:r>
              <a:rPr>
                <a:solidFill>
                  <a:srgbClr val="7D9029"/>
                </a:solidFill>
                <a:latin typeface="Courier"/>
              </a:rPr>
              <a:t>improved =</a:t>
            </a:r>
            <a:r>
              <a:rPr>
                <a:latin typeface="Courier"/>
              </a:rPr>
              <a:t> </a:t>
            </a:r>
            <a:r>
              <a:rPr>
                <a:solidFill>
                  <a:srgbClr val="4070A0"/>
                </a:solidFill>
                <a:latin typeface="Courier"/>
              </a:rPr>
              <a:t>"borehole"</a:t>
            </a:r>
            <a:r>
              <a:rPr>
                <a:latin typeface="Courier"/>
              </a:rPr>
              <a:t>,</a:t>
            </a:r>
            <a:br/>
            <a:r>
              <a:rPr>
                <a:latin typeface="Courier"/>
              </a:rPr>
              <a:t>  </a:t>
            </a:r>
            <a:r>
              <a:rPr>
                <a:solidFill>
                  <a:srgbClr val="7D9029"/>
                </a:solidFill>
                <a:latin typeface="Courier"/>
              </a:rPr>
              <a:t>improved =</a:t>
            </a:r>
            <a:r>
              <a:rPr>
                <a:latin typeface="Courier"/>
              </a:rPr>
              <a:t> </a:t>
            </a:r>
            <a:r>
              <a:rPr>
                <a:solidFill>
                  <a:srgbClr val="4070A0"/>
                </a:solidFill>
                <a:latin typeface="Courier"/>
              </a:rPr>
              <a:t>"protected-well"</a:t>
            </a:r>
            <a:r>
              <a:rPr>
                <a:latin typeface="Courier"/>
              </a:rPr>
              <a:t>,</a:t>
            </a:r>
            <a:br/>
            <a:r>
              <a:rPr>
                <a:latin typeface="Courier"/>
              </a:rPr>
              <a:t>  </a:t>
            </a:r>
            <a:r>
              <a:rPr>
                <a:solidFill>
                  <a:srgbClr val="7D9029"/>
                </a:solidFill>
                <a:latin typeface="Courier"/>
              </a:rPr>
              <a:t>unimproved =</a:t>
            </a:r>
            <a:r>
              <a:rPr>
                <a:latin typeface="Courier"/>
              </a:rPr>
              <a:t> </a:t>
            </a:r>
            <a:r>
              <a:rPr>
                <a:solidFill>
                  <a:srgbClr val="4070A0"/>
                </a:solidFill>
                <a:latin typeface="Courier"/>
              </a:rPr>
              <a:t>"surface-water"</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Factors and missing values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table</a:t>
            </a:r>
            <a:r>
              <a:rPr>
                <a:latin typeface="Courier"/>
              </a:rPr>
              <a:t>(muac</a:t>
            </a:r>
            <a:r>
              <a:rPr>
                <a:solidFill>
                  <a:srgbClr val="4070A0"/>
                </a:solidFill>
                <a:latin typeface="Courier"/>
              </a:rPr>
              <a:t>$</a:t>
            </a:r>
            <a:r>
              <a:rPr>
                <a:latin typeface="Courier"/>
              </a:rPr>
              <a:t>outcome, </a:t>
            </a:r>
            <a:r>
              <a:rPr>
                <a:solidFill>
                  <a:srgbClr val="7D9029"/>
                </a:solidFill>
                <a:latin typeface="Courier"/>
              </a:rPr>
              <a:t>useNA =</a:t>
            </a:r>
            <a:r>
              <a:rPr>
                <a:latin typeface="Courier"/>
              </a:rPr>
              <a:t> </a:t>
            </a:r>
            <a:r>
              <a:rPr>
                <a:solidFill>
                  <a:srgbClr val="4070A0"/>
                </a:solidFill>
                <a:latin typeface="Courier"/>
              </a:rPr>
              <a:t>"ifany"</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Factors and missing values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muac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outcome =</a:t>
            </a:r>
            <a:r>
              <a:rPr>
                <a:latin typeface="Courier"/>
              </a:rPr>
              <a:t> </a:t>
            </a:r>
            <a:r>
              <a:rPr>
                <a:solidFill>
                  <a:srgbClr val="06287E"/>
                </a:solidFill>
                <a:latin typeface="Courier"/>
              </a:rPr>
              <a:t>fct_na_value_to_level</a:t>
            </a:r>
            <a:r>
              <a:rPr>
                <a:latin typeface="Courier"/>
              </a:rPr>
              <a:t>(outcome, </a:t>
            </a:r>
            <a:r>
              <a:rPr>
                <a:solidFill>
                  <a:srgbClr val="7D9029"/>
                </a:solidFill>
                <a:latin typeface="Courier"/>
              </a:rPr>
              <a:t>level =</a:t>
            </a:r>
            <a:r>
              <a:rPr>
                <a:latin typeface="Courier"/>
              </a:rPr>
              <a:t> </a:t>
            </a:r>
            <a:r>
              <a:rPr>
                <a:solidFill>
                  <a:srgbClr val="4070A0"/>
                </a:solidFill>
                <a:latin typeface="Courier"/>
              </a:rPr>
              <a:t>"not recorded"</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factors bite in a join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left_join</a:t>
            </a:r>
            <a:r>
              <a:rPr>
                <a:latin typeface="Courier"/>
              </a:rPr>
              <a:t>(muac, sites, </a:t>
            </a:r>
            <a:r>
              <a:rPr>
                <a:solidFill>
                  <a:srgbClr val="7D9029"/>
                </a:solidFill>
                <a:latin typeface="Courier"/>
              </a:rPr>
              <a:t>by =</a:t>
            </a:r>
            <a:r>
              <a:rPr>
                <a:latin typeface="Courier"/>
              </a:rPr>
              <a:t> </a:t>
            </a:r>
            <a:r>
              <a:rPr>
                <a:solidFill>
                  <a:srgbClr val="4070A0"/>
                </a:solidFill>
                <a:latin typeface="Courier"/>
              </a:rPr>
              <a:t>"commune"</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Columns now hold their meaning and their order.</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https://data-analysis.cassion.dev/courses/r-for-programme-data/r-04-factors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Factors, and the order a report needs</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What a factor really is, the as.numeric() trap that silently returns level positions, and the forcats verbs that put a JMP ladder in ladder order instead of alphabetical order.</vt:lpwstr>
  </property>
</Properties>
</file>