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qu’est réellement un facteur, le piège de as.numeric() qui renvoie silencieusement des positions de niveaux, et les verbes forcats qui mettent une échelle JMP dans l’ordre de l’échelle plutôt que dans celui de l’alphabet.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 dessous, R stocke </a:t>
            </a:r>
            <a:r>
              <a:rPr>
                <a:latin typeface="Courier"/>
              </a:rPr>
              <a:t>1 2 3 1</a:t>
            </a:r>
            <a:r>
              <a:rPr/>
              <a:t> et un vecteur de caractères contenant les niveaux. Tout ce qui suit — le problème d’ordre, le piège de </a:t>
            </a:r>
            <a:r>
              <a:rPr>
                <a:latin typeface="Courier"/>
              </a:rPr>
              <a:t>as.numeric()</a:t>
            </a:r>
            <a:r>
              <a:rPr/>
              <a:t>, les niveaux inutilisés — découle de ce seul fait. Remarquez que les niveaux sont alphabétiques. Rien dans </a:t>
            </a:r>
            <a:r>
              <a:rPr>
                <a:latin typeface="Courier"/>
              </a:rPr>
              <a:t>basic</a:t>
            </a:r>
            <a:r>
              <a:rPr/>
              <a:t>, </a:t>
            </a:r>
            <a:r>
              <a:rPr>
                <a:latin typeface="Courier"/>
              </a:rPr>
              <a:t>limited</a:t>
            </a:r>
            <a:r>
              <a:rPr/>
              <a:t>, </a:t>
            </a:r>
            <a:r>
              <a:rPr>
                <a:latin typeface="Courier"/>
              </a:rPr>
              <a:t>unimproved</a:t>
            </a:r>
            <a:r>
              <a:rPr/>
              <a:t> n’indique que ce soit l’ordre, et c’est exactement l’inverse pour une échelle de service du JMP, où non améliorée est le pire et où le service de base vaut mieux que le service limité. Laissé tel quel, chaque tableau et chaque graphique bâti sur cette colonne se lit dans un ordre qui ne signifie rien.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l’erreur de facteur la plus coûteuse, et elle n’avertit pas.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sont des positions de niveaux, non des valeurs. Les niveaux sont alphabétiques — </a:t>
            </a:r>
            <a:r>
              <a:rPr>
                <a:latin typeface="Courier"/>
              </a:rPr>
              <a:t>"10"</a:t>
            </a:r>
            <a:r>
              <a:rPr/>
              <a:t>, </a:t>
            </a:r>
            <a:r>
              <a:rPr>
                <a:latin typeface="Courier"/>
              </a:rPr>
              <a:t>"8"</a:t>
            </a:r>
            <a:r>
              <a:rPr/>
              <a:t>, </a:t>
            </a:r>
            <a:r>
              <a:rPr>
                <a:latin typeface="Courier"/>
              </a:rPr>
              <a:t>"9"</a:t>
            </a:r>
            <a:r>
              <a:rPr/>
              <a:t> — donc </a:t>
            </a:r>
            <a:r>
              <a:rPr>
                <a:latin typeface="Courier"/>
              </a:rPr>
              <a:t>"10"</a:t>
            </a:r>
            <a:r>
              <a:rPr/>
              <a:t> est en position 1 et </a:t>
            </a:r>
            <a:r>
              <a:rPr>
                <a:latin typeface="Courier"/>
              </a:rPr>
              <a:t>"9"</a:t>
            </a:r>
            <a:r>
              <a:rPr/>
              <a:t> en position 3. </a:t>
            </a:r>
            <a:r>
              <a:rPr>
                <a:latin typeface="Courier"/>
              </a:rPr>
              <a:t>as.character()</a:t>
            </a:r>
            <a:r>
              <a:rPr/>
              <a:t> d’abord, systématiquement. Le cas survient dès qu’une colonne numérique a été lue comme du texte — une colonne Excel avec un </a:t>
            </a:r>
            <a:r>
              <a:rPr>
                <a:latin typeface="Courier"/>
              </a:rPr>
              <a:t>"n/a"</a:t>
            </a:r>
            <a:r>
              <a:rPr/>
              <a:t> égaré, un CSV lu en </a:t>
            </a:r>
            <a:r>
              <a:rPr>
                <a:latin typeface="Courier"/>
              </a:rPr>
              <a:t>col_character()</a:t>
            </a:r>
            <a:r>
              <a:rPr/>
              <a:t> — puis convertie en facteur en chemin. Méfiez-vous d’une moyenne suspectement proche du nombre de catégories.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fct_relevel()</a:t>
            </a:r>
            <a:r>
              <a:rPr/>
              <a:t> nomme l’ordre explicitement. Déclarez-le une fois, près de l’endroit où la colonne est créée, et chaque tableau, graphique et modèle en aval en hérite. Deux verbes forcats gagnent immédiatement leur place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fct_reorder()</a:t>
            </a:r>
            <a:r>
              <a:rPr/>
              <a:t> est ce qui transforme un graphique en barres illisible en graphique lisible — les communes triées par leur taux de MAG plutôt que par l’alphabet — et il le fait sans un </a:t>
            </a:r>
            <a:r>
              <a:rPr>
                <a:latin typeface="Courier"/>
              </a:rPr>
              <a:t>levels =</a:t>
            </a:r>
            <a:r>
              <a:rPr/>
              <a:t> manuel à mettre à jour quand les données changent.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fct_relevel()</a:t>
            </a:r>
            <a:r>
              <a:rPr/>
              <a:t> fixe l’ordre des niveaux. Il ne rend pas le facteur comparable :</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une échelle, où « au moins de base » est une vraie question, déclarez-la ordonnée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\&gt;= "basic"</a:t>
            </a:r>
            <a:r>
              <a:rPr/>
              <a:t> calcule alors directement l’indicateur de couverture du JMP. Sans </a:t>
            </a:r>
            <a:r>
              <a:rPr>
                <a:latin typeface="Courier"/>
              </a:rPr>
              <a:t>ordered = TRUE</a:t>
            </a:r>
            <a:r>
              <a:rPr/>
              <a:t>, l’expression renvoie </a:t>
            </a:r>
            <a:r>
              <a:rPr>
                <a:latin typeface="Courier"/>
              </a:rPr>
              <a:t>NA</a:t>
            </a:r>
            <a:r>
              <a:rPr/>
              <a:t> avec un avertissement — qui, s’il n’est pas lu, devient un chiffre de couverture à </a:t>
            </a:r>
            <a:r>
              <a:rPr>
                <a:latin typeface="Courier"/>
              </a:rPr>
              <a:t>NA</a:t>
            </a:r>
            <a:r>
              <a:rPr/>
              <a:t> ou, pire, un filtre qui ne sélectionne rien. Employez les facteurs ordonnés avec parcimonie. Ils changent la façon dont les modèles traitent la variable (contrastes polynomiaux plutôt qu’indicatrices), ce qui est rarement souhaité dans une régression. Pour une échelle de service, une bande de sévérité ou une phase IPC, l’ordre en vaut la peine. Pour une commune, non.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niveau sans ligne reste un niveau. Son apparition dans votre sortie dépend de la fonction interrogée, et R n’est pas cohérent avec lui-même sur ce point.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count()</a:t>
            </a:r>
            <a:r>
              <a:rPr/>
              <a:t> écarte le niveau vide ; </a:t>
            </a:r>
            <a:r>
              <a:rPr>
                <a:latin typeface="Courier"/>
              </a:rPr>
              <a:t>table()</a:t>
            </a:r>
            <a:r>
              <a:rPr/>
              <a:t> le conserve. Les deux sont justes pour des questions différentes, et la question est celle-là même que le cours </a:t>
            </a:r>
            <a:r>
              <a:rPr i="1"/>
              <a:t>Python pour les données de programme</a:t>
            </a:r>
            <a:r>
              <a:rPr/>
              <a:t> soulève à propos d’</a:t>
            </a:r>
            <a:r>
              <a:rPr>
                <a:latin typeface="Courier"/>
              </a:rPr>
              <a:t>observed=</a:t>
            </a:r>
            <a:r>
              <a:rPr/>
              <a:t> : rapporter sur les formations ayant transmis des données veut le niveau vide en moins, et rapporter la couverture face à une liste de formations qui </a:t>
            </a:r>
            <a:r>
              <a:rPr i="1"/>
              <a:t>auraient dû</a:t>
            </a:r>
            <a:r>
              <a:rPr/>
              <a:t> transmettre le veut présent, car une formation à zéro ligne est justement le constat. Dites lequel vous voulez :</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 sources d’eau, c’est trop de lignes pour un tableau de rapport et trop de couleurs pour un graphique.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fct_lump_n()</a:t>
            </a:r>
            <a:r>
              <a:rPr/>
              <a:t> conserve les quatre plus fréquents et replie le reste dans </a:t>
            </a:r>
            <a:r>
              <a:rPr>
                <a:latin typeface="Courier"/>
              </a:rPr>
              <a:t>Other</a:t>
            </a:r>
            <a:r>
              <a:rPr/>
              <a:t>. Ne repliez pas avant de calculer un indicateur. </a:t>
            </a:r>
            <a:r>
              <a:rPr>
                <a:latin typeface="Courier"/>
              </a:rPr>
              <a:t>Other</a:t>
            </a:r>
            <a:r>
              <a:rPr/>
              <a:t> mêle ici les sources protégées, qui sont améliorées, et l’eau de surface, qui ne l’est pas : un taux de couverture calculé après repli est donc faux. Repliez pour la présentation, sur une copie, une fois les chiffres arrêtés.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fct_recode()</a:t>
            </a:r>
            <a:r>
              <a:rPr/>
              <a:t> est l’alternative explicite et c’est ce qu’il faut pour une classification : elle nomme chaque correspondance, si bien qu’une source apparaissant au prochain export sans figurer dans la liste reste elle-même au lieu de rejoindre silencieusement un groupe.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NA</a:t>
            </a:r>
            <a:r>
              <a:rPr/>
              <a:t> n’est pas un niveau : il survit donc à tout réordonnancement et n’apparaît dans </a:t>
            </a:r>
            <a:r>
              <a:rPr>
                <a:latin typeface="Courier"/>
              </a:rPr>
              <a:t>table()</a:t>
            </a:r>
            <a:r>
              <a:rPr/>
              <a:t> que si vous le demandez :</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faire de l’absence une catégorie explicite — ce qui est souvent juste dans un rapport, où « non renseigné » est un constat et non un trou : Une fois devenue un niveau, elle sera comptée, tracée et sommée comme les autres. C’est le but, et c’est aussi le risque : un taux calculé sur un facteur incluant « non renseigné » n’a pas le même dénominateur qu’un taux qui l’exclut.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a:t>
            </a:r>
            <a:r>
              <a:rPr>
                <a:latin typeface="Courier"/>
              </a:rPr>
              <a:t>commune</a:t>
            </a:r>
            <a:r>
              <a:rPr/>
              <a:t> est un facteur dans un tableau et du caractère dans l’autre, dplyr convertit et avertit. Si c’est un facteur dans les deux avec des niveaux différents, la jointure fonctionne quand même — dplyr compare les étiquettes, non les entiers — mais les niveaux du résultat sont l’union des deux, ce qui peut discrètement réintroduire des catégories vides. L’habitude la plus simple : joignez sur des colonnes de caractères, convertissez en facteur ensuite. Les facteurs sont un dispositif de présentation et de modélisation, non un type de clé.</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colonnes portent désormais leur sens et leur ordre. L’unité suivante les travaille : les verbes dplyr, puis l’appel de regroupement où naissent la plupart des erreurs d’indicateurs.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for-programme-data/r-04-fact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facteurs, et l’ordre qu’exige un rapport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Ce qu’est réellement un facteur, le piège de as.numeric() qui renvoie silencieusement des positions de niveaux, et les verbes forcats qui mettent une échelle JMP dans l’ordre de l’échelle plutôt que dans celui de l’alphabet.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facteur est un entier assorti d’une table de correspondance</a:t>
            </a:r>
          </a:p>
          <a:p>
            <a:pPr lvl="0"/>
            <a:r>
              <a:rPr/>
              <a:t>Le piège de </a:t>
            </a:r>
            <a:r>
              <a:rPr>
                <a:latin typeface="Courier"/>
              </a:rPr>
              <a:t>as.numeric()</a:t>
            </a:r>
          </a:p>
          <a:p>
            <a:pPr lvl="0"/>
            <a:r>
              <a:rPr/>
              <a:t>Fixer l’ordre voulu</a:t>
            </a:r>
          </a:p>
          <a:p>
            <a:pPr lvl="0"/>
            <a:r>
              <a:rPr/>
              <a:t>Les facteurs ordonnés</a:t>
            </a:r>
          </a:p>
          <a:p>
            <a:pPr lvl="0"/>
            <a:r>
              <a:rPr/>
              <a:t>Les niveaux inutilisés, et les deux comportements qui divergent</a:t>
            </a:r>
          </a:p>
          <a:p>
            <a:pPr lvl="0"/>
            <a:r>
              <a:rPr/>
              <a:t>Réduire une longue traîne</a:t>
            </a:r>
          </a:p>
          <a:p>
            <a:pPr lvl="0"/>
            <a:r>
              <a:rPr/>
              <a:t>Facteurs et valeurs manquantes</a:t>
            </a:r>
          </a:p>
          <a:p>
            <a:pPr lvl="0"/>
            <a:r>
              <a:rPr/>
              <a:t>Là où les facteurs mordent dans une jointure</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facteur est un entier assorti d’une table de correspondance — En R</a:t>
            </a:r>
          </a:p>
        </p:txBody>
      </p:sp>
      <p:sp>
        <p:nvSpPr>
          <p:cNvPr id="3" name="Content Placeholder 2"/>
          <p:cNvSpPr>
            <a:spLocks noGrp="1"/>
          </p:cNvSpPr>
          <p:nvPr>
            <p:ph idx="1"/>
          </p:nvPr>
        </p:nvSpPr>
        <p:spPr/>
        <p:txBody>
          <a:bodyPr/>
          <a:lstStyle/>
          <a:p>
            <a:pPr lvl="0" indent="0">
              <a:buNone/>
            </a:pPr>
            <a:r>
              <a:rPr>
                <a:latin typeface="Courier"/>
              </a:rPr>
              <a:t>service </a:t>
            </a:r>
            <a:r>
              <a:rPr>
                <a:solidFill>
                  <a:srgbClr val="007020"/>
                </a:solidFill>
                <a:latin typeface="Courier"/>
              </a:rPr>
              <a:t>&lt;-</a:t>
            </a:r>
            <a:r>
              <a:rPr>
                <a:latin typeface="Courier"/>
              </a:rPr>
              <a:t> </a:t>
            </a:r>
            <a:r>
              <a:rPr>
                <a:solidFill>
                  <a:srgbClr val="06287E"/>
                </a:solidFill>
                <a:latin typeface="Courier"/>
              </a:rPr>
              <a:t>factor</a:t>
            </a:r>
            <a:r>
              <a:rPr>
                <a:latin typeface="Courier"/>
              </a:rPr>
              <a:t>(</a:t>
            </a:r>
            <a:r>
              <a:rPr>
                <a:solidFill>
                  <a:srgbClr val="06287E"/>
                </a:solidFill>
                <a:latin typeface="Courier"/>
              </a:rPr>
              <a:t>c</a:t>
            </a:r>
            <a:r>
              <a:rPr>
                <a:latin typeface="Courier"/>
              </a:rPr>
              <a:t>(</a:t>
            </a:r>
            <a:r>
              <a:rPr>
                <a:solidFill>
                  <a:srgbClr val="4070A0"/>
                </a:solidFill>
                <a:latin typeface="Courier"/>
              </a:rPr>
              <a:t>"basic"</a:t>
            </a:r>
            <a:r>
              <a:rPr>
                <a:latin typeface="Courier"/>
              </a:rPr>
              <a:t>, </a:t>
            </a:r>
            <a:r>
              <a:rPr>
                <a:solidFill>
                  <a:srgbClr val="4070A0"/>
                </a:solidFill>
                <a:latin typeface="Courier"/>
              </a:rPr>
              <a:t>"limited"</a:t>
            </a:r>
            <a:r>
              <a:rPr>
                <a:latin typeface="Courier"/>
              </a:rPr>
              <a:t>, </a:t>
            </a:r>
            <a:r>
              <a:rPr>
                <a:solidFill>
                  <a:srgbClr val="4070A0"/>
                </a:solidFill>
                <a:latin typeface="Courier"/>
              </a:rPr>
              <a:t>"unimproved"</a:t>
            </a:r>
            <a:r>
              <a:rPr>
                <a:latin typeface="Courier"/>
              </a:rPr>
              <a:t>, </a:t>
            </a:r>
            <a:r>
              <a:rPr>
                <a:solidFill>
                  <a:srgbClr val="4070A0"/>
                </a:solidFill>
                <a:latin typeface="Courier"/>
              </a:rPr>
              <a:t>"basic"</a:t>
            </a:r>
            <a:r>
              <a:rPr>
                <a:latin typeface="Courier"/>
              </a:rPr>
              <a:t>))</a:t>
            </a:r>
            <a:br/>
            <a:br/>
            <a:r>
              <a:rPr>
                <a:solidFill>
                  <a:srgbClr val="06287E"/>
                </a:solidFill>
                <a:latin typeface="Courier"/>
              </a:rPr>
              <a:t>levels</a:t>
            </a:r>
            <a:r>
              <a:rPr>
                <a:latin typeface="Courier"/>
              </a:rPr>
              <a:t>(service)</a:t>
            </a:r>
            <a:br/>
            <a:r>
              <a:rPr i="1">
                <a:solidFill>
                  <a:srgbClr val="60A0B0"/>
                </a:solidFill>
                <a:latin typeface="Courier"/>
              </a:rPr>
              <a:t>#&gt; [1] "basic"      "limited"    "unimproved"</a:t>
            </a:r>
            <a:br/>
            <a:br/>
            <a:r>
              <a:rPr>
                <a:solidFill>
                  <a:srgbClr val="06287E"/>
                </a:solidFill>
                <a:latin typeface="Courier"/>
              </a:rPr>
              <a:t>as.integer</a:t>
            </a:r>
            <a:r>
              <a:rPr>
                <a:latin typeface="Courier"/>
              </a:rPr>
              <a:t>(service)</a:t>
            </a:r>
            <a:br/>
            <a:r>
              <a:rPr i="1">
                <a:solidFill>
                  <a:srgbClr val="60A0B0"/>
                </a:solidFill>
                <a:latin typeface="Courier"/>
              </a:rPr>
              <a:t>#&gt; [1] 1 2 3 1</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de </a:t>
            </a:r>
            <a:r>
              <a:rPr>
                <a:latin typeface="Courier"/>
              </a:rPr>
              <a:t>as.numeric()</a:t>
            </a:r>
            <a:r>
              <a:rPr/>
              <a:t> — En R</a:t>
            </a:r>
          </a:p>
        </p:txBody>
      </p:sp>
      <p:sp>
        <p:nvSpPr>
          <p:cNvPr id="3" name="Content Placeholder 2"/>
          <p:cNvSpPr>
            <a:spLocks noGrp="1"/>
          </p:cNvSpPr>
          <p:nvPr>
            <p:ph idx="1"/>
          </p:nvPr>
        </p:nvSpPr>
        <p:spPr/>
        <p:txBody>
          <a:bodyPr/>
          <a:lstStyle/>
          <a:p>
            <a:pPr lvl="0" indent="0">
              <a:buNone/>
            </a:pPr>
            <a:r>
              <a:rPr>
                <a:latin typeface="Courier"/>
              </a:rPr>
              <a:t>age </a:t>
            </a:r>
            <a:r>
              <a:rPr>
                <a:solidFill>
                  <a:srgbClr val="007020"/>
                </a:solidFill>
                <a:latin typeface="Courier"/>
              </a:rPr>
              <a:t>&lt;-</a:t>
            </a:r>
            <a:r>
              <a:rPr>
                <a:latin typeface="Courier"/>
              </a:rPr>
              <a:t> </a:t>
            </a:r>
            <a:r>
              <a:rPr>
                <a:solidFill>
                  <a:srgbClr val="06287E"/>
                </a:solidFill>
                <a:latin typeface="Courier"/>
              </a:rPr>
              <a:t>factor</a:t>
            </a:r>
            <a:r>
              <a:rPr>
                <a:latin typeface="Courier"/>
              </a:rPr>
              <a:t>(</a:t>
            </a:r>
            <a:r>
              <a:rPr>
                <a:solidFill>
                  <a:srgbClr val="06287E"/>
                </a:solidFill>
                <a:latin typeface="Courier"/>
              </a:rPr>
              <a:t>c</a:t>
            </a:r>
            <a:r>
              <a:rPr>
                <a:latin typeface="Courier"/>
              </a:rPr>
              <a:t>(</a:t>
            </a:r>
            <a:r>
              <a:rPr>
                <a:solidFill>
                  <a:srgbClr val="4070A0"/>
                </a:solidFill>
                <a:latin typeface="Courier"/>
              </a:rPr>
              <a:t>"10"</a:t>
            </a:r>
            <a:r>
              <a:rPr>
                <a:latin typeface="Courier"/>
              </a:rPr>
              <a:t>, </a:t>
            </a:r>
            <a:r>
              <a:rPr>
                <a:solidFill>
                  <a:srgbClr val="4070A0"/>
                </a:solidFill>
                <a:latin typeface="Courier"/>
              </a:rPr>
              <a:t>"9"</a:t>
            </a:r>
            <a:r>
              <a:rPr>
                <a:latin typeface="Courier"/>
              </a:rPr>
              <a:t>, </a:t>
            </a:r>
            <a:r>
              <a:rPr>
                <a:solidFill>
                  <a:srgbClr val="4070A0"/>
                </a:solidFill>
                <a:latin typeface="Courier"/>
              </a:rPr>
              <a:t>"8"</a:t>
            </a:r>
            <a:r>
              <a:rPr>
                <a:latin typeface="Courier"/>
              </a:rPr>
              <a:t>))</a:t>
            </a:r>
            <a:br/>
            <a:br/>
            <a:r>
              <a:rPr>
                <a:solidFill>
                  <a:srgbClr val="06287E"/>
                </a:solidFill>
                <a:latin typeface="Courier"/>
              </a:rPr>
              <a:t>as.numeric</a:t>
            </a:r>
            <a:r>
              <a:rPr>
                <a:latin typeface="Courier"/>
              </a:rPr>
              <a:t>(age)</a:t>
            </a:r>
            <a:br/>
            <a:r>
              <a:rPr i="1">
                <a:solidFill>
                  <a:srgbClr val="60A0B0"/>
                </a:solidFill>
                <a:latin typeface="Courier"/>
              </a:rPr>
              <a:t>#&gt; [1] 1 3 2</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de </a:t>
            </a:r>
            <a:r>
              <a:rPr>
                <a:latin typeface="Courier"/>
              </a:rPr>
              <a:t>as.numeric()</a:t>
            </a:r>
            <a:r>
              <a:rPr/>
              <a: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as.numeric</a:t>
            </a:r>
            <a:r>
              <a:rPr>
                <a:latin typeface="Courier"/>
              </a:rPr>
              <a:t>(</a:t>
            </a:r>
            <a:r>
              <a:rPr>
                <a:solidFill>
                  <a:srgbClr val="06287E"/>
                </a:solidFill>
                <a:latin typeface="Courier"/>
              </a:rPr>
              <a:t>as.character</a:t>
            </a:r>
            <a:r>
              <a:rPr>
                <a:latin typeface="Courier"/>
              </a:rPr>
              <a:t>(age))</a:t>
            </a:r>
            <a:br/>
            <a:r>
              <a:rPr i="1">
                <a:solidFill>
                  <a:srgbClr val="60A0B0"/>
                </a:solidFill>
                <a:latin typeface="Courier"/>
              </a:rPr>
              <a:t>#&gt; [1] 10 9 8</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Fixer l’ordre voulu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(forcats)</a:t>
            </a:r>
            <a:br/>
            <a:br/>
            <a:r>
              <a:rPr>
                <a:latin typeface="Courier"/>
              </a:rPr>
              <a:t>ladder </a:t>
            </a:r>
            <a:r>
              <a:rPr>
                <a:solidFill>
                  <a:srgbClr val="007020"/>
                </a:solidFill>
                <a:latin typeface="Courier"/>
              </a:rPr>
              <a:t>&lt;-</a:t>
            </a:r>
            <a:r>
              <a:rPr>
                <a:latin typeface="Courier"/>
              </a:rPr>
              <a:t> </a:t>
            </a:r>
            <a:r>
              <a:rPr>
                <a:solidFill>
                  <a:srgbClr val="06287E"/>
                </a:solidFill>
                <a:latin typeface="Courier"/>
              </a:rPr>
              <a:t>fct_relevel</a:t>
            </a:r>
            <a:r>
              <a:rPr>
                <a:latin typeface="Courier"/>
              </a:rPr>
              <a:t>(service, </a:t>
            </a:r>
            <a:r>
              <a:rPr>
                <a:solidFill>
                  <a:srgbClr val="4070A0"/>
                </a:solidFill>
                <a:latin typeface="Courier"/>
              </a:rPr>
              <a:t>"unimproved"</a:t>
            </a:r>
            <a:r>
              <a:rPr>
                <a:latin typeface="Courier"/>
              </a:rPr>
              <a:t>, </a:t>
            </a:r>
            <a:r>
              <a:rPr>
                <a:solidFill>
                  <a:srgbClr val="4070A0"/>
                </a:solidFill>
                <a:latin typeface="Courier"/>
              </a:rPr>
              <a:t>"limited"</a:t>
            </a:r>
            <a:r>
              <a:rPr>
                <a:latin typeface="Courier"/>
              </a:rPr>
              <a:t>, </a:t>
            </a:r>
            <a:r>
              <a:rPr>
                <a:solidFill>
                  <a:srgbClr val="4070A0"/>
                </a:solidFill>
                <a:latin typeface="Courier"/>
              </a:rPr>
              <a:t>"basic"</a:t>
            </a:r>
            <a:r>
              <a:rPr>
                <a:latin typeface="Courier"/>
              </a:rPr>
              <a:t>)</a:t>
            </a:r>
            <a:br/>
            <a:r>
              <a:rPr>
                <a:solidFill>
                  <a:srgbClr val="06287E"/>
                </a:solidFill>
                <a:latin typeface="Courier"/>
              </a:rPr>
              <a:t>levels</a:t>
            </a:r>
            <a:r>
              <a:rPr>
                <a:latin typeface="Courier"/>
              </a:rPr>
              <a:t>(ladder)</a:t>
            </a:r>
            <a:br/>
            <a:r>
              <a:rPr i="1">
                <a:solidFill>
                  <a:srgbClr val="60A0B0"/>
                </a:solidFill>
                <a:latin typeface="Courier"/>
              </a:rPr>
              <a:t>#&gt; [1] "unimproved" "limited"    "basic"</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Fixer l’ordre voulu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fct_infreq</a:t>
            </a:r>
            <a:r>
              <a:rPr>
                <a:latin typeface="Courier"/>
              </a:rPr>
              <a:t>(source)        </a:t>
            </a:r>
            <a:r>
              <a:rPr i="1">
                <a:solidFill>
                  <a:srgbClr val="60A0B0"/>
                </a:solidFill>
                <a:latin typeface="Courier"/>
              </a:rPr>
              <a:t># le niveau le plus frequent en premier</a:t>
            </a:r>
            <a:br/>
            <a:r>
              <a:rPr>
                <a:solidFill>
                  <a:srgbClr val="06287E"/>
                </a:solidFill>
                <a:latin typeface="Courier"/>
              </a:rPr>
              <a:t>fct_reorder</a:t>
            </a:r>
            <a:r>
              <a:rPr>
                <a:latin typeface="Courier"/>
              </a:rPr>
              <a:t>(name, value)  </a:t>
            </a:r>
            <a:r>
              <a:rPr i="1">
                <a:solidFill>
                  <a:srgbClr val="60A0B0"/>
                </a:solidFill>
                <a:latin typeface="Courier"/>
              </a:rPr>
              <a:t># ordonner un facteur par une autre colonne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Fixer l’ordre voulu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by_commune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commune =</a:t>
            </a:r>
            <a:r>
              <a:rPr>
                <a:latin typeface="Courier"/>
              </a:rPr>
              <a:t> </a:t>
            </a:r>
            <a:r>
              <a:rPr>
                <a:solidFill>
                  <a:srgbClr val="06287E"/>
                </a:solidFill>
                <a:latin typeface="Courier"/>
              </a:rPr>
              <a:t>fct_reorder</a:t>
            </a:r>
            <a:r>
              <a:rPr>
                <a:latin typeface="Courier"/>
              </a:rPr>
              <a:t>(commune, gam_rate)) </a:t>
            </a:r>
            <a:r>
              <a:rPr>
                <a:solidFill>
                  <a:srgbClr val="4070A0"/>
                </a:solidFill>
                <a:latin typeface="Courier"/>
              </a:rPr>
              <a:t>|&gt;</a:t>
            </a:r>
            <a:br/>
            <a:r>
              <a:rPr>
                <a:latin typeface="Courier"/>
              </a:rPr>
              <a:t>  ggplot2</a:t>
            </a:r>
            <a:r>
              <a:rPr>
                <a:solidFill>
                  <a:srgbClr val="4070A0"/>
                </a:solidFill>
                <a:latin typeface="Courier"/>
              </a:rPr>
              <a:t>::</a:t>
            </a:r>
            <a:r>
              <a:rPr>
                <a:solidFill>
                  <a:srgbClr val="06287E"/>
                </a:solidFill>
                <a:latin typeface="Courier"/>
              </a:rPr>
              <a:t>ggplot</a:t>
            </a:r>
            <a:r>
              <a:rPr>
                <a:latin typeface="Courier"/>
              </a:rPr>
              <a:t>(ggplot2</a:t>
            </a:r>
            <a:r>
              <a:rPr>
                <a:solidFill>
                  <a:srgbClr val="4070A0"/>
                </a:solidFill>
                <a:latin typeface="Courier"/>
              </a:rPr>
              <a:t>::</a:t>
            </a:r>
            <a:r>
              <a:rPr>
                <a:solidFill>
                  <a:srgbClr val="06287E"/>
                </a:solidFill>
                <a:latin typeface="Courier"/>
              </a:rPr>
              <a:t>aes</a:t>
            </a:r>
            <a:r>
              <a:rPr>
                <a:latin typeface="Courier"/>
              </a:rPr>
              <a:t>(gam_rate, commune)) </a:t>
            </a:r>
            <a:r>
              <a:rPr>
                <a:solidFill>
                  <a:srgbClr val="4070A0"/>
                </a:solidFill>
                <a:latin typeface="Courier"/>
              </a:rPr>
              <a:t>+</a:t>
            </a:r>
            <a:br/>
            <a:r>
              <a:rPr>
                <a:latin typeface="Courier"/>
              </a:rPr>
              <a:t>  ggplot2</a:t>
            </a:r>
            <a:r>
              <a:rPr>
                <a:solidFill>
                  <a:srgbClr val="4070A0"/>
                </a:solidFill>
                <a:latin typeface="Courier"/>
              </a:rPr>
              <a:t>::</a:t>
            </a:r>
            <a:r>
              <a:rPr>
                <a:solidFill>
                  <a:srgbClr val="06287E"/>
                </a:solidFill>
                <a:latin typeface="Courier"/>
              </a:rPr>
              <a:t>geom_col</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facteurs ordonnés — En R</a:t>
            </a:r>
          </a:p>
        </p:txBody>
      </p:sp>
      <p:sp>
        <p:nvSpPr>
          <p:cNvPr id="3" name="Content Placeholder 2"/>
          <p:cNvSpPr>
            <a:spLocks noGrp="1"/>
          </p:cNvSpPr>
          <p:nvPr>
            <p:ph idx="1"/>
          </p:nvPr>
        </p:nvSpPr>
        <p:spPr/>
        <p:txBody>
          <a:bodyPr/>
          <a:lstStyle/>
          <a:p>
            <a:pPr lvl="0" indent="0">
              <a:buNone/>
            </a:pPr>
            <a:r>
              <a:rPr>
                <a:latin typeface="Courier"/>
              </a:rPr>
              <a:t>service[</a:t>
            </a:r>
            <a:r>
              <a:rPr>
                <a:solidFill>
                  <a:srgbClr val="40A070"/>
                </a:solidFill>
                <a:latin typeface="Courier"/>
              </a:rPr>
              <a:t>1</a:t>
            </a:r>
            <a:r>
              <a:rPr>
                <a:latin typeface="Courier"/>
              </a:rPr>
              <a:t>] </a:t>
            </a:r>
            <a:r>
              <a:rPr>
                <a:solidFill>
                  <a:srgbClr val="4070A0"/>
                </a:solidFill>
                <a:latin typeface="Courier"/>
              </a:rPr>
              <a:t>&gt;=</a:t>
            </a:r>
            <a:r>
              <a:rPr>
                <a:latin typeface="Courier"/>
              </a:rPr>
              <a:t> service[</a:t>
            </a:r>
            <a:r>
              <a:rPr>
                <a:solidFill>
                  <a:srgbClr val="40A070"/>
                </a:solidFill>
                <a:latin typeface="Courier"/>
              </a:rPr>
              <a:t>2</a:t>
            </a:r>
            <a:r>
              <a:rPr>
                <a:latin typeface="Courier"/>
              </a:rPr>
              <a:t>]</a:t>
            </a:r>
            <a:br/>
            <a:r>
              <a:rPr i="1">
                <a:solidFill>
                  <a:srgbClr val="60A0B0"/>
                </a:solidFill>
                <a:latin typeface="Courier"/>
              </a:rPr>
              <a:t>#&gt; Warning: '&gt;=' not meaningful for factors</a:t>
            </a:r>
            <a:br/>
            <a:r>
              <a:rPr i="1">
                <a:solidFill>
                  <a:srgbClr val="60A0B0"/>
                </a:solidFill>
                <a:latin typeface="Courier"/>
              </a:rPr>
              <a:t>#&gt; [1] NA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facteurs ordonnés — En R</a:t>
            </a:r>
          </a:p>
        </p:txBody>
      </p:sp>
      <p:sp>
        <p:nvSpPr>
          <p:cNvPr id="3" name="Content Placeholder 2"/>
          <p:cNvSpPr>
            <a:spLocks noGrp="1"/>
          </p:cNvSpPr>
          <p:nvPr>
            <p:ph idx="1"/>
          </p:nvPr>
        </p:nvSpPr>
        <p:spPr/>
        <p:txBody>
          <a:bodyPr/>
          <a:lstStyle/>
          <a:p>
            <a:pPr lvl="0" indent="0">
              <a:buNone/>
            </a:pPr>
            <a:r>
              <a:rPr>
                <a:latin typeface="Courier"/>
              </a:rPr>
              <a:t>ladder </a:t>
            </a:r>
            <a:r>
              <a:rPr>
                <a:solidFill>
                  <a:srgbClr val="007020"/>
                </a:solidFill>
                <a:latin typeface="Courier"/>
              </a:rPr>
              <a:t>&lt;-</a:t>
            </a:r>
            <a:r>
              <a:rPr>
                <a:latin typeface="Courier"/>
              </a:rPr>
              <a:t> </a:t>
            </a:r>
            <a:r>
              <a:rPr>
                <a:solidFill>
                  <a:srgbClr val="06287E"/>
                </a:solidFill>
                <a:latin typeface="Courier"/>
              </a:rPr>
              <a:t>factor</a:t>
            </a:r>
            <a:r>
              <a:rPr>
                <a:latin typeface="Courier"/>
              </a:rPr>
              <a:t>(</a:t>
            </a:r>
            <a:br/>
            <a:r>
              <a:rPr>
                <a:latin typeface="Courier"/>
              </a:rPr>
              <a:t>  </a:t>
            </a:r>
            <a:r>
              <a:rPr>
                <a:solidFill>
                  <a:srgbClr val="06287E"/>
                </a:solidFill>
                <a:latin typeface="Courier"/>
              </a:rPr>
              <a:t>c</a:t>
            </a:r>
            <a:r>
              <a:rPr>
                <a:latin typeface="Courier"/>
              </a:rPr>
              <a:t>(</a:t>
            </a:r>
            <a:r>
              <a:rPr>
                <a:solidFill>
                  <a:srgbClr val="4070A0"/>
                </a:solidFill>
                <a:latin typeface="Courier"/>
              </a:rPr>
              <a:t>"basic"</a:t>
            </a:r>
            <a:r>
              <a:rPr>
                <a:latin typeface="Courier"/>
              </a:rPr>
              <a:t>, </a:t>
            </a:r>
            <a:r>
              <a:rPr>
                <a:solidFill>
                  <a:srgbClr val="4070A0"/>
                </a:solidFill>
                <a:latin typeface="Courier"/>
              </a:rPr>
              <a:t>"limited"</a:t>
            </a:r>
            <a:r>
              <a:rPr>
                <a:latin typeface="Courier"/>
              </a:rPr>
              <a:t>),</a:t>
            </a:r>
            <a:br/>
            <a:r>
              <a:rPr>
                <a:latin typeface="Courier"/>
              </a:rPr>
              <a:t>  </a:t>
            </a:r>
            <a:r>
              <a:rPr>
                <a:solidFill>
                  <a:srgbClr val="7D9029"/>
                </a:solidFill>
                <a:latin typeface="Courier"/>
              </a:rPr>
              <a:t>levels =</a:t>
            </a:r>
            <a:r>
              <a:rPr>
                <a:latin typeface="Courier"/>
              </a:rPr>
              <a:t> </a:t>
            </a:r>
            <a:r>
              <a:rPr>
                <a:solidFill>
                  <a:srgbClr val="06287E"/>
                </a:solidFill>
                <a:latin typeface="Courier"/>
              </a:rPr>
              <a:t>c</a:t>
            </a:r>
            <a:r>
              <a:rPr>
                <a:latin typeface="Courier"/>
              </a:rPr>
              <a:t>(</a:t>
            </a:r>
            <a:r>
              <a:rPr>
                <a:solidFill>
                  <a:srgbClr val="4070A0"/>
                </a:solidFill>
                <a:latin typeface="Courier"/>
              </a:rPr>
              <a:t>"unimproved"</a:t>
            </a:r>
            <a:r>
              <a:rPr>
                <a:latin typeface="Courier"/>
              </a:rPr>
              <a:t>, </a:t>
            </a:r>
            <a:r>
              <a:rPr>
                <a:solidFill>
                  <a:srgbClr val="4070A0"/>
                </a:solidFill>
                <a:latin typeface="Courier"/>
              </a:rPr>
              <a:t>"limited"</a:t>
            </a:r>
            <a:r>
              <a:rPr>
                <a:latin typeface="Courier"/>
              </a:rPr>
              <a:t>, </a:t>
            </a:r>
            <a:r>
              <a:rPr>
                <a:solidFill>
                  <a:srgbClr val="4070A0"/>
                </a:solidFill>
                <a:latin typeface="Courier"/>
              </a:rPr>
              <a:t>"basic"</a:t>
            </a:r>
            <a:r>
              <a:rPr>
                <a:latin typeface="Courier"/>
              </a:rPr>
              <a:t>),</a:t>
            </a:r>
            <a:br/>
            <a:r>
              <a:rPr>
                <a:latin typeface="Courier"/>
              </a:rPr>
              <a:t>  </a:t>
            </a:r>
            <a:r>
              <a:rPr>
                <a:solidFill>
                  <a:srgbClr val="7D9029"/>
                </a:solidFill>
                <a:latin typeface="Courier"/>
              </a:rPr>
              <a:t>ordered =</a:t>
            </a:r>
            <a:r>
              <a:rPr>
                <a:latin typeface="Courier"/>
              </a:rPr>
              <a:t> </a:t>
            </a:r>
            <a:r>
              <a:rPr>
                <a:solidFill>
                  <a:srgbClr val="880000"/>
                </a:solidFill>
                <a:latin typeface="Courier"/>
              </a:rPr>
              <a:t>TRUE</a:t>
            </a:r>
            <a:br/>
            <a:r>
              <a:rPr>
                <a:latin typeface="Courier"/>
              </a:rPr>
              <a:t>)</a:t>
            </a:r>
            <a:br/>
            <a:br/>
            <a:r>
              <a:rPr>
                <a:latin typeface="Courier"/>
              </a:rPr>
              <a:t>ladder[</a:t>
            </a:r>
            <a:r>
              <a:rPr>
                <a:solidFill>
                  <a:srgbClr val="40A070"/>
                </a:solidFill>
                <a:latin typeface="Courier"/>
              </a:rPr>
              <a:t>1</a:t>
            </a:r>
            <a:r>
              <a:rPr>
                <a:latin typeface="Courier"/>
              </a:rPr>
              <a:t>] </a:t>
            </a:r>
            <a:r>
              <a:rPr>
                <a:solidFill>
                  <a:srgbClr val="4070A0"/>
                </a:solidFill>
                <a:latin typeface="Courier"/>
              </a:rPr>
              <a:t>&gt;=</a:t>
            </a:r>
            <a:r>
              <a:rPr>
                <a:latin typeface="Courier"/>
              </a:rPr>
              <a:t> ladder[</a:t>
            </a:r>
            <a:r>
              <a:rPr>
                <a:solidFill>
                  <a:srgbClr val="40A070"/>
                </a:solidFill>
                <a:latin typeface="Courier"/>
              </a:rPr>
              <a:t>2</a:t>
            </a:r>
            <a:r>
              <a:rPr>
                <a:latin typeface="Courier"/>
              </a:rPr>
              <a:t>]</a:t>
            </a:r>
            <a:br/>
            <a:r>
              <a:rPr i="1">
                <a:solidFill>
                  <a:srgbClr val="60A0B0"/>
                </a:solidFill>
                <a:latin typeface="Courier"/>
              </a:rPr>
              <a:t>#&gt; [1] TRUE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facteurs ordonnés</a:t>
            </a:r>
          </a:p>
        </p:txBody>
      </p:sp>
      <p:sp>
        <p:nvSpPr>
          <p:cNvPr id="3" name="Content Placeholder 2"/>
          <p:cNvSpPr>
            <a:spLocks noGrp="1"/>
          </p:cNvSpPr>
          <p:nvPr>
            <p:ph idx="1"/>
          </p:nvPr>
        </p:nvSpPr>
        <p:spPr/>
        <p:txBody>
          <a:bodyPr/>
          <a:lstStyle/>
          <a:p>
            <a:pPr lvl="0"/>
            <a:r>
              <a:rPr/>
              <a:t>Employez les facteurs ordonnés avec parcimonie — Ils changent la façon dont les modèles traitent la variable…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niveaux inutilisés, et les deux comportements qui divergent — En R</a:t>
            </a:r>
          </a:p>
        </p:txBody>
      </p:sp>
      <p:sp>
        <p:nvSpPr>
          <p:cNvPr id="3" name="Content Placeholder 2"/>
          <p:cNvSpPr>
            <a:spLocks noGrp="1"/>
          </p:cNvSpPr>
          <p:nvPr>
            <p:ph idx="1"/>
          </p:nvPr>
        </p:nvSpPr>
        <p:spPr/>
        <p:txBody>
          <a:bodyPr/>
          <a:lstStyle/>
          <a:p>
            <a:pPr lvl="0" indent="0">
              <a:buNone/>
            </a:pPr>
            <a:r>
              <a:rPr>
                <a:latin typeface="Courier"/>
              </a:rPr>
              <a:t>d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r>
              <a:rPr>
                <a:solidFill>
                  <a:srgbClr val="7D9029"/>
                </a:solidFill>
                <a:latin typeface="Courier"/>
              </a:rPr>
              <a:t>k =</a:t>
            </a:r>
            <a:r>
              <a:rPr>
                <a:latin typeface="Courier"/>
              </a:rPr>
              <a:t> </a:t>
            </a:r>
            <a:r>
              <a:rPr>
                <a:solidFill>
                  <a:srgbClr val="06287E"/>
                </a:solidFill>
                <a:latin typeface="Courier"/>
              </a:rPr>
              <a:t>factor</a:t>
            </a:r>
            <a:r>
              <a:rPr>
                <a:latin typeface="Courier"/>
              </a:rPr>
              <a:t>(</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"a"</a:t>
            </a:r>
            <a:r>
              <a:rPr>
                <a:latin typeface="Courier"/>
              </a:rPr>
              <a:t>), </a:t>
            </a:r>
            <a:r>
              <a:rPr>
                <a:solidFill>
                  <a:srgbClr val="7D9029"/>
                </a:solidFill>
                <a:latin typeface="Courier"/>
              </a:rPr>
              <a:t>levels =</a:t>
            </a:r>
            <a:r>
              <a:rPr>
                <a:latin typeface="Courier"/>
              </a:rPr>
              <a:t> </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b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count</a:t>
            </a:r>
            <a:r>
              <a:rPr>
                <a:latin typeface="Courier"/>
              </a:rPr>
              <a:t>(d, k))</a:t>
            </a:r>
            <a:br/>
            <a:r>
              <a:rPr i="1">
                <a:solidFill>
                  <a:srgbClr val="60A0B0"/>
                </a:solidFill>
                <a:latin typeface="Courier"/>
              </a:rPr>
              <a:t>#&gt; [1] 2</a:t>
            </a:r>
            <a:br/>
            <a:br/>
            <a:r>
              <a:rPr>
                <a:solidFill>
                  <a:srgbClr val="06287E"/>
                </a:solidFill>
                <a:latin typeface="Courier"/>
              </a:rPr>
              <a:t>length</a:t>
            </a:r>
            <a:r>
              <a:rPr>
                <a:latin typeface="Courier"/>
              </a:rPr>
              <a:t>(</a:t>
            </a:r>
            <a:r>
              <a:rPr>
                <a:solidFill>
                  <a:srgbClr val="06287E"/>
                </a:solidFill>
                <a:latin typeface="Courier"/>
              </a:rPr>
              <a:t>table</a:t>
            </a:r>
            <a:r>
              <a:rPr>
                <a:latin typeface="Courier"/>
              </a:rPr>
              <a:t>(d</a:t>
            </a:r>
            <a:r>
              <a:rPr>
                <a:solidFill>
                  <a:srgbClr val="4070A0"/>
                </a:solidFill>
                <a:latin typeface="Courier"/>
              </a:rPr>
              <a:t>$</a:t>
            </a:r>
            <a:r>
              <a:rPr>
                <a:latin typeface="Courier"/>
              </a:rPr>
              <a:t>k))</a:t>
            </a:r>
            <a:br/>
            <a:r>
              <a:rPr i="1">
                <a:solidFill>
                  <a:srgbClr val="60A0B0"/>
                </a:solidFill>
                <a:latin typeface="Courier"/>
              </a:rPr>
              <a:t>#&gt; [1] 3</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niveaux inutilisés, et les deux comportements qui divergent — En R</a:t>
            </a:r>
          </a:p>
        </p:txBody>
      </p:sp>
      <p:sp>
        <p:nvSpPr>
          <p:cNvPr id="3" name="Content Placeholder 2"/>
          <p:cNvSpPr>
            <a:spLocks noGrp="1"/>
          </p:cNvSpPr>
          <p:nvPr>
            <p:ph idx="1"/>
          </p:nvPr>
        </p:nvSpPr>
        <p:spPr/>
        <p:txBody>
          <a:bodyPr/>
          <a:lstStyle/>
          <a:p>
            <a:pPr lvl="0" indent="0">
              <a:buNone/>
            </a:pPr>
            <a:r>
              <a:rPr>
                <a:latin typeface="Courier"/>
              </a:rPr>
              <a:t>dplyr</a:t>
            </a:r>
            <a:r>
              <a:rPr>
                <a:solidFill>
                  <a:srgbClr val="4070A0"/>
                </a:solidFill>
                <a:latin typeface="Courier"/>
              </a:rPr>
              <a:t>::</a:t>
            </a:r>
            <a:r>
              <a:rPr>
                <a:solidFill>
                  <a:srgbClr val="06287E"/>
                </a:solidFill>
                <a:latin typeface="Courier"/>
              </a:rPr>
              <a:t>count</a:t>
            </a:r>
            <a:r>
              <a:rPr>
                <a:latin typeface="Courier"/>
              </a:rPr>
              <a:t>(d, k, </a:t>
            </a:r>
            <a:r>
              <a:rPr>
                <a:solidFill>
                  <a:srgbClr val="7D9029"/>
                </a:solidFill>
                <a:latin typeface="Courier"/>
              </a:rPr>
              <a:t>.drop =</a:t>
            </a:r>
            <a:r>
              <a:rPr>
                <a:latin typeface="Courier"/>
              </a:rPr>
              <a:t> </a:t>
            </a:r>
            <a:r>
              <a:rPr>
                <a:solidFill>
                  <a:srgbClr val="880000"/>
                </a:solidFill>
                <a:latin typeface="Courier"/>
              </a:rPr>
              <a:t>FALSE</a:t>
            </a:r>
            <a:r>
              <a:rPr>
                <a:latin typeface="Courier"/>
              </a:rPr>
              <a:t>)   </a:t>
            </a:r>
            <a:r>
              <a:rPr i="1">
                <a:solidFill>
                  <a:srgbClr val="60A0B0"/>
                </a:solidFill>
                <a:latin typeface="Courier"/>
              </a:rPr>
              <a:t># conserver le niveau vide</a:t>
            </a:r>
            <a:br/>
            <a:r>
              <a:rPr>
                <a:solidFill>
                  <a:srgbClr val="06287E"/>
                </a:solidFill>
                <a:latin typeface="Courier"/>
              </a:rPr>
              <a:t>droplevels</a:t>
            </a:r>
            <a:r>
              <a:rPr>
                <a:latin typeface="Courier"/>
              </a:rPr>
              <a:t>(d</a:t>
            </a:r>
            <a:r>
              <a:rPr>
                <a:solidFill>
                  <a:srgbClr val="4070A0"/>
                </a:solidFill>
                <a:latin typeface="Courier"/>
              </a:rPr>
              <a:t>$</a:t>
            </a:r>
            <a:r>
              <a:rPr>
                <a:latin typeface="Courier"/>
              </a:rPr>
              <a:t>k)                     </a:t>
            </a:r>
            <a:r>
              <a:rPr i="1">
                <a:solidFill>
                  <a:srgbClr val="60A0B0"/>
                </a:solidFill>
                <a:latin typeface="Courier"/>
              </a:rPr>
              <a:t># retirer les niveaux sans ligne</a:t>
            </a:r>
            <a:br/>
            <a:r>
              <a:rPr>
                <a:latin typeface="Courier"/>
              </a:rPr>
              <a:t>forcats</a:t>
            </a:r>
            <a:r>
              <a:rPr>
                <a:solidFill>
                  <a:srgbClr val="4070A0"/>
                </a:solidFill>
                <a:latin typeface="Courier"/>
              </a:rPr>
              <a:t>::</a:t>
            </a:r>
            <a:r>
              <a:rPr>
                <a:solidFill>
                  <a:srgbClr val="06287E"/>
                </a:solidFill>
                <a:latin typeface="Courier"/>
              </a:rPr>
              <a:t>fct_drop</a:t>
            </a:r>
            <a:r>
              <a:rPr>
                <a:latin typeface="Courier"/>
              </a:rPr>
              <a:t>(d</a:t>
            </a:r>
            <a:r>
              <a:rPr>
                <a:solidFill>
                  <a:srgbClr val="4070A0"/>
                </a:solidFill>
                <a:latin typeface="Courier"/>
              </a:rPr>
              <a:t>$</a:t>
            </a:r>
            <a:r>
              <a:rPr>
                <a:latin typeface="Courier"/>
              </a:rPr>
              <a:t>k)              </a:t>
            </a:r>
            <a:r>
              <a:rPr i="1">
                <a:solidFill>
                  <a:srgbClr val="60A0B0"/>
                </a:solidFill>
                <a:latin typeface="Courier"/>
              </a:rPr>
              <a:t># la meme chose, en forcats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Réduire une longue traîne — En R</a:t>
            </a:r>
          </a:p>
        </p:txBody>
      </p:sp>
      <p:sp>
        <p:nvSpPr>
          <p:cNvPr id="3" name="Content Placeholder 2"/>
          <p:cNvSpPr>
            <a:spLocks noGrp="1"/>
          </p:cNvSpPr>
          <p:nvPr>
            <p:ph idx="1"/>
          </p:nvPr>
        </p:nvSpPr>
        <p:spPr/>
        <p:txBody>
          <a:bodyPr/>
          <a:lstStyle/>
          <a:p>
            <a:pPr lvl="0" indent="0">
              <a:buNone/>
            </a:pPr>
            <a:r>
              <a:rPr>
                <a:latin typeface="Courier"/>
              </a:rPr>
              <a:t>source </a:t>
            </a:r>
            <a:r>
              <a:rPr>
                <a:solidFill>
                  <a:srgbClr val="007020"/>
                </a:solidFill>
                <a:latin typeface="Courier"/>
              </a:rPr>
              <a:t>&lt;-</a:t>
            </a:r>
            <a:r>
              <a:rPr>
                <a:latin typeface="Courier"/>
              </a:rPr>
              <a:t> </a:t>
            </a:r>
            <a:r>
              <a:rPr>
                <a:solidFill>
                  <a:srgbClr val="06287E"/>
                </a:solidFill>
                <a:latin typeface="Courier"/>
              </a:rPr>
              <a:t>factor</a:t>
            </a:r>
            <a:r>
              <a:rPr>
                <a:latin typeface="Courier"/>
              </a:rPr>
              <a:t>(wash</a:t>
            </a:r>
            <a:r>
              <a:rPr>
                <a:solidFill>
                  <a:srgbClr val="4070A0"/>
                </a:solidFill>
                <a:latin typeface="Courier"/>
              </a:rPr>
              <a:t>$</a:t>
            </a:r>
            <a:r>
              <a:rPr>
                <a:latin typeface="Courier"/>
              </a:rPr>
              <a:t>water_source)</a:t>
            </a:r>
            <a:br/>
            <a:r>
              <a:rPr>
                <a:solidFill>
                  <a:srgbClr val="06287E"/>
                </a:solidFill>
                <a:latin typeface="Courier"/>
              </a:rPr>
              <a:t>length</a:t>
            </a:r>
            <a:r>
              <a:rPr>
                <a:latin typeface="Courier"/>
              </a:rPr>
              <a:t>(</a:t>
            </a:r>
            <a:r>
              <a:rPr>
                <a:solidFill>
                  <a:srgbClr val="06287E"/>
                </a:solidFill>
                <a:latin typeface="Courier"/>
              </a:rPr>
              <a:t>levels</a:t>
            </a:r>
            <a:r>
              <a:rPr>
                <a:latin typeface="Courier"/>
              </a:rPr>
              <a:t>(source))</a:t>
            </a:r>
            <a:br/>
            <a:r>
              <a:rPr i="1">
                <a:solidFill>
                  <a:srgbClr val="60A0B0"/>
                </a:solidFill>
                <a:latin typeface="Courier"/>
              </a:rPr>
              <a:t>#&gt; [1] 10</a:t>
            </a:r>
            <a:br/>
            <a:br/>
            <a:r>
              <a:rPr>
                <a:solidFill>
                  <a:srgbClr val="06287E"/>
                </a:solidFill>
                <a:latin typeface="Courier"/>
              </a:rPr>
              <a:t>levels</a:t>
            </a:r>
            <a:r>
              <a:rPr>
                <a:latin typeface="Courier"/>
              </a:rPr>
              <a:t>(</a:t>
            </a:r>
            <a:r>
              <a:rPr>
                <a:solidFill>
                  <a:srgbClr val="06287E"/>
                </a:solidFill>
                <a:latin typeface="Courier"/>
              </a:rPr>
              <a:t>fct_lump_n</a:t>
            </a:r>
            <a:r>
              <a:rPr>
                <a:latin typeface="Courier"/>
              </a:rPr>
              <a:t>(source, </a:t>
            </a:r>
            <a:r>
              <a:rPr>
                <a:solidFill>
                  <a:srgbClr val="40A070"/>
                </a:solidFill>
                <a:latin typeface="Courier"/>
              </a:rPr>
              <a:t>4</a:t>
            </a:r>
            <a:r>
              <a:rPr>
                <a:latin typeface="Courier"/>
              </a:rPr>
              <a:t>))</a:t>
            </a:r>
            <a:br/>
            <a:r>
              <a:rPr i="1">
                <a:solidFill>
                  <a:srgbClr val="60A0B0"/>
                </a:solidFill>
                <a:latin typeface="Courier"/>
              </a:rPr>
              <a:t>#&gt; [1] "borehole" "piped-into-dwelling" "piped-into-yard" "public-tap" "Other"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Réduire une longue traîne</a:t>
            </a:r>
          </a:p>
        </p:txBody>
      </p:sp>
      <p:sp>
        <p:nvSpPr>
          <p:cNvPr id="3" name="Content Placeholder 2"/>
          <p:cNvSpPr>
            <a:spLocks noGrp="1"/>
          </p:cNvSpPr>
          <p:nvPr>
            <p:ph idx="1"/>
          </p:nvPr>
        </p:nvSpPr>
        <p:spPr/>
        <p:txBody>
          <a:bodyPr/>
          <a:lstStyle/>
          <a:p>
            <a:pPr lvl="0"/>
            <a:r>
              <a:rPr/>
              <a:t>Ne repliez pas avant de calculer un indicateur — </a:t>
            </a:r>
            <a:r>
              <a:rPr>
                <a:latin typeface="Courier"/>
              </a:rPr>
              <a:t>Other</a:t>
            </a:r>
            <a:r>
              <a:rPr/>
              <a:t> mêle ici les sources protégées, qui sont améliorées, et l’eau…</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Réduire une longue traîne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fct_recode</a:t>
            </a:r>
            <a:r>
              <a:rPr>
                <a:latin typeface="Courier"/>
              </a:rPr>
              <a:t>(source,</a:t>
            </a:r>
            <a:br/>
            <a:r>
              <a:rPr>
                <a:latin typeface="Courier"/>
              </a:rPr>
              <a:t>  </a:t>
            </a:r>
            <a:r>
              <a:rPr>
                <a:solidFill>
                  <a:srgbClr val="7D9029"/>
                </a:solidFill>
                <a:latin typeface="Courier"/>
              </a:rPr>
              <a:t>improved =</a:t>
            </a:r>
            <a:r>
              <a:rPr>
                <a:latin typeface="Courier"/>
              </a:rPr>
              <a:t> </a:t>
            </a:r>
            <a:r>
              <a:rPr>
                <a:solidFill>
                  <a:srgbClr val="4070A0"/>
                </a:solidFill>
                <a:latin typeface="Courier"/>
              </a:rPr>
              <a:t>"borehole"</a:t>
            </a:r>
            <a:r>
              <a:rPr>
                <a:latin typeface="Courier"/>
              </a:rPr>
              <a:t>,</a:t>
            </a:r>
            <a:br/>
            <a:r>
              <a:rPr>
                <a:latin typeface="Courier"/>
              </a:rPr>
              <a:t>  </a:t>
            </a:r>
            <a:r>
              <a:rPr>
                <a:solidFill>
                  <a:srgbClr val="7D9029"/>
                </a:solidFill>
                <a:latin typeface="Courier"/>
              </a:rPr>
              <a:t>improved =</a:t>
            </a:r>
            <a:r>
              <a:rPr>
                <a:latin typeface="Courier"/>
              </a:rPr>
              <a:t> </a:t>
            </a:r>
            <a:r>
              <a:rPr>
                <a:solidFill>
                  <a:srgbClr val="4070A0"/>
                </a:solidFill>
                <a:latin typeface="Courier"/>
              </a:rPr>
              <a:t>"protected-well"</a:t>
            </a:r>
            <a:r>
              <a:rPr>
                <a:latin typeface="Courier"/>
              </a:rPr>
              <a:t>,</a:t>
            </a:r>
            <a:br/>
            <a:r>
              <a:rPr>
                <a:latin typeface="Courier"/>
              </a:rPr>
              <a:t>  </a:t>
            </a:r>
            <a:r>
              <a:rPr>
                <a:solidFill>
                  <a:srgbClr val="7D9029"/>
                </a:solidFill>
                <a:latin typeface="Courier"/>
              </a:rPr>
              <a:t>unimproved =</a:t>
            </a:r>
            <a:r>
              <a:rPr>
                <a:latin typeface="Courier"/>
              </a:rPr>
              <a:t> </a:t>
            </a:r>
            <a:r>
              <a:rPr>
                <a:solidFill>
                  <a:srgbClr val="4070A0"/>
                </a:solidFill>
                <a:latin typeface="Courier"/>
              </a:rPr>
              <a:t>"surface-water"</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Facteurs et valeurs manquantes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table</a:t>
            </a:r>
            <a:r>
              <a:rPr>
                <a:latin typeface="Courier"/>
              </a:rPr>
              <a:t>(muac</a:t>
            </a:r>
            <a:r>
              <a:rPr>
                <a:solidFill>
                  <a:srgbClr val="4070A0"/>
                </a:solidFill>
                <a:latin typeface="Courier"/>
              </a:rPr>
              <a:t>$</a:t>
            </a:r>
            <a:r>
              <a:rPr>
                <a:latin typeface="Courier"/>
              </a:rPr>
              <a:t>outcome, </a:t>
            </a:r>
            <a:r>
              <a:rPr>
                <a:solidFill>
                  <a:srgbClr val="7D9029"/>
                </a:solidFill>
                <a:latin typeface="Courier"/>
              </a:rPr>
              <a:t>useNA =</a:t>
            </a:r>
            <a:r>
              <a:rPr>
                <a:latin typeface="Courier"/>
              </a:rPr>
              <a:t> </a:t>
            </a:r>
            <a:r>
              <a:rPr>
                <a:solidFill>
                  <a:srgbClr val="4070A0"/>
                </a:solidFill>
                <a:latin typeface="Courier"/>
              </a:rPr>
              <a:t>"ifany"</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Facteurs et valeurs manquantes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muac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outcome =</a:t>
            </a:r>
            <a:r>
              <a:rPr>
                <a:latin typeface="Courier"/>
              </a:rPr>
              <a:t> </a:t>
            </a:r>
            <a:r>
              <a:rPr>
                <a:solidFill>
                  <a:srgbClr val="06287E"/>
                </a:solidFill>
                <a:latin typeface="Courier"/>
              </a:rPr>
              <a:t>fct_na_value_to_level</a:t>
            </a:r>
            <a:r>
              <a:rPr>
                <a:latin typeface="Courier"/>
              </a:rPr>
              <a:t>(outcome, </a:t>
            </a:r>
            <a:r>
              <a:rPr>
                <a:solidFill>
                  <a:srgbClr val="7D9029"/>
                </a:solidFill>
                <a:latin typeface="Courier"/>
              </a:rPr>
              <a:t>level =</a:t>
            </a:r>
            <a:r>
              <a:rPr>
                <a:latin typeface="Courier"/>
              </a:rPr>
              <a:t> </a:t>
            </a:r>
            <a:r>
              <a:rPr>
                <a:solidFill>
                  <a:srgbClr val="4070A0"/>
                </a:solidFill>
                <a:latin typeface="Courier"/>
              </a:rPr>
              <a:t>"non renseigne"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les facteurs mordent dans une jointure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left_join</a:t>
            </a:r>
            <a:r>
              <a:rPr>
                <a:latin typeface="Courier"/>
              </a:rPr>
              <a:t>(muac, sites, </a:t>
            </a:r>
            <a:r>
              <a:rPr>
                <a:solidFill>
                  <a:srgbClr val="7D9029"/>
                </a:solidFill>
                <a:latin typeface="Courier"/>
              </a:rPr>
              <a:t>by =</a:t>
            </a:r>
            <a:r>
              <a:rPr>
                <a:latin typeface="Courier"/>
              </a:rPr>
              <a:t> </a:t>
            </a:r>
            <a:r>
              <a:rPr>
                <a:solidFill>
                  <a:srgbClr val="4070A0"/>
                </a:solidFill>
                <a:latin typeface="Courier"/>
              </a:rPr>
              <a:t>"commune"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Les colonnes portent désormais leur sens et leur ordre.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https://data-analysis.cassion.dev/fr/cours/r-for-programme-data/r-04-factors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facteurs, et l’ordre qu’exige un rapport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Ce qu’est réellement un facteur, le piège de as.numeric() qui renvoie silencieusement des positions de niveaux, et les verbes forcats qui mettent une échelle JMP dans l’ordre de l’échelle plutôt que dans celui de l’alphabet.</vt:lpwstr>
  </property>
</Properties>
</file>