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filter, select, mutate and arrange — what each does with a missing value, why if_else() refuses what ifelse() silently accepts, and the across() that applies one rule to many columns.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Each verb takes a data frame and returns one. The pipe passes the result along. That is the whole grammar, and the rest of this lesson is about what each verb does when the data is not clean — which is always. </a:t>
            </a:r>
            <a:r>
              <a:rPr>
                <a:latin typeface="Courier"/>
              </a:rPr>
              <a:t>|\&gt;</a:t>
            </a:r>
            <a:r>
              <a:rPr/>
              <a:t> is R’s native pipe, available since 4.1. </a:t>
            </a:r>
            <a:r>
              <a:rPr>
                <a:latin typeface="Courier"/>
              </a:rPr>
              <a:t>%\&gt;%</a:t>
            </a:r>
            <a:r>
              <a:rPr/>
              <a:t> from magrittr predates it and behaves near-identically for this kind of code; if your team’s scripts use it, everything here works unchanged.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comparison against </a:t>
            </a:r>
            <a:r>
              <a:rPr>
                <a:latin typeface="Courier"/>
              </a:rPr>
              <a:t>NA</a:t>
            </a:r>
            <a:r>
              <a:rPr/>
              <a:t> yields </a:t>
            </a:r>
            <a:r>
              <a:rPr>
                <a:latin typeface="Courier"/>
              </a:rPr>
              <a:t>NA</a:t>
            </a:r>
            <a:r>
              <a:rPr/>
              <a:t>, and </a:t>
            </a:r>
            <a:r>
              <a:rPr>
                <a:latin typeface="Courier"/>
              </a:rPr>
              <a:t>filter()</a:t>
            </a:r>
            <a:r>
              <a:rPr/>
              <a:t> keeps only rows that are </a:t>
            </a:r>
            <a:r>
              <a:rPr>
                <a:latin typeface="Courier"/>
              </a:rPr>
              <a:t>TRUE</a:t>
            </a:r>
            <a:r>
              <a:rPr/>
              <a:t>. So those 72 unmeasured children are gone, and nothing said so. This is the same behaviour as pandas, and it is worth stating in both languages because it is the fastest way to change a denominator by accident. Be explicit about which you meant: Seventy-two rows separate those two questions. Which one you want depends on whether an unmeasured child is a non-case or an unknown, and that is a decision for a cleaning log, not a default.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select()</a:t>
            </a:r>
            <a:r>
              <a:rPr/>
              <a:t> renames as it selects, which is the tidy way to fix an export’s column names once at the top: Two habits worth forming. Select before you join, so the result does not carry forty columns you did not want. And never select by position — </a:t>
            </a:r>
            <a:r>
              <a:rPr>
                <a:latin typeface="Courier"/>
              </a:rPr>
              <a:t>select(3:5)</a:t>
            </a:r>
            <a:r>
              <a:rPr/>
              <a:t> breaks the day the export gains a column, and it breaks silently because the code still runs.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case_when()</a:t>
            </a:r>
            <a:r>
              <a:rPr/>
              <a:t> evaluates in order and the first match wins, so </a:t>
            </a:r>
            <a:r>
              <a:rPr>
                <a:latin typeface="Courier"/>
              </a:rPr>
              <a:t>\&lt; 115</a:t>
            </a:r>
            <a:r>
              <a:rPr/>
              <a:t> must come first. Its </a:t>
            </a:r>
            <a:r>
              <a:rPr>
                <a:latin typeface="Courier"/>
              </a:rPr>
              <a:t>.default</a:t>
            </a:r>
            <a:r>
              <a:rPr/>
              <a:t> catches everything else including </a:t>
            </a:r>
            <a:r>
              <a:rPr>
                <a:latin typeface="Courier"/>
              </a:rPr>
              <a:t>NA</a:t>
            </a:r>
            <a:r>
              <a:rPr/>
              <a:t>, which is almost never what you want: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missing measurement became </a:t>
            </a:r>
            <a:r>
              <a:rPr>
                <a:latin typeface="Courier"/>
              </a:rPr>
              <a:t>"not"</a:t>
            </a:r>
            <a:r>
              <a:rPr/>
              <a:t>. Handle it explicitly:</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Putting the </a:t>
            </a:r>
            <a:r>
              <a:rPr>
                <a:latin typeface="Courier"/>
              </a:rPr>
              <a:t>is.na()</a:t>
            </a:r>
            <a:r>
              <a:rPr/>
              <a:t> branch first is the habit. This is the same trap as </a:t>
            </a:r>
            <a:r>
              <a:rPr>
                <a:latin typeface="Courier"/>
              </a:rPr>
              <a:t>np.select</a:t>
            </a:r>
            <a:r>
              <a:rPr/>
              <a:t>’s </a:t>
            </a:r>
            <a:r>
              <a:rPr>
                <a:latin typeface="Courier"/>
              </a:rPr>
              <a:t>default</a:t>
            </a:r>
            <a:r>
              <a:rPr/>
              <a:t> in the Python course, and it is worth recognising in both places.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Base R’s </a:t>
            </a:r>
            <a:r>
              <a:rPr>
                <a:latin typeface="Courier"/>
              </a:rPr>
              <a:t>ifelse()</a:t>
            </a:r>
            <a:r>
              <a:rPr/>
              <a:t> silently coerced an integer and a string into a character vector. A column you believed was numeric is now text, and you find out three steps later when a sum fails. dplyr’s </a:t>
            </a:r>
            <a:r>
              <a:rPr>
                <a:latin typeface="Courier"/>
              </a:rPr>
              <a:t>if_else()</a:t>
            </a:r>
            <a:r>
              <a:rPr/>
              <a:t> refuses. Prefer it everywhere, for the reason this course keeps returning to: an error where the mistake is made beats a wrong answer three steps later. </a:t>
            </a:r>
            <a:r>
              <a:rPr>
                <a:latin typeface="Courier"/>
              </a:rPr>
              <a:t>if_else()</a:t>
            </a:r>
            <a:r>
              <a:rPr/>
              <a:t> also takes a </a:t>
            </a:r>
            <a:r>
              <a:rPr>
                <a:latin typeface="Courier"/>
              </a:rPr>
              <a:t>missing =</a:t>
            </a:r>
            <a:r>
              <a:rPr/>
              <a:t> argument, which is how you say what an </a:t>
            </a:r>
            <a:r>
              <a:rPr>
                <a:latin typeface="Courier"/>
              </a:rPr>
              <a:t>NA</a:t>
            </a:r>
            <a:r>
              <a:rPr/>
              <a:t> condition should produce rather than letting it propagate.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across()</a:t>
            </a:r>
            <a:r>
              <a:rPr/>
              <a:t> is what stops a cleaning script being fifteen near-identical lines.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second line is the food-security rule from the </a:t>
            </a:r>
            <a:r>
              <a:rPr i="1"/>
              <a:t>Python for Programme Data</a:t>
            </a:r>
            <a:r>
              <a:rPr/>
              <a:t> course, in one statement: a consumption value above seven days is impossible and must become missing rather than being clipped, across all eight food groups at once. The </a:t>
            </a:r>
            <a:r>
              <a:rPr>
                <a:latin typeface="Courier"/>
              </a:rPr>
              <a:t>~ .x</a:t>
            </a:r>
            <a:r>
              <a:rPr/>
              <a:t> form is a shorthand for a function of one argument. </a:t>
            </a:r>
            <a:r>
              <a:rPr>
                <a:latin typeface="Courier"/>
              </a:rPr>
              <a:t>\(x) ...</a:t>
            </a:r>
            <a:r>
              <a:rPr/>
              <a:t> is the newer base R spelling and works identically:</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NA</a:t>
            </a:r>
            <a:r>
              <a:rPr/>
              <a:t> sorts last regardless of direction, which is usually what you want and occasionally hides a problem — a column that is entirely missing looks sorted. Sorting arranges rows. It says nothing about whether the differences between adjacent rows are real, a point the </a:t>
            </a:r>
            <a:r>
              <a:rPr i="1"/>
              <a:t>Nutrition programme dashboard</a:t>
            </a:r>
            <a:r>
              <a:rPr/>
              <a:t> project makes at length where nine of twelve communes have overlapping confidence intervals.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distinct()</a:t>
            </a:r>
            <a:r>
              <a:rPr/>
              <a:t> without </a:t>
            </a:r>
            <a:r>
              <a:rPr>
                <a:latin typeface="Courier"/>
              </a:rPr>
              <a:t>.keep_all = TRUE</a:t>
            </a:r>
            <a:r>
              <a:rPr/>
              <a:t> returns only the named columns, which surprises people expecting deduplicated rows. With it, the first row of each group is kept — so sort first if which one survives matters. </a:t>
            </a:r>
            <a:r>
              <a:rPr>
                <a:latin typeface="Courier"/>
              </a:rPr>
              <a:t>count()</a:t>
            </a:r>
            <a:r>
              <a:rPr/>
              <a:t> is </a:t>
            </a:r>
            <a:r>
              <a:rPr>
                <a:latin typeface="Courier"/>
              </a:rPr>
              <a:t>group_by() |\&gt; summarise(n = n()) |\&gt; ungroup()</a:t>
            </a:r>
            <a:r>
              <a:rPr/>
              <a:t>, and it is the right tool whenever that is all you want.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failure to guard against is a join that multiplies rows because the right side has duplicate keys. dplyr warns, but a warning in a long script scrolls past: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assertion is the R equivalent of pandas’ </a:t>
            </a:r>
            <a:r>
              <a:rPr>
                <a:latin typeface="Courier"/>
              </a:rPr>
              <a:t>validate="many_to_one"</a:t>
            </a:r>
            <a:r>
              <a:rPr/>
              <a:t>, and it caught two students registered twice in the </a:t>
            </a:r>
            <a:r>
              <a:rPr i="1"/>
              <a:t>School attendance</a:t>
            </a:r>
            <a:r>
              <a:rPr/>
              <a:t> project — an unregistered transfer that left both registrations live. </a:t>
            </a:r>
            <a:r>
              <a:rPr>
                <a:latin typeface="Courier"/>
              </a:rPr>
              <a:t>anti_join()</a:t>
            </a:r>
            <a:r>
              <a:rPr/>
              <a:t> is the fastest way to see what did not match: An empty result means every attendance row found a student. A non-empty one is a list to take back to whoever maintains the roster.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verbs are in hand. The next lesson is the one they lead to and the one where most indicator bugs are born: </a:t>
            </a:r>
            <a:r>
              <a:rPr>
                <a:latin typeface="Courier"/>
              </a:rPr>
              <a:t>group_by()</a:t>
            </a:r>
            <a:r>
              <a:rPr/>
              <a:t> and </a:t>
            </a:r>
            <a:r>
              <a:rPr>
                <a:latin typeface="Courier"/>
              </a:rPr>
              <a:t>summarise()</a:t>
            </a:r>
            <a:r>
              <a:rPr/>
              <a:t>, and the three things R does with missing keys, unused levels and leftover grouping that pandas does the other way round.</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for-programme-data/r-05-dplyr-verb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dplyr verbs, used deliberately</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filter, select, mutate and arrange — what each does with a missing value, why if_else() refuses what ifelse() silently accepts, and the across() that applies one rule to many columns.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Five verbs and a pipe</a:t>
            </a:r>
          </a:p>
          <a:p>
            <a:pPr lvl="0"/>
            <a:r>
              <a:rPr>
                <a:latin typeface="Courier"/>
              </a:rPr>
              <a:t>filter()</a:t>
            </a:r>
            <a:r>
              <a:rPr/>
              <a:t> drops missing values, silently</a:t>
            </a:r>
          </a:p>
          <a:p>
            <a:pPr lvl="0"/>
            <a:r>
              <a:rPr>
                <a:latin typeface="Courier"/>
              </a:rPr>
              <a:t>select()</a:t>
            </a:r>
            <a:r>
              <a:rPr/>
              <a:t> and the helpers</a:t>
            </a:r>
          </a:p>
          <a:p>
            <a:pPr lvl="0"/>
            <a:r>
              <a:rPr>
                <a:latin typeface="Courier"/>
              </a:rPr>
              <a:t>mutate()</a:t>
            </a:r>
            <a:r>
              <a:rPr/>
              <a:t> and the two conditional functions</a:t>
            </a:r>
          </a:p>
          <a:p>
            <a:pPr lvl="0"/>
            <a:r>
              <a:rPr>
                <a:latin typeface="Courier"/>
              </a:rPr>
              <a:t>across()</a:t>
            </a:r>
            <a:r>
              <a:rPr/>
              <a:t>: one rule, many columns</a:t>
            </a:r>
          </a:p>
          <a:p>
            <a:pPr lvl="0"/>
            <a:r>
              <a:rPr>
                <a:latin typeface="Courier"/>
              </a:rPr>
              <a:t>arrange()</a:t>
            </a:r>
          </a:p>
          <a:p>
            <a:pPr lvl="0"/>
            <a:r>
              <a:rPr>
                <a:latin typeface="Courier"/>
              </a:rPr>
              <a:t>distinct()</a:t>
            </a:r>
            <a:r>
              <a:rPr/>
              <a:t> and counting</a:t>
            </a:r>
          </a:p>
          <a:p>
            <a:pPr lvl="0"/>
            <a:r>
              <a:rPr/>
              <a:t>Joins, and the check that belongs beside them</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Five verbs and a pipe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muac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gam =</a:t>
            </a: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|&gt;</a:t>
            </a:r>
            <a:br/>
            <a:r>
              <a:rPr>
                <a:latin typeface="Courier"/>
              </a:rPr>
              <a:t>  </a:t>
            </a:r>
            <a:r>
              <a:rPr>
                <a:solidFill>
                  <a:srgbClr val="06287E"/>
                </a:solidFill>
                <a:latin typeface="Courier"/>
              </a:rPr>
              <a:t>group_by</a:t>
            </a:r>
            <a:r>
              <a:rPr>
                <a:latin typeface="Courier"/>
              </a:rPr>
              <a:t>(commune)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assessed =</a:t>
            </a:r>
            <a:r>
              <a:rPr>
                <a:latin typeface="Courier"/>
              </a:rPr>
              <a:t> </a:t>
            </a:r>
            <a:r>
              <a:rPr>
                <a:solidFill>
                  <a:srgbClr val="06287E"/>
                </a:solidFill>
                <a:latin typeface="Courier"/>
              </a:rPr>
              <a:t>n</a:t>
            </a:r>
            <a:r>
              <a:rPr>
                <a:latin typeface="Courier"/>
              </a:rPr>
              <a:t>(), </a:t>
            </a:r>
            <a:r>
              <a:rPr>
                <a:solidFill>
                  <a:srgbClr val="7D9029"/>
                </a:solidFill>
                <a:latin typeface="Courier"/>
              </a:rPr>
              <a:t>cases =</a:t>
            </a:r>
            <a:r>
              <a:rPr>
                <a:latin typeface="Courier"/>
              </a:rPr>
              <a:t> </a:t>
            </a:r>
            <a:r>
              <a:rPr>
                <a:solidFill>
                  <a:srgbClr val="06287E"/>
                </a:solidFill>
                <a:latin typeface="Courier"/>
              </a:rPr>
              <a:t>sum</a:t>
            </a:r>
            <a:r>
              <a:rPr>
                <a:latin typeface="Courier"/>
              </a:rPr>
              <a:t>(gam))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(cases </a:t>
            </a:r>
            <a:r>
              <a:rPr>
                <a:solidFill>
                  <a:srgbClr val="4070A0"/>
                </a:solidFill>
                <a:latin typeface="Courier"/>
              </a:rPr>
              <a:t>/</a:t>
            </a:r>
            <a:r>
              <a:rPr>
                <a:latin typeface="Courier"/>
              </a:rPr>
              <a:t> assessed))</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filter()</a:t>
            </a:r>
            <a:r>
              <a:rPr/>
              <a:t> drops missing values, silently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nrow</a:t>
            </a:r>
            <a:r>
              <a:rPr>
                <a:latin typeface="Courier"/>
              </a:rPr>
              <a:t>(muac)</a:t>
            </a:r>
            <a:br/>
            <a:r>
              <a:rPr i="1">
                <a:solidFill>
                  <a:srgbClr val="60A0B0"/>
                </a:solidFill>
                <a:latin typeface="Courier"/>
              </a:rPr>
              <a:t>#&gt; [1] 4218</a:t>
            </a:r>
            <a:br/>
            <a:br/>
            <a:r>
              <a:rPr>
                <a:solidFill>
                  <a:srgbClr val="06287E"/>
                </a:solidFill>
                <a:latin typeface="Courier"/>
              </a:rPr>
              <a:t>nrow</a:t>
            </a:r>
            <a:r>
              <a:rPr>
                <a:latin typeface="Courier"/>
              </a:rPr>
              <a:t>(</a:t>
            </a:r>
            <a:r>
              <a:rPr>
                <a:solidFill>
                  <a:srgbClr val="06287E"/>
                </a:solidFill>
                <a:latin typeface="Courier"/>
              </a:rPr>
              <a:t>filter</a:t>
            </a:r>
            <a:r>
              <a:rPr>
                <a:latin typeface="Courier"/>
              </a:rPr>
              <a:t>(muac, muac_mm </a:t>
            </a:r>
            <a:r>
              <a:rPr>
                <a:solidFill>
                  <a:srgbClr val="4070A0"/>
                </a:solidFill>
                <a:latin typeface="Courier"/>
              </a:rPr>
              <a:t>&lt;</a:t>
            </a:r>
            <a:r>
              <a:rPr>
                <a:latin typeface="Courier"/>
              </a:rPr>
              <a:t> </a:t>
            </a:r>
            <a:r>
              <a:rPr>
                <a:solidFill>
                  <a:srgbClr val="40A070"/>
                </a:solidFill>
                <a:latin typeface="Courier"/>
              </a:rPr>
              <a:t>125</a:t>
            </a:r>
            <a:r>
              <a:rPr>
                <a:latin typeface="Courier"/>
              </a:rPr>
              <a:t>))</a:t>
            </a:r>
            <a:br/>
            <a:r>
              <a:rPr i="1">
                <a:solidFill>
                  <a:srgbClr val="60A0B0"/>
                </a:solidFill>
                <a:latin typeface="Courier"/>
              </a:rPr>
              <a:t>#&gt; [1] 319</a:t>
            </a:r>
            <a:br/>
            <a:br/>
            <a:r>
              <a:rPr>
                <a:solidFill>
                  <a:srgbClr val="06287E"/>
                </a:solidFill>
                <a:latin typeface="Courier"/>
              </a:rPr>
              <a:t>sum</a:t>
            </a:r>
            <a:r>
              <a:rPr>
                <a:latin typeface="Courier"/>
              </a:rPr>
              <a:t>(</a:t>
            </a:r>
            <a:r>
              <a:rPr>
                <a:solidFill>
                  <a:srgbClr val="06287E"/>
                </a:solidFill>
                <a:latin typeface="Courier"/>
              </a:rPr>
              <a:t>is.na</a:t>
            </a:r>
            <a:r>
              <a:rPr>
                <a:latin typeface="Courier"/>
              </a:rPr>
              <a:t>(muac</a:t>
            </a:r>
            <a:r>
              <a:rPr>
                <a:solidFill>
                  <a:srgbClr val="4070A0"/>
                </a:solidFill>
                <a:latin typeface="Courier"/>
              </a:rPr>
              <a:t>$</a:t>
            </a:r>
            <a:r>
              <a:rPr>
                <a:latin typeface="Courier"/>
              </a:rPr>
              <a:t>muac_mm))</a:t>
            </a:r>
            <a:br/>
            <a:r>
              <a:rPr i="1">
                <a:solidFill>
                  <a:srgbClr val="60A0B0"/>
                </a:solidFill>
                <a:latin typeface="Courier"/>
              </a:rPr>
              <a:t>#&gt; [1] 72</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filter()</a:t>
            </a:r>
            <a:r>
              <a:rPr/>
              <a:t> drops missing values, silently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Children measured below 125 mm.</a:t>
            </a:r>
            <a:br/>
            <a:r>
              <a:rPr>
                <a:solidFill>
                  <a:srgbClr val="06287E"/>
                </a:solidFill>
                <a:latin typeface="Courier"/>
              </a:rPr>
              <a:t>filter</a:t>
            </a:r>
            <a:r>
              <a:rPr>
                <a:latin typeface="Courier"/>
              </a:rPr>
              <a:t>(muac, muac_mm </a:t>
            </a:r>
            <a:r>
              <a:rPr>
                <a:solidFill>
                  <a:srgbClr val="4070A0"/>
                </a:solidFill>
                <a:latin typeface="Courier"/>
              </a:rPr>
              <a:t>&lt;</a:t>
            </a:r>
            <a:r>
              <a:rPr>
                <a:latin typeface="Courier"/>
              </a:rPr>
              <a:t> </a:t>
            </a:r>
            <a:r>
              <a:rPr>
                <a:solidFill>
                  <a:srgbClr val="40A070"/>
                </a:solidFill>
                <a:latin typeface="Courier"/>
              </a:rPr>
              <a:t>125</a:t>
            </a:r>
            <a:r>
              <a:rPr>
                <a:latin typeface="Courier"/>
              </a:rPr>
              <a:t>)</a:t>
            </a:r>
            <a:br/>
            <a:br/>
            <a:r>
              <a:rPr i="1">
                <a:solidFill>
                  <a:srgbClr val="60A0B0"/>
                </a:solidFill>
                <a:latin typeface="Courier"/>
              </a:rPr>
              <a:t># Children not known to be at or above 125 mm — the unmeasured included.</a:t>
            </a:r>
            <a:br/>
            <a:r>
              <a:rPr>
                <a:solidFill>
                  <a:srgbClr val="06287E"/>
                </a:solidFill>
                <a:latin typeface="Courier"/>
              </a:rPr>
              <a:t>filter</a:t>
            </a:r>
            <a:r>
              <a:rPr>
                <a:latin typeface="Courier"/>
              </a:rPr>
              <a:t>(muac, </a:t>
            </a:r>
            <a:r>
              <a:rPr>
                <a:solidFill>
                  <a:srgbClr val="06287E"/>
                </a:solidFill>
                <a:latin typeface="Courier"/>
              </a:rPr>
              <a:t>is.na</a:t>
            </a:r>
            <a:r>
              <a:rPr>
                <a:latin typeface="Courier"/>
              </a:rPr>
              <a:t>(muac_mm) </a:t>
            </a:r>
            <a:r>
              <a:rPr>
                <a:solidFill>
                  <a:srgbClr val="4070A0"/>
                </a:solidFill>
                <a:latin typeface="Courier"/>
              </a:rPr>
              <a:t>|</a:t>
            </a: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a:t>
            </a:r>
            <a:br/>
            <a:r>
              <a:rPr i="1">
                <a:solidFill>
                  <a:srgbClr val="60A0B0"/>
                </a:solidFill>
                <a:latin typeface="Courier"/>
              </a:rPr>
              <a:t>#&gt; 391 rows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select()</a:t>
            </a:r>
            <a:r>
              <a:rPr/>
              <a:t> and the helpers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r>
              <a:rPr>
                <a:latin typeface="Courier"/>
              </a:rPr>
              <a:t> </a:t>
            </a:r>
            <a:r>
              <a:rPr>
                <a:solidFill>
                  <a:srgbClr val="06287E"/>
                </a:solidFill>
                <a:latin typeface="Courier"/>
              </a:rPr>
              <a:t>select</a:t>
            </a:r>
            <a:r>
              <a:rPr>
                <a:latin typeface="Courier"/>
              </a:rPr>
              <a:t>(child_id, commune, muac_mm)</a:t>
            </a:r>
            <a:br/>
            <a:r>
              <a:rPr>
                <a:latin typeface="Courier"/>
              </a:rPr>
              <a:t>muac </a:t>
            </a:r>
            <a:r>
              <a:rPr>
                <a:solidFill>
                  <a:srgbClr val="4070A0"/>
                </a:solidFill>
                <a:latin typeface="Courier"/>
              </a:rPr>
              <a:t>|&gt;</a:t>
            </a:r>
            <a:r>
              <a:rPr>
                <a:latin typeface="Courier"/>
              </a:rPr>
              <a:t> </a:t>
            </a:r>
            <a:r>
              <a:rPr>
                <a:solidFill>
                  <a:srgbClr val="06287E"/>
                </a:solidFill>
                <a:latin typeface="Courier"/>
              </a:rPr>
              <a:t>select</a:t>
            </a:r>
            <a:r>
              <a:rPr>
                <a:latin typeface="Courier"/>
              </a:rPr>
              <a:t>(</a:t>
            </a:r>
            <a:r>
              <a:rPr>
                <a:solidFill>
                  <a:srgbClr val="4070A0"/>
                </a:solidFill>
                <a:latin typeface="Courier"/>
              </a:rPr>
              <a:t>-</a:t>
            </a:r>
            <a:r>
              <a:rPr>
                <a:latin typeface="Courier"/>
              </a:rPr>
              <a:t>oedema)</a:t>
            </a:r>
            <a:br/>
            <a:r>
              <a:rPr>
                <a:latin typeface="Courier"/>
              </a:rPr>
              <a:t>muac </a:t>
            </a:r>
            <a:r>
              <a:rPr>
                <a:solidFill>
                  <a:srgbClr val="4070A0"/>
                </a:solidFill>
                <a:latin typeface="Courier"/>
              </a:rPr>
              <a:t>|&gt;</a:t>
            </a:r>
            <a:r>
              <a:rPr>
                <a:latin typeface="Courier"/>
              </a:rPr>
              <a:t> </a:t>
            </a:r>
            <a:r>
              <a:rPr>
                <a:solidFill>
                  <a:srgbClr val="06287E"/>
                </a:solidFill>
                <a:latin typeface="Courier"/>
              </a:rPr>
              <a:t>select</a:t>
            </a:r>
            <a:r>
              <a:rPr>
                <a:latin typeface="Courier"/>
              </a:rPr>
              <a:t>(</a:t>
            </a:r>
            <a:r>
              <a:rPr>
                <a:solidFill>
                  <a:srgbClr val="06287E"/>
                </a:solidFill>
                <a:latin typeface="Courier"/>
              </a:rPr>
              <a:t>starts_with</a:t>
            </a:r>
            <a:r>
              <a:rPr>
                <a:latin typeface="Courier"/>
              </a:rPr>
              <a:t>(</a:t>
            </a:r>
            <a:r>
              <a:rPr>
                <a:solidFill>
                  <a:srgbClr val="4070A0"/>
                </a:solidFill>
                <a:latin typeface="Courier"/>
              </a:rPr>
              <a:t>"muac"</a:t>
            </a:r>
            <a:r>
              <a:rPr>
                <a:latin typeface="Courier"/>
              </a:rPr>
              <a:t>), </a:t>
            </a:r>
            <a:r>
              <a:rPr>
                <a:solidFill>
                  <a:srgbClr val="06287E"/>
                </a:solidFill>
                <a:latin typeface="Courier"/>
              </a:rPr>
              <a:t>ends_with</a:t>
            </a:r>
            <a:r>
              <a:rPr>
                <a:latin typeface="Courier"/>
              </a:rPr>
              <a:t>(</a:t>
            </a:r>
            <a:r>
              <a:rPr>
                <a:solidFill>
                  <a:srgbClr val="4070A0"/>
                </a:solidFill>
                <a:latin typeface="Courier"/>
              </a:rPr>
              <a:t>"_date"</a:t>
            </a:r>
            <a:r>
              <a:rPr>
                <a:latin typeface="Courier"/>
              </a:rPr>
              <a:t>))</a:t>
            </a:r>
            <a:br/>
            <a:r>
              <a:rPr>
                <a:latin typeface="Courier"/>
              </a:rPr>
              <a:t>muac </a:t>
            </a:r>
            <a:r>
              <a:rPr>
                <a:solidFill>
                  <a:srgbClr val="4070A0"/>
                </a:solidFill>
                <a:latin typeface="Courier"/>
              </a:rPr>
              <a:t>|&gt;</a:t>
            </a:r>
            <a:r>
              <a:rPr>
                <a:latin typeface="Courier"/>
              </a:rPr>
              <a:t> </a:t>
            </a:r>
            <a:r>
              <a:rPr>
                <a:solidFill>
                  <a:srgbClr val="06287E"/>
                </a:solidFill>
                <a:latin typeface="Courier"/>
              </a:rPr>
              <a:t>select</a:t>
            </a:r>
            <a:r>
              <a:rPr>
                <a:latin typeface="Courier"/>
              </a:rPr>
              <a:t>(</a:t>
            </a:r>
            <a:r>
              <a:rPr>
                <a:solidFill>
                  <a:srgbClr val="06287E"/>
                </a:solidFill>
                <a:latin typeface="Courier"/>
              </a:rPr>
              <a:t>where</a:t>
            </a:r>
            <a:r>
              <a:rPr>
                <a:latin typeface="Courier"/>
              </a:rPr>
              <a:t>(is.numeric))</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select()</a:t>
            </a:r>
            <a:r>
              <a:rPr/>
              <a:t> and the helpers — In R</a:t>
            </a:r>
          </a:p>
        </p:txBody>
      </p:sp>
      <p:sp>
        <p:nvSpPr>
          <p:cNvPr id="3" name="Content Placeholder 2"/>
          <p:cNvSpPr>
            <a:spLocks noGrp="1"/>
          </p:cNvSpPr>
          <p:nvPr>
            <p:ph idx="1"/>
          </p:nvPr>
        </p:nvSpPr>
        <p:spPr/>
        <p:txBody>
          <a:bodyPr/>
          <a:lstStyle/>
          <a:p>
            <a:pPr lvl="0" indent="0">
              <a:buNone/>
            </a:pPr>
            <a:r>
              <a:rPr>
                <a:latin typeface="Courier"/>
              </a:rPr>
              <a:t>epi </a:t>
            </a:r>
            <a:r>
              <a:rPr>
                <a:solidFill>
                  <a:srgbClr val="4070A0"/>
                </a:solidFill>
                <a:latin typeface="Courier"/>
              </a:rPr>
              <a:t>|&gt;</a:t>
            </a:r>
            <a:r>
              <a:rPr>
                <a:latin typeface="Courier"/>
              </a:rPr>
              <a:t> </a:t>
            </a:r>
            <a:r>
              <a:rPr>
                <a:solidFill>
                  <a:srgbClr val="06287E"/>
                </a:solidFill>
                <a:latin typeface="Courier"/>
              </a:rPr>
              <a:t>select</a:t>
            </a:r>
            <a:r>
              <a:rPr>
                <a:latin typeface="Courier"/>
              </a:rPr>
              <a:t>(</a:t>
            </a:r>
            <a:r>
              <a:rPr>
                <a:solidFill>
                  <a:srgbClr val="7D9029"/>
                </a:solidFill>
                <a:latin typeface="Courier"/>
              </a:rPr>
              <a:t>facility =</a:t>
            </a:r>
            <a:r>
              <a:rPr>
                <a:latin typeface="Courier"/>
              </a:rPr>
              <a:t> facility_id, </a:t>
            </a:r>
            <a:r>
              <a:rPr>
                <a:solidFill>
                  <a:srgbClr val="7D9029"/>
                </a:solidFill>
                <a:latin typeface="Courier"/>
              </a:rPr>
              <a:t>month =</a:t>
            </a:r>
            <a:r>
              <a:rPr>
                <a:latin typeface="Courier"/>
              </a:rPr>
              <a:t> period, </a:t>
            </a:r>
            <a:r>
              <a:rPr>
                <a:solidFill>
                  <a:srgbClr val="7D9029"/>
                </a:solidFill>
                <a:latin typeface="Courier"/>
              </a:rPr>
              <a:t>doses =</a:t>
            </a:r>
            <a:r>
              <a:rPr>
                <a:latin typeface="Courier"/>
              </a:rPr>
              <a:t> doses_administered)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and the two conditional functions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muac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gam =</a:t>
            </a: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a:t>
            </a:r>
            <a:br/>
            <a:r>
              <a:rPr>
                <a:latin typeface="Courier"/>
              </a:rPr>
              <a:t>    </a:t>
            </a:r>
            <a:r>
              <a:rPr>
                <a:solidFill>
                  <a:srgbClr val="7D9029"/>
                </a:solidFill>
                <a:latin typeface="Courier"/>
              </a:rPr>
              <a:t>sam =</a:t>
            </a:r>
            <a:r>
              <a:rPr>
                <a:latin typeface="Courier"/>
              </a:rPr>
              <a:t> muac_mm </a:t>
            </a:r>
            <a:r>
              <a:rPr>
                <a:solidFill>
                  <a:srgbClr val="4070A0"/>
                </a:solidFill>
                <a:latin typeface="Courier"/>
              </a:rPr>
              <a:t>&lt;</a:t>
            </a:r>
            <a:r>
              <a:rPr>
                <a:latin typeface="Courier"/>
              </a:rPr>
              <a:t> </a:t>
            </a:r>
            <a:r>
              <a:rPr>
                <a:solidFill>
                  <a:srgbClr val="40A070"/>
                </a:solidFill>
                <a:latin typeface="Courier"/>
              </a:rPr>
              <a:t>115</a:t>
            </a:r>
            <a:r>
              <a:rPr>
                <a:latin typeface="Courier"/>
              </a:rPr>
              <a:t>,</a:t>
            </a:r>
            <a:br/>
            <a:r>
              <a:rPr>
                <a:latin typeface="Courier"/>
              </a:rPr>
              <a:t>    </a:t>
            </a:r>
            <a:r>
              <a:rPr>
                <a:solidFill>
                  <a:srgbClr val="7D9029"/>
                </a:solidFill>
                <a:latin typeface="Courier"/>
              </a:rPr>
              <a:t>band =</a:t>
            </a:r>
            <a:r>
              <a:rPr>
                <a:latin typeface="Courier"/>
              </a:rPr>
              <a:t> </a:t>
            </a:r>
            <a:r>
              <a:rPr>
                <a:solidFill>
                  <a:srgbClr val="06287E"/>
                </a:solidFill>
                <a:latin typeface="Courier"/>
              </a:rPr>
              <a:t>case_when</a:t>
            </a:r>
            <a:r>
              <a:rPr>
                <a:latin typeface="Courier"/>
              </a:rPr>
              <a:t>(</a:t>
            </a:r>
            <a:br/>
            <a:r>
              <a:rPr>
                <a:latin typeface="Courier"/>
              </a:rPr>
              <a:t>      muac_mm </a:t>
            </a:r>
            <a:r>
              <a:rPr>
                <a:solidFill>
                  <a:srgbClr val="4070A0"/>
                </a:solidFill>
                <a:latin typeface="Courier"/>
              </a:rPr>
              <a:t>&lt;</a:t>
            </a:r>
            <a:r>
              <a:rPr>
                <a:latin typeface="Courier"/>
              </a:rPr>
              <a:t> </a:t>
            </a:r>
            <a:r>
              <a:rPr>
                <a:solidFill>
                  <a:srgbClr val="40A070"/>
                </a:solidFill>
                <a:latin typeface="Courier"/>
              </a:rPr>
              <a:t>115</a:t>
            </a:r>
            <a:r>
              <a:rPr>
                <a:latin typeface="Courier"/>
              </a:rPr>
              <a:t> </a:t>
            </a:r>
            <a:r>
              <a:rPr>
                <a:solidFill>
                  <a:srgbClr val="4070A0"/>
                </a:solidFill>
                <a:latin typeface="Courier"/>
              </a:rPr>
              <a:t>~</a:t>
            </a:r>
            <a:r>
              <a:rPr>
                <a:latin typeface="Courier"/>
              </a:rPr>
              <a:t> </a:t>
            </a:r>
            <a:r>
              <a:rPr>
                <a:solidFill>
                  <a:srgbClr val="4070A0"/>
                </a:solidFill>
                <a:latin typeface="Courier"/>
              </a:rPr>
              <a:t>"severe"</a:t>
            </a:r>
            <a:r>
              <a:rPr>
                <a:latin typeface="Courier"/>
              </a:rPr>
              <a:t>,</a:t>
            </a:r>
            <a:b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a:t>
            </a:r>
            <a:r>
              <a:rPr>
                <a:solidFill>
                  <a:srgbClr val="4070A0"/>
                </a:solidFill>
                <a:latin typeface="Courier"/>
              </a:rPr>
              <a:t>"moderate"</a:t>
            </a:r>
            <a:r>
              <a:rPr>
                <a:latin typeface="Courier"/>
              </a:rPr>
              <a:t>,</a:t>
            </a:r>
            <a:br/>
            <a:r>
              <a:rPr>
                <a:latin typeface="Courier"/>
              </a:rPr>
              <a:t>      </a:t>
            </a:r>
            <a:r>
              <a:rPr>
                <a:solidFill>
                  <a:srgbClr val="7D9029"/>
                </a:solidFill>
                <a:latin typeface="Courier"/>
              </a:rPr>
              <a:t>.default =</a:t>
            </a:r>
            <a:r>
              <a:rPr>
                <a:latin typeface="Courier"/>
              </a:rPr>
              <a:t> </a:t>
            </a:r>
            <a:r>
              <a:rPr>
                <a:solidFill>
                  <a:srgbClr val="4070A0"/>
                </a:solidFill>
                <a:latin typeface="Courier"/>
              </a:rPr>
              <a:t>"normal"</a:t>
            </a:r>
            <a:br/>
            <a:r>
              <a:rPr>
                <a:latin typeface="Courier"/>
              </a:rPr>
              <a:t>    )</a:t>
            </a:r>
            <a:br/>
            <a:r>
              <a:rPr>
                <a:latin typeface="Courier"/>
              </a:rPr>
              <a:t>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and the two conditional functions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case_when</a:t>
            </a:r>
            <a:r>
              <a:rPr>
                <a:latin typeface="Courier"/>
              </a:rPr>
              <a:t>(</a:t>
            </a:r>
            <a:r>
              <a:rPr>
                <a:solidFill>
                  <a:srgbClr val="06287E"/>
                </a:solidFill>
                <a:latin typeface="Courier"/>
              </a:rPr>
              <a:t>c</a:t>
            </a:r>
            <a:r>
              <a:rPr>
                <a:latin typeface="Courier"/>
              </a:rPr>
              <a:t>(</a:t>
            </a:r>
            <a:r>
              <a:rPr>
                <a:solidFill>
                  <a:srgbClr val="40A070"/>
                </a:solidFill>
                <a:latin typeface="Courier"/>
              </a:rPr>
              <a:t>110</a:t>
            </a:r>
            <a:r>
              <a:rPr>
                <a:latin typeface="Courier"/>
              </a:rPr>
              <a:t>, </a:t>
            </a:r>
            <a:r>
              <a:rPr>
                <a:solidFill>
                  <a:srgbClr val="40A070"/>
                </a:solidFill>
                <a:latin typeface="Courier"/>
              </a:rPr>
              <a:t>130</a:t>
            </a:r>
            <a:r>
              <a:rPr>
                <a:latin typeface="Courier"/>
              </a:rPr>
              <a:t>, </a:t>
            </a:r>
            <a:r>
              <a:rPr>
                <a:solidFill>
                  <a:srgbClr val="880000"/>
                </a:solidFill>
                <a:latin typeface="Courier"/>
              </a:rPr>
              <a:t>NA</a:t>
            </a:r>
            <a:r>
              <a:rPr>
                <a:latin typeface="Courier"/>
              </a:rPr>
              <a:t>)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a:t>
            </a:r>
            <a:r>
              <a:rPr>
                <a:solidFill>
                  <a:srgbClr val="4070A0"/>
                </a:solidFill>
                <a:latin typeface="Courier"/>
              </a:rPr>
              <a:t>"case"</a:t>
            </a:r>
            <a:r>
              <a:rPr>
                <a:latin typeface="Courier"/>
              </a:rPr>
              <a:t>, </a:t>
            </a:r>
            <a:r>
              <a:rPr>
                <a:solidFill>
                  <a:srgbClr val="7D9029"/>
                </a:solidFill>
                <a:latin typeface="Courier"/>
              </a:rPr>
              <a:t>.default =</a:t>
            </a:r>
            <a:r>
              <a:rPr>
                <a:latin typeface="Courier"/>
              </a:rPr>
              <a:t> </a:t>
            </a:r>
            <a:r>
              <a:rPr>
                <a:solidFill>
                  <a:srgbClr val="4070A0"/>
                </a:solidFill>
                <a:latin typeface="Courier"/>
              </a:rPr>
              <a:t>"not"</a:t>
            </a:r>
            <a:r>
              <a:rPr>
                <a:latin typeface="Courier"/>
              </a:rPr>
              <a:t>)</a:t>
            </a:r>
            <a:br/>
            <a:r>
              <a:rPr i="1">
                <a:solidFill>
                  <a:srgbClr val="60A0B0"/>
                </a:solidFill>
                <a:latin typeface="Courier"/>
              </a:rPr>
              <a:t>#&gt; [1] "case" "not"  "not"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and the two conditional functions — In R</a:t>
            </a:r>
          </a:p>
        </p:txBody>
      </p:sp>
      <p:sp>
        <p:nvSpPr>
          <p:cNvPr id="3" name="Content Placeholder 2"/>
          <p:cNvSpPr>
            <a:spLocks noGrp="1"/>
          </p:cNvSpPr>
          <p:nvPr>
            <p:ph idx="1"/>
          </p:nvPr>
        </p:nvSpPr>
        <p:spPr/>
        <p:txBody>
          <a:bodyPr/>
          <a:lstStyle/>
          <a:p>
            <a:pPr lvl="0" indent="0">
              <a:buNone/>
            </a:pPr>
            <a:r>
              <a:rPr>
                <a:latin typeface="Courier"/>
              </a:rPr>
              <a:t>band </a:t>
            </a:r>
            <a:r>
              <a:rPr>
                <a:solidFill>
                  <a:srgbClr val="007020"/>
                </a:solidFill>
                <a:latin typeface="Courier"/>
              </a:rPr>
              <a:t>=</a:t>
            </a:r>
            <a:r>
              <a:rPr>
                <a:latin typeface="Courier"/>
              </a:rPr>
              <a:t> </a:t>
            </a:r>
            <a:r>
              <a:rPr>
                <a:solidFill>
                  <a:srgbClr val="06287E"/>
                </a:solidFill>
                <a:latin typeface="Courier"/>
              </a:rPr>
              <a:t>case_when</a:t>
            </a:r>
            <a:r>
              <a:rPr>
                <a:latin typeface="Courier"/>
              </a:rPr>
              <a:t>(</a:t>
            </a:r>
            <a:br/>
            <a:r>
              <a:rPr>
                <a:latin typeface="Courier"/>
              </a:rPr>
              <a:t>  </a:t>
            </a:r>
            <a:r>
              <a:rPr>
                <a:solidFill>
                  <a:srgbClr val="06287E"/>
                </a:solidFill>
                <a:latin typeface="Courier"/>
              </a:rPr>
              <a:t>is.na</a:t>
            </a:r>
            <a:r>
              <a:rPr>
                <a:latin typeface="Courier"/>
              </a:rPr>
              <a:t>(muac_mm) </a:t>
            </a:r>
            <a:r>
              <a:rPr>
                <a:solidFill>
                  <a:srgbClr val="4070A0"/>
                </a:solidFill>
                <a:latin typeface="Courier"/>
              </a:rPr>
              <a:t>~</a:t>
            </a:r>
            <a:r>
              <a:rPr>
                <a:latin typeface="Courier"/>
              </a:rPr>
              <a:t> </a:t>
            </a:r>
            <a:r>
              <a:rPr>
                <a:solidFill>
                  <a:srgbClr val="880000"/>
                </a:solidFill>
                <a:latin typeface="Courier"/>
              </a:rPr>
              <a:t>NA_character_</a:t>
            </a:r>
            <a:r>
              <a:rPr>
                <a:latin typeface="Courier"/>
              </a:rPr>
              <a:t>,</a:t>
            </a:r>
            <a:br/>
            <a:r>
              <a:rPr>
                <a:latin typeface="Courier"/>
              </a:rPr>
              <a:t>  muac_mm </a:t>
            </a:r>
            <a:r>
              <a:rPr>
                <a:solidFill>
                  <a:srgbClr val="4070A0"/>
                </a:solidFill>
                <a:latin typeface="Courier"/>
              </a:rPr>
              <a:t>&lt;</a:t>
            </a:r>
            <a:r>
              <a:rPr>
                <a:latin typeface="Courier"/>
              </a:rPr>
              <a:t> </a:t>
            </a:r>
            <a:r>
              <a:rPr>
                <a:solidFill>
                  <a:srgbClr val="40A070"/>
                </a:solidFill>
                <a:latin typeface="Courier"/>
              </a:rPr>
              <a:t>115</a:t>
            </a:r>
            <a:r>
              <a:rPr>
                <a:latin typeface="Courier"/>
              </a:rPr>
              <a:t>  </a:t>
            </a:r>
            <a:r>
              <a:rPr>
                <a:solidFill>
                  <a:srgbClr val="4070A0"/>
                </a:solidFill>
                <a:latin typeface="Courier"/>
              </a:rPr>
              <a:t>~</a:t>
            </a:r>
            <a:r>
              <a:rPr>
                <a:latin typeface="Courier"/>
              </a:rPr>
              <a:t> </a:t>
            </a:r>
            <a:r>
              <a:rPr>
                <a:solidFill>
                  <a:srgbClr val="4070A0"/>
                </a:solidFill>
                <a:latin typeface="Courier"/>
              </a:rPr>
              <a:t>"severe"</a:t>
            </a:r>
            <a:r>
              <a:rPr>
                <a:latin typeface="Courier"/>
              </a:rPr>
              <a:t>,</a:t>
            </a:r>
            <a:br/>
            <a:r>
              <a:rPr>
                <a:latin typeface="Courier"/>
              </a:rPr>
              <a:t>  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a:t>
            </a:r>
            <a:r>
              <a:rPr>
                <a:solidFill>
                  <a:srgbClr val="4070A0"/>
                </a:solidFill>
                <a:latin typeface="Courier"/>
              </a:rPr>
              <a:t>"moderate"</a:t>
            </a:r>
            <a:r>
              <a:rPr>
                <a:latin typeface="Courier"/>
              </a:rPr>
              <a:t>,</a:t>
            </a:r>
            <a:br/>
            <a:r>
              <a:rPr>
                <a:latin typeface="Courier"/>
              </a:rPr>
              <a:t>  </a:t>
            </a:r>
            <a:r>
              <a:rPr>
                <a:solidFill>
                  <a:srgbClr val="7D9029"/>
                </a:solidFill>
                <a:latin typeface="Courier"/>
              </a:rPr>
              <a:t>.default =</a:t>
            </a:r>
            <a:r>
              <a:rPr>
                <a:latin typeface="Courier"/>
              </a:rPr>
              <a:t> </a:t>
            </a:r>
            <a:r>
              <a:rPr>
                <a:solidFill>
                  <a:srgbClr val="4070A0"/>
                </a:solidFill>
                <a:latin typeface="Courier"/>
              </a:rPr>
              <a:t>"normal"</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and the two conditional functions</a:t>
            </a:r>
          </a:p>
        </p:txBody>
      </p:sp>
      <p:sp>
        <p:nvSpPr>
          <p:cNvPr id="3" name="Content Placeholder 2"/>
          <p:cNvSpPr>
            <a:spLocks noGrp="1"/>
          </p:cNvSpPr>
          <p:nvPr>
            <p:ph idx="1"/>
          </p:nvPr>
        </p:nvSpPr>
        <p:spPr/>
        <p:txBody>
          <a:bodyPr/>
          <a:lstStyle/>
          <a:p>
            <a:pPr lvl="0"/>
            <a:r>
              <a:rPr>
                <a:latin typeface="Courier"/>
              </a:rPr>
              <a:t>if_else()</a:t>
            </a:r>
            <a:r>
              <a:rPr/>
              <a:t> rather than </a:t>
            </a:r>
            <a:r>
              <a:rPr>
                <a:latin typeface="Courier"/>
              </a:rPr>
              <a:t>ifelse()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and the two conditional functions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ifelse</a:t>
            </a:r>
            <a:r>
              <a:rPr>
                <a:latin typeface="Courier"/>
              </a:rPr>
              <a:t>(</a:t>
            </a:r>
            <a:r>
              <a:rPr>
                <a:solidFill>
                  <a:srgbClr val="06287E"/>
                </a:solidFill>
                <a:latin typeface="Courier"/>
              </a:rPr>
              <a:t>c</a:t>
            </a:r>
            <a:r>
              <a:rPr>
                <a:latin typeface="Courier"/>
              </a:rPr>
              <a:t>(</a:t>
            </a:r>
            <a:r>
              <a:rPr>
                <a:solidFill>
                  <a:srgbClr val="880000"/>
                </a:solidFill>
                <a:latin typeface="Courier"/>
              </a:rPr>
              <a:t>TRUE</a:t>
            </a:r>
            <a:r>
              <a:rPr>
                <a:latin typeface="Courier"/>
              </a:rPr>
              <a:t>, </a:t>
            </a:r>
            <a:r>
              <a:rPr>
                <a:solidFill>
                  <a:srgbClr val="880000"/>
                </a:solidFill>
                <a:latin typeface="Courier"/>
              </a:rPr>
              <a:t>FALSE</a:t>
            </a:r>
            <a:r>
              <a:rPr>
                <a:latin typeface="Courier"/>
              </a:rPr>
              <a:t>), </a:t>
            </a:r>
            <a:r>
              <a:rPr>
                <a:solidFill>
                  <a:srgbClr val="40A070"/>
                </a:solidFill>
                <a:latin typeface="Courier"/>
              </a:rPr>
              <a:t>1</a:t>
            </a:r>
            <a:r>
              <a:rPr>
                <a:solidFill>
                  <a:srgbClr val="902000"/>
                </a:solidFill>
                <a:latin typeface="Courier"/>
              </a:rPr>
              <a:t>L</a:t>
            </a:r>
            <a:r>
              <a:rPr>
                <a:latin typeface="Courier"/>
              </a:rPr>
              <a:t>, </a:t>
            </a:r>
            <a:r>
              <a:rPr>
                <a:solidFill>
                  <a:srgbClr val="4070A0"/>
                </a:solidFill>
                <a:latin typeface="Courier"/>
              </a:rPr>
              <a:t>"x"</a:t>
            </a:r>
            <a:r>
              <a:rPr>
                <a:latin typeface="Courier"/>
              </a:rPr>
              <a:t>)</a:t>
            </a:r>
            <a:br/>
            <a:r>
              <a:rPr i="1">
                <a:solidFill>
                  <a:srgbClr val="60A0B0"/>
                </a:solidFill>
                <a:latin typeface="Courier"/>
              </a:rPr>
              <a:t>#&gt; [1] "1" "x"</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mutate()</a:t>
            </a:r>
            <a:r>
              <a:rPr/>
              <a:t> and the two conditional functions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if_else</a:t>
            </a:r>
            <a:r>
              <a:rPr>
                <a:latin typeface="Courier"/>
              </a:rPr>
              <a:t>(</a:t>
            </a:r>
            <a:r>
              <a:rPr>
                <a:solidFill>
                  <a:srgbClr val="06287E"/>
                </a:solidFill>
                <a:latin typeface="Courier"/>
              </a:rPr>
              <a:t>c</a:t>
            </a:r>
            <a:r>
              <a:rPr>
                <a:latin typeface="Courier"/>
              </a:rPr>
              <a:t>(</a:t>
            </a:r>
            <a:r>
              <a:rPr>
                <a:solidFill>
                  <a:srgbClr val="880000"/>
                </a:solidFill>
                <a:latin typeface="Courier"/>
              </a:rPr>
              <a:t>TRUE</a:t>
            </a:r>
            <a:r>
              <a:rPr>
                <a:latin typeface="Courier"/>
              </a:rPr>
              <a:t>, </a:t>
            </a:r>
            <a:r>
              <a:rPr>
                <a:solidFill>
                  <a:srgbClr val="880000"/>
                </a:solidFill>
                <a:latin typeface="Courier"/>
              </a:rPr>
              <a:t>FALSE</a:t>
            </a:r>
            <a:r>
              <a:rPr>
                <a:latin typeface="Courier"/>
              </a:rPr>
              <a:t>), </a:t>
            </a:r>
            <a:r>
              <a:rPr>
                <a:solidFill>
                  <a:srgbClr val="40A070"/>
                </a:solidFill>
                <a:latin typeface="Courier"/>
              </a:rPr>
              <a:t>1</a:t>
            </a:r>
            <a:r>
              <a:rPr>
                <a:solidFill>
                  <a:srgbClr val="902000"/>
                </a:solidFill>
                <a:latin typeface="Courier"/>
              </a:rPr>
              <a:t>L</a:t>
            </a:r>
            <a:r>
              <a:rPr>
                <a:latin typeface="Courier"/>
              </a:rPr>
              <a:t>, </a:t>
            </a:r>
            <a:r>
              <a:rPr>
                <a:solidFill>
                  <a:srgbClr val="4070A0"/>
                </a:solidFill>
                <a:latin typeface="Courier"/>
              </a:rPr>
              <a:t>"x"</a:t>
            </a:r>
            <a:r>
              <a:rPr>
                <a:latin typeface="Courier"/>
              </a:rPr>
              <a:t>)</a:t>
            </a:r>
            <a:br/>
            <a:r>
              <a:rPr i="1">
                <a:solidFill>
                  <a:srgbClr val="60A0B0"/>
                </a:solidFill>
                <a:latin typeface="Courier"/>
              </a:rPr>
              <a:t>#&gt; Error: Can't combine `true` &lt;integer&gt; and `false` &lt;character&gt;.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across()</a:t>
            </a:r>
            <a:r>
              <a:rPr/>
              <a:t>: one rule, many columns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c</a:t>
            </a:r>
            <a:r>
              <a:rPr>
                <a:latin typeface="Courier"/>
              </a:rPr>
              <a:t>(muac_mm, age_months), </a:t>
            </a:r>
            <a:r>
              <a:rPr>
                <a:solidFill>
                  <a:srgbClr val="4070A0"/>
                </a:solidFill>
                <a:latin typeface="Courier"/>
              </a:rPr>
              <a:t>~</a:t>
            </a:r>
            <a:r>
              <a:rPr>
                <a:latin typeface="Courier"/>
              </a:rPr>
              <a:t> </a:t>
            </a:r>
            <a:r>
              <a:rPr>
                <a:solidFill>
                  <a:srgbClr val="06287E"/>
                </a:solidFill>
                <a:latin typeface="Courier"/>
              </a:rPr>
              <a:t>mean</a:t>
            </a:r>
            <a:r>
              <a:rPr>
                <a:latin typeface="Courier"/>
              </a:rPr>
              <a:t>(.x,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i="1">
                <a:solidFill>
                  <a:srgbClr val="60A0B0"/>
                </a:solidFill>
                <a:latin typeface="Courier"/>
              </a:rPr>
              <a:t>#&gt; # A tibble: 1 × 2</a:t>
            </a:r>
            <a:br/>
            <a:r>
              <a:rPr i="1">
                <a:solidFill>
                  <a:srgbClr val="60A0B0"/>
                </a:solidFill>
                <a:latin typeface="Courier"/>
              </a:rPr>
              <a:t>#&gt;   muac_mm age_months</a:t>
            </a:r>
            <a:br/>
            <a:r>
              <a:rPr i="1">
                <a:solidFill>
                  <a:srgbClr val="60A0B0"/>
                </a:solidFill>
                <a:latin typeface="Courier"/>
              </a:rPr>
              <a:t>#&gt; 1    140.       30.9</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across()</a:t>
            </a:r>
            <a:r>
              <a:rPr/>
              <a:t>: one rule, many columns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06287E"/>
                </a:solidFill>
                <a:latin typeface="Courier"/>
              </a:rPr>
              <a:t>across</a:t>
            </a:r>
            <a:r>
              <a:rPr>
                <a:latin typeface="Courier"/>
              </a:rPr>
              <a:t>(</a:t>
            </a:r>
            <a:r>
              <a:rPr>
                <a:solidFill>
                  <a:srgbClr val="06287E"/>
                </a:solidFill>
                <a:latin typeface="Courier"/>
              </a:rPr>
              <a:t>where</a:t>
            </a:r>
            <a:r>
              <a:rPr>
                <a:latin typeface="Courier"/>
              </a:rPr>
              <a:t>(is.character), stringr</a:t>
            </a:r>
            <a:r>
              <a:rPr>
                <a:solidFill>
                  <a:srgbClr val="4070A0"/>
                </a:solidFill>
                <a:latin typeface="Courier"/>
              </a:rPr>
              <a:t>::</a:t>
            </a:r>
            <a:r>
              <a:rPr>
                <a:latin typeface="Courier"/>
              </a:rPr>
              <a:t>str_squish))</a:t>
            </a:r>
            <a:br/>
            <a:br/>
            <a:r>
              <a:rPr>
                <a:latin typeface="Courier"/>
              </a:rPr>
              <a:t>survey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06287E"/>
                </a:solidFill>
                <a:latin typeface="Courier"/>
              </a:rPr>
              <a:t>across</a:t>
            </a:r>
            <a:r>
              <a:rPr>
                <a:latin typeface="Courier"/>
              </a:rPr>
              <a:t>(</a:t>
            </a:r>
            <a:r>
              <a:rPr>
                <a:solidFill>
                  <a:srgbClr val="06287E"/>
                </a:solidFill>
                <a:latin typeface="Courier"/>
              </a:rPr>
              <a:t>starts_with</a:t>
            </a:r>
            <a:r>
              <a:rPr>
                <a:latin typeface="Courier"/>
              </a:rPr>
              <a:t>(</a:t>
            </a:r>
            <a:r>
              <a:rPr>
                <a:solidFill>
                  <a:srgbClr val="4070A0"/>
                </a:solidFill>
                <a:latin typeface="Courier"/>
              </a:rPr>
              <a:t>"fcs_"</a:t>
            </a:r>
            <a:r>
              <a:rPr>
                <a:latin typeface="Courier"/>
              </a:rPr>
              <a:t>), </a:t>
            </a:r>
            <a:r>
              <a:rPr>
                <a:solidFill>
                  <a:srgbClr val="4070A0"/>
                </a:solidFill>
                <a:latin typeface="Courier"/>
              </a:rPr>
              <a:t>~</a:t>
            </a:r>
            <a:r>
              <a:rPr>
                <a:latin typeface="Courier"/>
              </a:rPr>
              <a:t> </a:t>
            </a:r>
            <a:r>
              <a:rPr>
                <a:solidFill>
                  <a:srgbClr val="06287E"/>
                </a:solidFill>
                <a:latin typeface="Courier"/>
              </a:rPr>
              <a:t>if_else</a:t>
            </a:r>
            <a:r>
              <a:rPr>
                <a:latin typeface="Courier"/>
              </a:rPr>
              <a:t>(.x </a:t>
            </a:r>
            <a:r>
              <a:rPr>
                <a:solidFill>
                  <a:srgbClr val="4070A0"/>
                </a:solidFill>
                <a:latin typeface="Courier"/>
              </a:rPr>
              <a:t>&gt;</a:t>
            </a:r>
            <a:r>
              <a:rPr>
                <a:latin typeface="Courier"/>
              </a:rPr>
              <a:t> </a:t>
            </a:r>
            <a:r>
              <a:rPr>
                <a:solidFill>
                  <a:srgbClr val="40A070"/>
                </a:solidFill>
                <a:latin typeface="Courier"/>
              </a:rPr>
              <a:t>7</a:t>
            </a:r>
            <a:r>
              <a:rPr>
                <a:latin typeface="Courier"/>
              </a:rPr>
              <a:t>, </a:t>
            </a:r>
            <a:r>
              <a:rPr>
                <a:solidFill>
                  <a:srgbClr val="880000"/>
                </a:solidFill>
                <a:latin typeface="Courier"/>
              </a:rPr>
              <a:t>NA_real_</a:t>
            </a:r>
            <a:r>
              <a:rPr>
                <a:latin typeface="Courier"/>
              </a:rPr>
              <a:t>, .x)))</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across()</a:t>
            </a:r>
            <a:r>
              <a:rPr/>
              <a:t>: one rule, many columns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06287E"/>
                </a:solidFill>
                <a:latin typeface="Courier"/>
              </a:rPr>
              <a:t>across</a:t>
            </a:r>
            <a:r>
              <a:rPr>
                <a:latin typeface="Courier"/>
              </a:rPr>
              <a:t>(</a:t>
            </a:r>
            <a:r>
              <a:rPr>
                <a:solidFill>
                  <a:srgbClr val="06287E"/>
                </a:solidFill>
                <a:latin typeface="Courier"/>
              </a:rPr>
              <a:t>starts_with</a:t>
            </a:r>
            <a:r>
              <a:rPr>
                <a:latin typeface="Courier"/>
              </a:rPr>
              <a:t>(</a:t>
            </a:r>
            <a:r>
              <a:rPr>
                <a:solidFill>
                  <a:srgbClr val="4070A0"/>
                </a:solidFill>
                <a:latin typeface="Courier"/>
              </a:rPr>
              <a:t>"fcs_"</a:t>
            </a:r>
            <a:r>
              <a:rPr>
                <a:latin typeface="Courier"/>
              </a:rPr>
              <a:t>), \(x) </a:t>
            </a:r>
            <a:r>
              <a:rPr>
                <a:solidFill>
                  <a:srgbClr val="06287E"/>
                </a:solidFill>
                <a:latin typeface="Courier"/>
              </a:rPr>
              <a:t>if_else</a:t>
            </a:r>
            <a:r>
              <a:rPr>
                <a:latin typeface="Courier"/>
              </a:rPr>
              <a:t>(x </a:t>
            </a:r>
            <a:r>
              <a:rPr>
                <a:solidFill>
                  <a:srgbClr val="4070A0"/>
                </a:solidFill>
                <a:latin typeface="Courier"/>
              </a:rPr>
              <a:t>&gt;</a:t>
            </a:r>
            <a:r>
              <a:rPr>
                <a:latin typeface="Courier"/>
              </a:rPr>
              <a:t> </a:t>
            </a:r>
            <a:r>
              <a:rPr>
                <a:solidFill>
                  <a:srgbClr val="40A070"/>
                </a:solidFill>
                <a:latin typeface="Courier"/>
              </a:rPr>
              <a:t>7</a:t>
            </a:r>
            <a:r>
              <a:rPr>
                <a:latin typeface="Courier"/>
              </a:rPr>
              <a:t>, </a:t>
            </a:r>
            <a:r>
              <a:rPr>
                <a:solidFill>
                  <a:srgbClr val="880000"/>
                </a:solidFill>
                <a:latin typeface="Courier"/>
              </a:rPr>
              <a:t>NA_real_</a:t>
            </a:r>
            <a:r>
              <a:rPr>
                <a:latin typeface="Courier"/>
              </a:rPr>
              <a:t>, x)))</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arrange()</a:t>
            </a:r>
            <a:r>
              <a:rPr/>
              <a:t>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r>
              <a:rPr>
                <a:latin typeface="Courier"/>
              </a:rPr>
              <a:t> </a:t>
            </a:r>
            <a:r>
              <a:rPr>
                <a:solidFill>
                  <a:srgbClr val="06287E"/>
                </a:solidFill>
                <a:latin typeface="Courier"/>
              </a:rPr>
              <a:t>arrange</a:t>
            </a:r>
            <a:r>
              <a:rPr>
                <a:latin typeface="Courier"/>
              </a:rPr>
              <a:t>(commune, </a:t>
            </a:r>
            <a:r>
              <a:rPr>
                <a:solidFill>
                  <a:srgbClr val="06287E"/>
                </a:solidFill>
                <a:latin typeface="Courier"/>
              </a:rPr>
              <a:t>desc</a:t>
            </a:r>
            <a:r>
              <a:rPr>
                <a:latin typeface="Courier"/>
              </a:rPr>
              <a:t>(screening_date))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distinct()</a:t>
            </a:r>
            <a:r>
              <a:rPr/>
              <a:t> and counting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n_distinct</a:t>
            </a:r>
            <a:r>
              <a:rPr>
                <a:latin typeface="Courier"/>
              </a:rPr>
              <a:t>(muac</a:t>
            </a:r>
            <a:r>
              <a:rPr>
                <a:solidFill>
                  <a:srgbClr val="4070A0"/>
                </a:solidFill>
                <a:latin typeface="Courier"/>
              </a:rPr>
              <a:t>$</a:t>
            </a:r>
            <a:r>
              <a:rPr>
                <a:latin typeface="Courier"/>
              </a:rPr>
              <a:t>commune)</a:t>
            </a:r>
            <a:br/>
            <a:r>
              <a:rPr i="1">
                <a:solidFill>
                  <a:srgbClr val="60A0B0"/>
                </a:solidFill>
                <a:latin typeface="Courier"/>
              </a:rPr>
              <a:t>#&gt; [1] 12</a:t>
            </a:r>
            <a:br/>
            <a:br/>
            <a:r>
              <a:rPr>
                <a:latin typeface="Courier"/>
              </a:rPr>
              <a:t>muac </a:t>
            </a:r>
            <a:r>
              <a:rPr>
                <a:solidFill>
                  <a:srgbClr val="4070A0"/>
                </a:solidFill>
                <a:latin typeface="Courier"/>
              </a:rPr>
              <a:t>|&gt;</a:t>
            </a:r>
            <a:r>
              <a:rPr>
                <a:latin typeface="Courier"/>
              </a:rPr>
              <a:t> </a:t>
            </a:r>
            <a:r>
              <a:rPr>
                <a:solidFill>
                  <a:srgbClr val="06287E"/>
                </a:solidFill>
                <a:latin typeface="Courier"/>
              </a:rPr>
              <a:t>distinct</a:t>
            </a:r>
            <a:r>
              <a:rPr>
                <a:latin typeface="Courier"/>
              </a:rPr>
              <a:t>(child_id, </a:t>
            </a:r>
            <a:r>
              <a:rPr>
                <a:solidFill>
                  <a:srgbClr val="7D9029"/>
                </a:solidFill>
                <a:latin typeface="Courier"/>
              </a:rPr>
              <a:t>.keep_all =</a:t>
            </a:r>
            <a:r>
              <a:rPr>
                <a:latin typeface="Courier"/>
              </a:rPr>
              <a:t> </a:t>
            </a:r>
            <a:r>
              <a:rPr>
                <a:solidFill>
                  <a:srgbClr val="880000"/>
                </a:solidFill>
                <a:latin typeface="Courier"/>
              </a:rPr>
              <a:t>TRUE</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distinct()</a:t>
            </a:r>
            <a:r>
              <a:rPr/>
              <a:t> and counting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r>
              <a:rPr>
                <a:latin typeface="Courier"/>
              </a:rPr>
              <a:t> </a:t>
            </a:r>
            <a:r>
              <a:rPr>
                <a:solidFill>
                  <a:srgbClr val="06287E"/>
                </a:solidFill>
                <a:latin typeface="Courier"/>
              </a:rPr>
              <a:t>count</a:t>
            </a:r>
            <a:r>
              <a:rPr>
                <a:latin typeface="Courier"/>
              </a:rPr>
              <a:t>(commune, </a:t>
            </a:r>
            <a:r>
              <a:rPr>
                <a:solidFill>
                  <a:srgbClr val="7D9029"/>
                </a:solidFill>
                <a:latin typeface="Courier"/>
              </a:rPr>
              <a:t>sort =</a:t>
            </a:r>
            <a:r>
              <a:rPr>
                <a:latin typeface="Courier"/>
              </a:rPr>
              <a:t> </a:t>
            </a:r>
            <a:r>
              <a:rPr>
                <a:solidFill>
                  <a:srgbClr val="880000"/>
                </a:solidFill>
                <a:latin typeface="Courier"/>
              </a:rPr>
              <a:t>TRUE</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Joins, and the check that belongs beside them — In R</a:t>
            </a:r>
          </a:p>
        </p:txBody>
      </p:sp>
      <p:sp>
        <p:nvSpPr>
          <p:cNvPr id="3" name="Content Placeholder 2"/>
          <p:cNvSpPr>
            <a:spLocks noGrp="1"/>
          </p:cNvSpPr>
          <p:nvPr>
            <p:ph idx="1"/>
          </p:nvPr>
        </p:nvSpPr>
        <p:spPr/>
        <p:txBody>
          <a:bodyPr/>
          <a:lstStyle/>
          <a:p>
            <a:pPr lvl="0" indent="0">
              <a:buNone/>
            </a:pPr>
            <a:r>
              <a:rPr>
                <a:latin typeface="Courier"/>
              </a:rPr>
              <a:t>daily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Joins, and the check that belongs beside them — In R</a:t>
            </a:r>
          </a:p>
        </p:txBody>
      </p:sp>
      <p:sp>
        <p:nvSpPr>
          <p:cNvPr id="3" name="Content Placeholder 2"/>
          <p:cNvSpPr>
            <a:spLocks noGrp="1"/>
          </p:cNvSpPr>
          <p:nvPr>
            <p:ph idx="1"/>
          </p:nvPr>
        </p:nvSpPr>
        <p:spPr/>
        <p:txBody>
          <a:bodyPr/>
          <a:lstStyle/>
          <a:p>
            <a:pPr lvl="0" indent="0">
              <a:buNone/>
            </a:pPr>
            <a:r>
              <a:rPr>
                <a:latin typeface="Courier"/>
              </a:rPr>
              <a:t>before </a:t>
            </a:r>
            <a:r>
              <a:rPr>
                <a:solidFill>
                  <a:srgbClr val="007020"/>
                </a:solidFill>
                <a:latin typeface="Courier"/>
              </a:rPr>
              <a:t>&lt;-</a:t>
            </a:r>
            <a:r>
              <a:rPr>
                <a:latin typeface="Courier"/>
              </a:rPr>
              <a:t> </a:t>
            </a:r>
            <a:r>
              <a:rPr>
                <a:solidFill>
                  <a:srgbClr val="06287E"/>
                </a:solidFill>
                <a:latin typeface="Courier"/>
              </a:rPr>
              <a:t>nrow</a:t>
            </a:r>
            <a:r>
              <a:rPr>
                <a:latin typeface="Courier"/>
              </a:rPr>
              <a:t>(attendance)</a:t>
            </a:r>
            <a:br/>
            <a:r>
              <a:rPr>
                <a:latin typeface="Courier"/>
              </a:rPr>
              <a:t>daily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solidFill>
                  <a:srgbClr val="06287E"/>
                </a:solidFill>
                <a:latin typeface="Courier"/>
              </a:rPr>
              <a:t>stopifnot</a:t>
            </a:r>
            <a:r>
              <a:rPr>
                <a:latin typeface="Courier"/>
              </a:rPr>
              <a:t>(</a:t>
            </a:r>
            <a:r>
              <a:rPr>
                <a:solidFill>
                  <a:srgbClr val="06287E"/>
                </a:solidFill>
                <a:latin typeface="Courier"/>
              </a:rPr>
              <a:t>nrow</a:t>
            </a:r>
            <a:r>
              <a:rPr>
                <a:latin typeface="Courier"/>
              </a:rPr>
              <a:t>(daily) </a:t>
            </a:r>
            <a:r>
              <a:rPr>
                <a:solidFill>
                  <a:srgbClr val="4070A0"/>
                </a:solidFill>
                <a:latin typeface="Courier"/>
              </a:rPr>
              <a:t>==</a:t>
            </a:r>
            <a:r>
              <a:rPr>
                <a:latin typeface="Courier"/>
              </a:rPr>
              <a:t> before)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Joins, and the check that belongs beside them — In R</a:t>
            </a:r>
          </a:p>
        </p:txBody>
      </p:sp>
      <p:sp>
        <p:nvSpPr>
          <p:cNvPr id="3" name="Content Placeholder 2"/>
          <p:cNvSpPr>
            <a:spLocks noGrp="1"/>
          </p:cNvSpPr>
          <p:nvPr>
            <p:ph idx="1"/>
          </p:nvPr>
        </p:nvSpPr>
        <p:spPr/>
        <p:txBody>
          <a:bodyPr/>
          <a:lstStyle/>
          <a:p>
            <a:pPr lvl="0" indent="0">
              <a:buNone/>
            </a:pPr>
            <a:r>
              <a:rPr>
                <a:latin typeface="Courier"/>
              </a:rPr>
              <a:t>attendance </a:t>
            </a:r>
            <a:r>
              <a:rPr>
                <a:solidFill>
                  <a:srgbClr val="4070A0"/>
                </a:solidFill>
                <a:latin typeface="Courier"/>
              </a:rPr>
              <a:t>|&gt;</a:t>
            </a:r>
            <a:r>
              <a:rPr>
                <a:latin typeface="Courier"/>
              </a:rPr>
              <a:t> </a:t>
            </a:r>
            <a:r>
              <a:rPr>
                <a:solidFill>
                  <a:srgbClr val="06287E"/>
                </a:solidFill>
                <a:latin typeface="Courier"/>
              </a:rPr>
              <a:t>anti_join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r>
              <a:rPr>
                <a:latin typeface="Courier"/>
              </a:rPr>
              <a:t> </a:t>
            </a:r>
            <a:r>
              <a:rPr>
                <a:solidFill>
                  <a:srgbClr val="06287E"/>
                </a:solidFill>
                <a:latin typeface="Courier"/>
              </a:rPr>
              <a:t>distinct</a:t>
            </a:r>
            <a:r>
              <a:rPr>
                <a:latin typeface="Courier"/>
              </a:rPr>
              <a:t>(student_id)</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verbs are in hand.</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https://data-analysis.cassion.dev/courses/r-for-programme-data/r-05-dplyr-verbs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dplyr verbs, used deliberately</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filter, select, mutate and arrange — what each does with a missing value, why if_else() refuses what ifelse() silently accepts, and the across() that applies one rule to many columns.</vt:lpwstr>
  </property>
</Properties>
</file>