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notesMaster" Target="notesMasters/notesMaster1.xml" /><Relationship Id="rId28" Type="http://schemas.openxmlformats.org/officeDocument/2006/relationships/viewProps" Target="viewProps.xml" /><Relationship Id="rId27" Type="http://schemas.openxmlformats.org/officeDocument/2006/relationships/presProps" Target="presProps.xml" /><Relationship Id="rId1" Type="http://schemas.openxmlformats.org/officeDocument/2006/relationships/slideMaster" Target="slideMasters/slideMaster1.xml" /><Relationship Id="rId30" Type="http://schemas.openxmlformats.org/officeDocument/2006/relationships/tableStyles" Target="tableStyles.xml" /><Relationship Id="rId29"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4.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_rels/notesSlide15.xml.rels><?xml version="1.0" encoding="UTF-8"?><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filter, select, mutate et arrange — ce que chacun fait d’une valeur manquante, pourquoi if_else() refuse ce que ifelse() accepte en silence, et le across() qui applique une règle à plusieurs colonnes.</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Chaque verbe prend un tableau de données et en renvoie un. Le tube passe le résultat au suivant. Voilà toute la grammaire ; le reste de cette leçon porte sur ce que fait chaque verbe quand les données ne sont pas propres — c’est-à-dire toujours. </a:t>
            </a:r>
            <a:r>
              <a:rPr>
                <a:latin typeface="Courier"/>
              </a:rPr>
              <a:t>|\&gt;</a:t>
            </a:r>
            <a:r>
              <a:rPr/>
              <a:t> est le tube natif de R, disponible depuis la 4.1. </a:t>
            </a:r>
            <a:r>
              <a:rPr>
                <a:latin typeface="Courier"/>
              </a:rPr>
              <a:t>%\&gt;%</a:t>
            </a:r>
            <a:r>
              <a:rPr/>
              <a:t> de magrittr le précède et se comporte de façon quasi identique pour ce type de code ; si les scripts de votre équipe l’emploient, tout ce qui suit fonctionne tel quel.</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comparaison avec </a:t>
            </a:r>
            <a:r>
              <a:rPr>
                <a:latin typeface="Courier"/>
              </a:rPr>
              <a:t>NA</a:t>
            </a:r>
            <a:r>
              <a:rPr/>
              <a:t> vaut </a:t>
            </a:r>
            <a:r>
              <a:rPr>
                <a:latin typeface="Courier"/>
              </a:rPr>
              <a:t>NA</a:t>
            </a:r>
            <a:r>
              <a:rPr/>
              <a:t>, et </a:t>
            </a:r>
            <a:r>
              <a:rPr>
                <a:latin typeface="Courier"/>
              </a:rPr>
              <a:t>filter()</a:t>
            </a:r>
            <a:r>
              <a:rPr/>
              <a:t> ne conserve que les lignes </a:t>
            </a:r>
            <a:r>
              <a:rPr>
                <a:latin typeface="Courier"/>
              </a:rPr>
              <a:t>TRUE</a:t>
            </a:r>
            <a:r>
              <a:rPr/>
              <a:t>. Ces 72 enfants non mesurés ont donc disparu, sans que rien ne le dise. C’est le même comportement que pandas, et cela mérite d’être énoncé dans les deux langages parce que c’est la façon la plus rapide de changer un dénominateur par accident. Soyez explicite sur ce que vous vouliez dire : Soixante-douze lignes séparent ces deux questions. Laquelle vous voulez dépend de savoir si un enfant non mesuré est un non-cas ou un inconnu, et c’est une décision qui relève d’un journal de nettoyage, non d’un comportement par défaut.</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select()</a:t>
            </a:r>
            <a:r>
              <a:rPr/>
              <a:t> renomme en sélectionnant, ce qui est la manière tidy de corriger une fois pour toutes les noms de colonnes d’un export : Deux habitudes à prendre. Sélectionnez avant de joindre, pour que le résultat ne traîne pas quarante colonnes dont vous ne vouliez pas. Et ne sélectionnez jamais par position — </a:t>
            </a:r>
            <a:r>
              <a:rPr>
                <a:latin typeface="Courier"/>
              </a:rPr>
              <a:t>select(3:5)</a:t>
            </a:r>
            <a:r>
              <a:rPr/>
              <a:t> casse le jour où l’export gagne une colonne, et il casse en silence puisque le code s’exécute toujours.</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case_when()</a:t>
            </a:r>
            <a:r>
              <a:rPr/>
              <a:t> évalue dans l’ordre et la première correspondance l’emporte : </a:t>
            </a:r>
            <a:r>
              <a:rPr>
                <a:latin typeface="Courier"/>
              </a:rPr>
              <a:t>\&lt; 115</a:t>
            </a:r>
            <a:r>
              <a:rPr/>
              <a:t> doit donc venir en premier. Son </a:t>
            </a:r>
            <a:r>
              <a:rPr>
                <a:latin typeface="Courier"/>
              </a:rPr>
              <a:t>.default</a:t>
            </a:r>
            <a:r>
              <a:rPr/>
              <a:t> attrape tout le reste, y compris les </a:t>
            </a:r>
            <a:r>
              <a:rPr>
                <a:latin typeface="Courier"/>
              </a:rPr>
              <a:t>NA</a:t>
            </a:r>
            <a:r>
              <a:rPr/>
              <a:t>, ce qui n’est presque jamais souhaité :</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mesure manquante est devenue </a:t>
            </a:r>
            <a:r>
              <a:rPr>
                <a:latin typeface="Courier"/>
              </a:rPr>
              <a:t>"not"</a:t>
            </a:r>
            <a:r>
              <a:rPr/>
              <a:t>. Traitez-la explicitement :</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Placer la branche </a:t>
            </a:r>
            <a:r>
              <a:rPr>
                <a:latin typeface="Courier"/>
              </a:rPr>
              <a:t>is.na()</a:t>
            </a:r>
            <a:r>
              <a:rPr/>
              <a:t> en premier est l’habitude à prendre. C’est le même piège que le </a:t>
            </a:r>
            <a:r>
              <a:rPr>
                <a:latin typeface="Courier"/>
              </a:rPr>
              <a:t>default</a:t>
            </a:r>
            <a:r>
              <a:rPr/>
              <a:t> de </a:t>
            </a:r>
            <a:r>
              <a:rPr>
                <a:latin typeface="Courier"/>
              </a:rPr>
              <a:t>np.select</a:t>
            </a:r>
            <a:r>
              <a:rPr/>
              <a:t> dans le cours Python, et il vaut d’être reconnu aux deux endroits.</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a:t>
            </a:r>
            <a:r>
              <a:rPr>
                <a:latin typeface="Courier"/>
              </a:rPr>
              <a:t>ifelse()</a:t>
            </a:r>
            <a:r>
              <a:rPr/>
              <a:t> de R de base a silencieusement fondu un entier et une chaîne en un vecteur de caractères. Une colonne que vous croyiez numérique est désormais du texte, et vous l’apprendrez trois étapes plus loin quand une somme échouera. Le </a:t>
            </a:r>
            <a:r>
              <a:rPr>
                <a:latin typeface="Courier"/>
              </a:rPr>
              <a:t>if_else()</a:t>
            </a:r>
            <a:r>
              <a:rPr/>
              <a:t> de dplyr refuse. Préférez-le partout, pour la raison sur laquelle ce cours revient sans cesse : une erreur là où la faute est commise vaut mieux qu’une mauvaise réponse trois étapes plus loin. </a:t>
            </a:r>
            <a:r>
              <a:rPr>
                <a:latin typeface="Courier"/>
              </a:rPr>
              <a:t>if_else()</a:t>
            </a:r>
            <a:r>
              <a:rPr/>
              <a:t> accepte aussi un argument </a:t>
            </a:r>
            <a:r>
              <a:rPr>
                <a:latin typeface="Courier"/>
              </a:rPr>
              <a:t>missing =</a:t>
            </a:r>
            <a:r>
              <a:rPr/>
              <a:t>, qui permet de dire ce qu’une condition </a:t>
            </a:r>
            <a:r>
              <a:rPr>
                <a:latin typeface="Courier"/>
              </a:rPr>
              <a:t>NA</a:t>
            </a:r>
            <a:r>
              <a:rPr/>
              <a:t> doit produire plutôt que de la laisser se propager.</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across()</a:t>
            </a:r>
            <a:r>
              <a:rPr/>
              <a:t> est ce qui évite qu’un script de nettoyage soit quinze lignes presque identiques.</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Cette seconde ligne est la règle sécurité alimentaire du cours </a:t>
            </a:r>
            <a:r>
              <a:rPr i="1"/>
              <a:t>Python pour les données de programme</a:t>
            </a:r>
            <a:r>
              <a:rPr/>
              <a:t>, en une instruction : une valeur de consommation supérieure à sept jours est impossible et doit devenir manquante plutôt qu’être plafonnée, sur les huit groupes alimentaires à la fois. La forme </a:t>
            </a:r>
            <a:r>
              <a:rPr>
                <a:latin typeface="Courier"/>
              </a:rPr>
              <a:t>~ .x</a:t>
            </a:r>
            <a:r>
              <a:rPr/>
              <a:t> abrège une fonction à un argument. </a:t>
            </a:r>
            <a:r>
              <a:rPr>
                <a:latin typeface="Courier"/>
              </a:rPr>
              <a:t>\(x) ...</a:t>
            </a:r>
            <a:r>
              <a:rPr/>
              <a:t> est l’écriture plus récente de R de base et fonctionne à l’identique :</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NA</a:t>
            </a:r>
            <a:r>
              <a:rPr/>
              <a:t> se classe en dernier quel que soit le sens, ce qui est généralement souhaitable et masque parfois un problème — une colonne entièrement manquante paraît triée. Trier range des lignes. Cela ne dit rien de la réalité des écarts entre lignes voisines, point que développe le projet </a:t>
            </a:r>
            <a:r>
              <a:rPr i="1"/>
              <a:t>Tableau de bord de programme nutritionnel</a:t>
            </a:r>
            <a:r>
              <a:rPr/>
              <a:t>, où neuf communes sur douze ont des intervalles de confiance qui se recouvrent.</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distinct()</a:t>
            </a:r>
            <a:r>
              <a:rPr/>
              <a:t> sans </a:t>
            </a:r>
            <a:r>
              <a:rPr>
                <a:latin typeface="Courier"/>
              </a:rPr>
              <a:t>.keep_all = TRUE</a:t>
            </a:r>
            <a:r>
              <a:rPr/>
              <a:t> ne renvoie que les colonnes nommées, ce qui surprend qui attendait des lignes dédupliquées. Avec, c’est la première ligne de chaque groupe qui est conservée — triez donc d’abord si le choix de la survivante compte. </a:t>
            </a:r>
            <a:r>
              <a:rPr>
                <a:latin typeface="Courier"/>
              </a:rPr>
              <a:t>count()</a:t>
            </a:r>
            <a:r>
              <a:rPr/>
              <a:t> équivaut à </a:t>
            </a:r>
            <a:r>
              <a:rPr>
                <a:latin typeface="Courier"/>
              </a:rPr>
              <a:t>group_by() |\&gt; summarise(n = n()) |\&gt; ungroup()</a:t>
            </a:r>
            <a:r>
              <a:rPr/>
              <a:t>, et c’est le bon outil chaque fois que c’est tout ce que vous voulez.</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défaillance à prévenir est une jointure qui multiplie les lignes parce que le côté droit a des clés dupliquées. dplyr avertit, mais un avertissement dans un long script défile :</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Cette assertion est l’équivalent R du </a:t>
            </a:r>
            <a:r>
              <a:rPr>
                <a:latin typeface="Courier"/>
              </a:rPr>
              <a:t>validate="many_to_one"</a:t>
            </a:r>
            <a:r>
              <a:rPr/>
              <a:t> de pandas, et elle a attrapé deux élèves inscrits deux fois dans le projet </a:t>
            </a:r>
            <a:r>
              <a:rPr i="1"/>
              <a:t>Assiduité scolaire</a:t>
            </a:r>
            <a:r>
              <a:rPr/>
              <a:t> — un transfert non enregistré ayant laissé les deux inscriptions actives. </a:t>
            </a:r>
            <a:r>
              <a:rPr>
                <a:latin typeface="Courier"/>
              </a:rPr>
              <a:t>anti_join()</a:t>
            </a:r>
            <a:r>
              <a:rPr/>
              <a:t> est la façon la plus rapide de voir ce qui n’a pas correspondu : Un résultat vide signifie que chaque ligne de présence a trouvé son élève. Un résultat non vide est une liste à rapporter à qui tient la liste des élèves.</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verbes sont acquis. La leçon suivante est celle vers laquelle ils mènent et celle où naissent la plupart des erreurs d’indicateurs : </a:t>
            </a:r>
            <a:r>
              <a:rPr>
                <a:latin typeface="Courier"/>
              </a:rPr>
              <a:t>group_by()</a:t>
            </a:r>
            <a:r>
              <a:rPr/>
              <a:t> et </a:t>
            </a:r>
            <a:r>
              <a:rPr>
                <a:latin typeface="Courier"/>
              </a:rPr>
              <a:t>summarise()</a:t>
            </a:r>
            <a:r>
              <a:rPr/>
              <a:t>, et les trois choses que R fait des clés manquantes, des niveaux inutilisés et du regroupement résiduel — à chaque fois à l’inverse de pandas.</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5.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r-for-programme-data/r-05-dplyr-verb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Les verbes dplyr, employés délibérément</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filter, select, mutate et arrange — ce que chacun fait d’une valeur manquante, pourquoi if_else() refuse ce que ifelse() accepte en silence, et le across() qui applique une règle à plusieurs colonnes.</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5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Cinq verbes et un tube</a:t>
            </a:r>
          </a:p>
          <a:p>
            <a:pPr lvl="0"/>
            <a:r>
              <a:rPr>
                <a:latin typeface="Courier"/>
              </a:rPr>
              <a:t>filter()</a:t>
            </a:r>
            <a:r>
              <a:rPr/>
              <a:t> écarte les valeurs manquantes, en silence</a:t>
            </a:r>
          </a:p>
          <a:p>
            <a:pPr lvl="0"/>
            <a:r>
              <a:rPr>
                <a:latin typeface="Courier"/>
              </a:rPr>
              <a:t>select()</a:t>
            </a:r>
            <a:r>
              <a:rPr/>
              <a:t> et ses assistants</a:t>
            </a:r>
          </a:p>
          <a:p>
            <a:pPr lvl="0"/>
            <a:r>
              <a:rPr>
                <a:latin typeface="Courier"/>
              </a:rPr>
              <a:t>mutate()</a:t>
            </a:r>
            <a:r>
              <a:rPr/>
              <a:t> et les deux fonctions conditionnelles</a:t>
            </a:r>
          </a:p>
          <a:p>
            <a:pPr lvl="0"/>
            <a:r>
              <a:rPr>
                <a:latin typeface="Courier"/>
              </a:rPr>
              <a:t>across()</a:t>
            </a:r>
            <a:r>
              <a:rPr/>
              <a:t> : une règle, plusieurs colonnes</a:t>
            </a:r>
          </a:p>
          <a:p>
            <a:pPr lvl="0"/>
            <a:r>
              <a:rPr>
                <a:latin typeface="Courier"/>
              </a:rPr>
              <a:t>arrange()</a:t>
            </a:r>
          </a:p>
          <a:p>
            <a:pPr lvl="0"/>
            <a:r>
              <a:rPr>
                <a:latin typeface="Courier"/>
              </a:rPr>
              <a:t>distinct()</a:t>
            </a:r>
            <a:r>
              <a:rPr/>
              <a:t> et le comptage</a:t>
            </a:r>
          </a:p>
          <a:p>
            <a:pPr lvl="0"/>
            <a:r>
              <a:rPr/>
              <a:t>Les jointures, et le contrôle qui les accompagne</a:t>
            </a:r>
          </a:p>
          <a:p>
            <a:pPr lvl="0"/>
            <a:r>
              <a:rPr/>
              <a:t>Ce qui vient ensuite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Cinq verbes et un tube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br/>
            <a:r>
              <a:rPr>
                <a:latin typeface="Courier"/>
              </a:rPr>
              <a:t>muac </a:t>
            </a:r>
            <a:r>
              <a:rPr>
                <a:solidFill>
                  <a:srgbClr val="4070A0"/>
                </a:solidFill>
                <a:latin typeface="Courier"/>
              </a:rPr>
              <a:t>|&gt;</a:t>
            </a:r>
            <a:br/>
            <a:r>
              <a:rPr>
                <a:latin typeface="Courier"/>
              </a:rPr>
              <a:t>  </a:t>
            </a:r>
            <a:r>
              <a:rPr>
                <a:solidFill>
                  <a:srgbClr val="06287E"/>
                </a:solidFill>
                <a:latin typeface="Courier"/>
              </a:rPr>
              <a:t>filter</a:t>
            </a:r>
            <a:r>
              <a:rPr>
                <a:latin typeface="Courier"/>
              </a:rPr>
              <a:t>(</a:t>
            </a:r>
            <a:r>
              <a:rPr>
                <a:solidFill>
                  <a:srgbClr val="4070A0"/>
                </a:solidFill>
                <a:latin typeface="Courier"/>
              </a:rPr>
              <a:t>!</a:t>
            </a:r>
            <a:r>
              <a:rPr>
                <a:solidFill>
                  <a:srgbClr val="06287E"/>
                </a:solidFill>
                <a:latin typeface="Courier"/>
              </a:rPr>
              <a:t>is.na</a:t>
            </a:r>
            <a:r>
              <a:rPr>
                <a:latin typeface="Courier"/>
              </a:rPr>
              <a:t>(muac_mm))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gam =</a:t>
            </a:r>
            <a:r>
              <a:rPr>
                <a:latin typeface="Courier"/>
              </a:rPr>
              <a:t> muac_mm </a:t>
            </a:r>
            <a:r>
              <a:rPr>
                <a:solidFill>
                  <a:srgbClr val="4070A0"/>
                </a:solidFill>
                <a:latin typeface="Courier"/>
              </a:rPr>
              <a:t>&lt;</a:t>
            </a:r>
            <a:r>
              <a:rPr>
                <a:latin typeface="Courier"/>
              </a:rPr>
              <a:t> </a:t>
            </a:r>
            <a:r>
              <a:rPr>
                <a:solidFill>
                  <a:srgbClr val="40A070"/>
                </a:solidFill>
                <a:latin typeface="Courier"/>
              </a:rPr>
              <a:t>125</a:t>
            </a:r>
            <a:r>
              <a:rPr>
                <a:latin typeface="Courier"/>
              </a:rPr>
              <a:t>) </a:t>
            </a:r>
            <a:r>
              <a:rPr>
                <a:solidFill>
                  <a:srgbClr val="4070A0"/>
                </a:solidFill>
                <a:latin typeface="Courier"/>
              </a:rPr>
              <a:t>|&gt;</a:t>
            </a:r>
            <a:br/>
            <a:r>
              <a:rPr>
                <a:latin typeface="Courier"/>
              </a:rPr>
              <a:t>  </a:t>
            </a:r>
            <a:r>
              <a:rPr>
                <a:solidFill>
                  <a:srgbClr val="06287E"/>
                </a:solidFill>
                <a:latin typeface="Courier"/>
              </a:rPr>
              <a:t>group_by</a:t>
            </a:r>
            <a:r>
              <a:rPr>
                <a:latin typeface="Courier"/>
              </a:rPr>
              <a:t>(commune)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assessed =</a:t>
            </a:r>
            <a:r>
              <a:rPr>
                <a:latin typeface="Courier"/>
              </a:rPr>
              <a:t> </a:t>
            </a:r>
            <a:r>
              <a:rPr>
                <a:solidFill>
                  <a:srgbClr val="06287E"/>
                </a:solidFill>
                <a:latin typeface="Courier"/>
              </a:rPr>
              <a:t>n</a:t>
            </a:r>
            <a:r>
              <a:rPr>
                <a:latin typeface="Courier"/>
              </a:rPr>
              <a:t>(), </a:t>
            </a:r>
            <a:r>
              <a:rPr>
                <a:solidFill>
                  <a:srgbClr val="7D9029"/>
                </a:solidFill>
                <a:latin typeface="Courier"/>
              </a:rPr>
              <a:t>cases =</a:t>
            </a:r>
            <a:r>
              <a:rPr>
                <a:latin typeface="Courier"/>
              </a:rPr>
              <a:t> </a:t>
            </a:r>
            <a:r>
              <a:rPr>
                <a:solidFill>
                  <a:srgbClr val="06287E"/>
                </a:solidFill>
                <a:latin typeface="Courier"/>
              </a:rPr>
              <a:t>sum</a:t>
            </a:r>
            <a:r>
              <a:rPr>
                <a:latin typeface="Courier"/>
              </a:rPr>
              <a:t>(gam)) </a:t>
            </a:r>
            <a:r>
              <a:rPr>
                <a:solidFill>
                  <a:srgbClr val="4070A0"/>
                </a:solidFill>
                <a:latin typeface="Courier"/>
              </a:rPr>
              <a:t>|&gt;</a:t>
            </a:r>
            <a:br/>
            <a:r>
              <a:rPr>
                <a:latin typeface="Courier"/>
              </a:rPr>
              <a:t>  </a:t>
            </a:r>
            <a:r>
              <a:rPr>
                <a:solidFill>
                  <a:srgbClr val="06287E"/>
                </a:solidFill>
                <a:latin typeface="Courier"/>
              </a:rPr>
              <a:t>arrange</a:t>
            </a:r>
            <a:r>
              <a:rPr>
                <a:latin typeface="Courier"/>
              </a:rPr>
              <a:t>(</a:t>
            </a:r>
            <a:r>
              <a:rPr>
                <a:solidFill>
                  <a:srgbClr val="06287E"/>
                </a:solidFill>
                <a:latin typeface="Courier"/>
              </a:rPr>
              <a:t>desc</a:t>
            </a:r>
            <a:r>
              <a:rPr>
                <a:latin typeface="Courier"/>
              </a:rPr>
              <a:t>(cases </a:t>
            </a:r>
            <a:r>
              <a:rPr>
                <a:solidFill>
                  <a:srgbClr val="4070A0"/>
                </a:solidFill>
                <a:latin typeface="Courier"/>
              </a:rPr>
              <a:t>/</a:t>
            </a:r>
            <a:r>
              <a:rPr>
                <a:latin typeface="Courier"/>
              </a:rPr>
              <a:t> assessed))</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latin typeface="Courier"/>
              </a:rPr>
              <a:t>filter()</a:t>
            </a:r>
            <a:r>
              <a:rPr/>
              <a:t> écarte les valeurs manquantes, en silence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nrow</a:t>
            </a:r>
            <a:r>
              <a:rPr>
                <a:latin typeface="Courier"/>
              </a:rPr>
              <a:t>(muac)</a:t>
            </a:r>
            <a:br/>
            <a:r>
              <a:rPr i="1">
                <a:solidFill>
                  <a:srgbClr val="60A0B0"/>
                </a:solidFill>
                <a:latin typeface="Courier"/>
              </a:rPr>
              <a:t>#&gt; [1] 4218</a:t>
            </a:r>
            <a:br/>
            <a:br/>
            <a:r>
              <a:rPr>
                <a:solidFill>
                  <a:srgbClr val="06287E"/>
                </a:solidFill>
                <a:latin typeface="Courier"/>
              </a:rPr>
              <a:t>nrow</a:t>
            </a:r>
            <a:r>
              <a:rPr>
                <a:latin typeface="Courier"/>
              </a:rPr>
              <a:t>(</a:t>
            </a:r>
            <a:r>
              <a:rPr>
                <a:solidFill>
                  <a:srgbClr val="06287E"/>
                </a:solidFill>
                <a:latin typeface="Courier"/>
              </a:rPr>
              <a:t>filter</a:t>
            </a:r>
            <a:r>
              <a:rPr>
                <a:latin typeface="Courier"/>
              </a:rPr>
              <a:t>(muac, muac_mm </a:t>
            </a:r>
            <a:r>
              <a:rPr>
                <a:solidFill>
                  <a:srgbClr val="4070A0"/>
                </a:solidFill>
                <a:latin typeface="Courier"/>
              </a:rPr>
              <a:t>&lt;</a:t>
            </a:r>
            <a:r>
              <a:rPr>
                <a:latin typeface="Courier"/>
              </a:rPr>
              <a:t> </a:t>
            </a:r>
            <a:r>
              <a:rPr>
                <a:solidFill>
                  <a:srgbClr val="40A070"/>
                </a:solidFill>
                <a:latin typeface="Courier"/>
              </a:rPr>
              <a:t>125</a:t>
            </a:r>
            <a:r>
              <a:rPr>
                <a:latin typeface="Courier"/>
              </a:rPr>
              <a:t>))</a:t>
            </a:r>
            <a:br/>
            <a:r>
              <a:rPr i="1">
                <a:solidFill>
                  <a:srgbClr val="60A0B0"/>
                </a:solidFill>
                <a:latin typeface="Courier"/>
              </a:rPr>
              <a:t>#&gt; [1] 319</a:t>
            </a:r>
            <a:br/>
            <a:br/>
            <a:r>
              <a:rPr>
                <a:solidFill>
                  <a:srgbClr val="06287E"/>
                </a:solidFill>
                <a:latin typeface="Courier"/>
              </a:rPr>
              <a:t>sum</a:t>
            </a:r>
            <a:r>
              <a:rPr>
                <a:latin typeface="Courier"/>
              </a:rPr>
              <a:t>(</a:t>
            </a:r>
            <a:r>
              <a:rPr>
                <a:solidFill>
                  <a:srgbClr val="06287E"/>
                </a:solidFill>
                <a:latin typeface="Courier"/>
              </a:rPr>
              <a:t>is.na</a:t>
            </a:r>
            <a:r>
              <a:rPr>
                <a:latin typeface="Courier"/>
              </a:rPr>
              <a:t>(muac</a:t>
            </a:r>
            <a:r>
              <a:rPr>
                <a:solidFill>
                  <a:srgbClr val="4070A0"/>
                </a:solidFill>
                <a:latin typeface="Courier"/>
              </a:rPr>
              <a:t>$</a:t>
            </a:r>
            <a:r>
              <a:rPr>
                <a:latin typeface="Courier"/>
              </a:rPr>
              <a:t>muac_mm))</a:t>
            </a:r>
            <a:br/>
            <a:r>
              <a:rPr i="1">
                <a:solidFill>
                  <a:srgbClr val="60A0B0"/>
                </a:solidFill>
                <a:latin typeface="Courier"/>
              </a:rPr>
              <a:t>#&gt; [1] 72</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latin typeface="Courier"/>
              </a:rPr>
              <a:t>filter()</a:t>
            </a:r>
            <a:r>
              <a:rPr/>
              <a:t> écarte les valeurs manquantes, en silence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Enfants mesures en dessous de 125 mm.</a:t>
            </a:r>
            <a:br/>
            <a:r>
              <a:rPr>
                <a:solidFill>
                  <a:srgbClr val="06287E"/>
                </a:solidFill>
                <a:latin typeface="Courier"/>
              </a:rPr>
              <a:t>filter</a:t>
            </a:r>
            <a:r>
              <a:rPr>
                <a:latin typeface="Courier"/>
              </a:rPr>
              <a:t>(muac, muac_mm </a:t>
            </a:r>
            <a:r>
              <a:rPr>
                <a:solidFill>
                  <a:srgbClr val="4070A0"/>
                </a:solidFill>
                <a:latin typeface="Courier"/>
              </a:rPr>
              <a:t>&lt;</a:t>
            </a:r>
            <a:r>
              <a:rPr>
                <a:latin typeface="Courier"/>
              </a:rPr>
              <a:t> </a:t>
            </a:r>
            <a:r>
              <a:rPr>
                <a:solidFill>
                  <a:srgbClr val="40A070"/>
                </a:solidFill>
                <a:latin typeface="Courier"/>
              </a:rPr>
              <a:t>125</a:t>
            </a:r>
            <a:r>
              <a:rPr>
                <a:latin typeface="Courier"/>
              </a:rPr>
              <a:t>)</a:t>
            </a:r>
            <a:br/>
            <a:br/>
            <a:r>
              <a:rPr i="1">
                <a:solidFill>
                  <a:srgbClr val="60A0B0"/>
                </a:solidFill>
                <a:latin typeface="Courier"/>
              </a:rPr>
              <a:t># Enfants dont on ne sait pas qu'ils sont a 125 mm ou plus — non mesures compris.</a:t>
            </a:r>
            <a:br/>
            <a:r>
              <a:rPr>
                <a:solidFill>
                  <a:srgbClr val="06287E"/>
                </a:solidFill>
                <a:latin typeface="Courier"/>
              </a:rPr>
              <a:t>filter</a:t>
            </a:r>
            <a:r>
              <a:rPr>
                <a:latin typeface="Courier"/>
              </a:rPr>
              <a:t>(muac, </a:t>
            </a:r>
            <a:r>
              <a:rPr>
                <a:solidFill>
                  <a:srgbClr val="06287E"/>
                </a:solidFill>
                <a:latin typeface="Courier"/>
              </a:rPr>
              <a:t>is.na</a:t>
            </a:r>
            <a:r>
              <a:rPr>
                <a:latin typeface="Courier"/>
              </a:rPr>
              <a:t>(muac_mm) </a:t>
            </a:r>
            <a:r>
              <a:rPr>
                <a:solidFill>
                  <a:srgbClr val="4070A0"/>
                </a:solidFill>
                <a:latin typeface="Courier"/>
              </a:rPr>
              <a:t>|</a:t>
            </a:r>
            <a:r>
              <a:rPr>
                <a:latin typeface="Courier"/>
              </a:rPr>
              <a:t> muac_mm </a:t>
            </a:r>
            <a:r>
              <a:rPr>
                <a:solidFill>
                  <a:srgbClr val="4070A0"/>
                </a:solidFill>
                <a:latin typeface="Courier"/>
              </a:rPr>
              <a:t>&lt;</a:t>
            </a:r>
            <a:r>
              <a:rPr>
                <a:latin typeface="Courier"/>
              </a:rPr>
              <a:t> </a:t>
            </a:r>
            <a:r>
              <a:rPr>
                <a:solidFill>
                  <a:srgbClr val="40A070"/>
                </a:solidFill>
                <a:latin typeface="Courier"/>
              </a:rPr>
              <a:t>125</a:t>
            </a:r>
            <a:r>
              <a:rPr>
                <a:latin typeface="Courier"/>
              </a:rPr>
              <a:t>)</a:t>
            </a:r>
            <a:br/>
            <a:r>
              <a:rPr i="1">
                <a:solidFill>
                  <a:srgbClr val="60A0B0"/>
                </a:solidFill>
                <a:latin typeface="Courier"/>
              </a:rPr>
              <a:t>#&gt; 391 lignes</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latin typeface="Courier"/>
              </a:rPr>
              <a:t>select()</a:t>
            </a:r>
            <a:r>
              <a:rPr/>
              <a:t> et ses assistants — En R</a:t>
            </a:r>
          </a:p>
        </p:txBody>
      </p:sp>
      <p:sp>
        <p:nvSpPr>
          <p:cNvPr id="3" name="Content Placeholder 2"/>
          <p:cNvSpPr>
            <a:spLocks noGrp="1"/>
          </p:cNvSpPr>
          <p:nvPr>
            <p:ph idx="1"/>
          </p:nvPr>
        </p:nvSpPr>
        <p:spPr/>
        <p:txBody>
          <a:bodyPr/>
          <a:lstStyle/>
          <a:p>
            <a:pPr lvl="0" indent="0">
              <a:buNone/>
            </a:pPr>
            <a:r>
              <a:rPr>
                <a:latin typeface="Courier"/>
              </a:rPr>
              <a:t>muac </a:t>
            </a:r>
            <a:r>
              <a:rPr>
                <a:solidFill>
                  <a:srgbClr val="4070A0"/>
                </a:solidFill>
                <a:latin typeface="Courier"/>
              </a:rPr>
              <a:t>|&gt;</a:t>
            </a:r>
            <a:r>
              <a:rPr>
                <a:latin typeface="Courier"/>
              </a:rPr>
              <a:t> </a:t>
            </a:r>
            <a:r>
              <a:rPr>
                <a:solidFill>
                  <a:srgbClr val="06287E"/>
                </a:solidFill>
                <a:latin typeface="Courier"/>
              </a:rPr>
              <a:t>select</a:t>
            </a:r>
            <a:r>
              <a:rPr>
                <a:latin typeface="Courier"/>
              </a:rPr>
              <a:t>(child_id, commune, muac_mm)</a:t>
            </a:r>
            <a:br/>
            <a:r>
              <a:rPr>
                <a:latin typeface="Courier"/>
              </a:rPr>
              <a:t>muac </a:t>
            </a:r>
            <a:r>
              <a:rPr>
                <a:solidFill>
                  <a:srgbClr val="4070A0"/>
                </a:solidFill>
                <a:latin typeface="Courier"/>
              </a:rPr>
              <a:t>|&gt;</a:t>
            </a:r>
            <a:r>
              <a:rPr>
                <a:latin typeface="Courier"/>
              </a:rPr>
              <a:t> </a:t>
            </a:r>
            <a:r>
              <a:rPr>
                <a:solidFill>
                  <a:srgbClr val="06287E"/>
                </a:solidFill>
                <a:latin typeface="Courier"/>
              </a:rPr>
              <a:t>select</a:t>
            </a:r>
            <a:r>
              <a:rPr>
                <a:latin typeface="Courier"/>
              </a:rPr>
              <a:t>(</a:t>
            </a:r>
            <a:r>
              <a:rPr>
                <a:solidFill>
                  <a:srgbClr val="4070A0"/>
                </a:solidFill>
                <a:latin typeface="Courier"/>
              </a:rPr>
              <a:t>-</a:t>
            </a:r>
            <a:r>
              <a:rPr>
                <a:latin typeface="Courier"/>
              </a:rPr>
              <a:t>oedema)</a:t>
            </a:r>
            <a:br/>
            <a:r>
              <a:rPr>
                <a:latin typeface="Courier"/>
              </a:rPr>
              <a:t>muac </a:t>
            </a:r>
            <a:r>
              <a:rPr>
                <a:solidFill>
                  <a:srgbClr val="4070A0"/>
                </a:solidFill>
                <a:latin typeface="Courier"/>
              </a:rPr>
              <a:t>|&gt;</a:t>
            </a:r>
            <a:r>
              <a:rPr>
                <a:latin typeface="Courier"/>
              </a:rPr>
              <a:t> </a:t>
            </a:r>
            <a:r>
              <a:rPr>
                <a:solidFill>
                  <a:srgbClr val="06287E"/>
                </a:solidFill>
                <a:latin typeface="Courier"/>
              </a:rPr>
              <a:t>select</a:t>
            </a:r>
            <a:r>
              <a:rPr>
                <a:latin typeface="Courier"/>
              </a:rPr>
              <a:t>(</a:t>
            </a:r>
            <a:r>
              <a:rPr>
                <a:solidFill>
                  <a:srgbClr val="06287E"/>
                </a:solidFill>
                <a:latin typeface="Courier"/>
              </a:rPr>
              <a:t>starts_with</a:t>
            </a:r>
            <a:r>
              <a:rPr>
                <a:latin typeface="Courier"/>
              </a:rPr>
              <a:t>(</a:t>
            </a:r>
            <a:r>
              <a:rPr>
                <a:solidFill>
                  <a:srgbClr val="4070A0"/>
                </a:solidFill>
                <a:latin typeface="Courier"/>
              </a:rPr>
              <a:t>"muac"</a:t>
            </a:r>
            <a:r>
              <a:rPr>
                <a:latin typeface="Courier"/>
              </a:rPr>
              <a:t>), </a:t>
            </a:r>
            <a:r>
              <a:rPr>
                <a:solidFill>
                  <a:srgbClr val="06287E"/>
                </a:solidFill>
                <a:latin typeface="Courier"/>
              </a:rPr>
              <a:t>ends_with</a:t>
            </a:r>
            <a:r>
              <a:rPr>
                <a:latin typeface="Courier"/>
              </a:rPr>
              <a:t>(</a:t>
            </a:r>
            <a:r>
              <a:rPr>
                <a:solidFill>
                  <a:srgbClr val="4070A0"/>
                </a:solidFill>
                <a:latin typeface="Courier"/>
              </a:rPr>
              <a:t>"_date"</a:t>
            </a:r>
            <a:r>
              <a:rPr>
                <a:latin typeface="Courier"/>
              </a:rPr>
              <a:t>))</a:t>
            </a:r>
            <a:br/>
            <a:r>
              <a:rPr>
                <a:latin typeface="Courier"/>
              </a:rPr>
              <a:t>muac </a:t>
            </a:r>
            <a:r>
              <a:rPr>
                <a:solidFill>
                  <a:srgbClr val="4070A0"/>
                </a:solidFill>
                <a:latin typeface="Courier"/>
              </a:rPr>
              <a:t>|&gt;</a:t>
            </a:r>
            <a:r>
              <a:rPr>
                <a:latin typeface="Courier"/>
              </a:rPr>
              <a:t> </a:t>
            </a:r>
            <a:r>
              <a:rPr>
                <a:solidFill>
                  <a:srgbClr val="06287E"/>
                </a:solidFill>
                <a:latin typeface="Courier"/>
              </a:rPr>
              <a:t>select</a:t>
            </a:r>
            <a:r>
              <a:rPr>
                <a:latin typeface="Courier"/>
              </a:rPr>
              <a:t>(</a:t>
            </a:r>
            <a:r>
              <a:rPr>
                <a:solidFill>
                  <a:srgbClr val="06287E"/>
                </a:solidFill>
                <a:latin typeface="Courier"/>
              </a:rPr>
              <a:t>where</a:t>
            </a:r>
            <a:r>
              <a:rPr>
                <a:latin typeface="Courier"/>
              </a:rPr>
              <a:t>(is.numeric))</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latin typeface="Courier"/>
              </a:rPr>
              <a:t>select()</a:t>
            </a:r>
            <a:r>
              <a:rPr/>
              <a:t> et ses assistants — En R</a:t>
            </a:r>
          </a:p>
        </p:txBody>
      </p:sp>
      <p:sp>
        <p:nvSpPr>
          <p:cNvPr id="3" name="Content Placeholder 2"/>
          <p:cNvSpPr>
            <a:spLocks noGrp="1"/>
          </p:cNvSpPr>
          <p:nvPr>
            <p:ph idx="1"/>
          </p:nvPr>
        </p:nvSpPr>
        <p:spPr/>
        <p:txBody>
          <a:bodyPr/>
          <a:lstStyle/>
          <a:p>
            <a:pPr lvl="0" indent="0">
              <a:buNone/>
            </a:pPr>
            <a:r>
              <a:rPr>
                <a:latin typeface="Courier"/>
              </a:rPr>
              <a:t>epi </a:t>
            </a:r>
            <a:r>
              <a:rPr>
                <a:solidFill>
                  <a:srgbClr val="4070A0"/>
                </a:solidFill>
                <a:latin typeface="Courier"/>
              </a:rPr>
              <a:t>|&gt;</a:t>
            </a:r>
            <a:r>
              <a:rPr>
                <a:latin typeface="Courier"/>
              </a:rPr>
              <a:t> </a:t>
            </a:r>
            <a:r>
              <a:rPr>
                <a:solidFill>
                  <a:srgbClr val="06287E"/>
                </a:solidFill>
                <a:latin typeface="Courier"/>
              </a:rPr>
              <a:t>select</a:t>
            </a:r>
            <a:r>
              <a:rPr>
                <a:latin typeface="Courier"/>
              </a:rPr>
              <a:t>(</a:t>
            </a:r>
            <a:r>
              <a:rPr>
                <a:solidFill>
                  <a:srgbClr val="7D9029"/>
                </a:solidFill>
                <a:latin typeface="Courier"/>
              </a:rPr>
              <a:t>facility =</a:t>
            </a:r>
            <a:r>
              <a:rPr>
                <a:latin typeface="Courier"/>
              </a:rPr>
              <a:t> facility_id, </a:t>
            </a:r>
            <a:r>
              <a:rPr>
                <a:solidFill>
                  <a:srgbClr val="7D9029"/>
                </a:solidFill>
                <a:latin typeface="Courier"/>
              </a:rPr>
              <a:t>month =</a:t>
            </a:r>
            <a:r>
              <a:rPr>
                <a:latin typeface="Courier"/>
              </a:rPr>
              <a:t> period, </a:t>
            </a:r>
            <a:r>
              <a:rPr>
                <a:solidFill>
                  <a:srgbClr val="7D9029"/>
                </a:solidFill>
                <a:latin typeface="Courier"/>
              </a:rPr>
              <a:t>doses =</a:t>
            </a:r>
            <a:r>
              <a:rPr>
                <a:latin typeface="Courier"/>
              </a:rPr>
              <a:t> doses_administered)</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latin typeface="Courier"/>
              </a:rPr>
              <a:t>mutate()</a:t>
            </a:r>
            <a:r>
              <a:rPr/>
              <a:t> et les deux fonctions conditionnelles — En R</a:t>
            </a:r>
          </a:p>
        </p:txBody>
      </p:sp>
      <p:sp>
        <p:nvSpPr>
          <p:cNvPr id="3" name="Content Placeholder 2"/>
          <p:cNvSpPr>
            <a:spLocks noGrp="1"/>
          </p:cNvSpPr>
          <p:nvPr>
            <p:ph idx="1"/>
          </p:nvPr>
        </p:nvSpPr>
        <p:spPr/>
        <p:txBody>
          <a:bodyPr/>
          <a:lstStyle/>
          <a:p>
            <a:pPr lvl="0" indent="0">
              <a:buNone/>
            </a:pPr>
            <a:r>
              <a:rPr>
                <a:latin typeface="Courier"/>
              </a:rPr>
              <a:t>muac </a:t>
            </a:r>
            <a:r>
              <a:rPr>
                <a:solidFill>
                  <a:srgbClr val="007020"/>
                </a:solidFill>
                <a:latin typeface="Courier"/>
              </a:rPr>
              <a:t>&lt;-</a:t>
            </a:r>
            <a:r>
              <a:rPr>
                <a:latin typeface="Courier"/>
              </a:rPr>
              <a:t> muac </a:t>
            </a:r>
            <a:r>
              <a:rPr>
                <a:solidFill>
                  <a:srgbClr val="4070A0"/>
                </a:solidFill>
                <a:latin typeface="Courier"/>
              </a:rPr>
              <a:t>|&gt;</a:t>
            </a:r>
            <a:br/>
            <a:r>
              <a:rPr>
                <a:latin typeface="Courier"/>
              </a:rPr>
              <a:t>  </a:t>
            </a:r>
            <a:r>
              <a:rPr>
                <a:solidFill>
                  <a:srgbClr val="06287E"/>
                </a:solidFill>
                <a:latin typeface="Courier"/>
              </a:rPr>
              <a:t>mutate</a:t>
            </a:r>
            <a:r>
              <a:rPr>
                <a:latin typeface="Courier"/>
              </a:rPr>
              <a:t>(</a:t>
            </a:r>
            <a:br/>
            <a:r>
              <a:rPr>
                <a:latin typeface="Courier"/>
              </a:rPr>
              <a:t>    </a:t>
            </a:r>
            <a:r>
              <a:rPr>
                <a:solidFill>
                  <a:srgbClr val="7D9029"/>
                </a:solidFill>
                <a:latin typeface="Courier"/>
              </a:rPr>
              <a:t>gam =</a:t>
            </a:r>
            <a:r>
              <a:rPr>
                <a:latin typeface="Courier"/>
              </a:rPr>
              <a:t> muac_mm </a:t>
            </a:r>
            <a:r>
              <a:rPr>
                <a:solidFill>
                  <a:srgbClr val="4070A0"/>
                </a:solidFill>
                <a:latin typeface="Courier"/>
              </a:rPr>
              <a:t>&lt;</a:t>
            </a:r>
            <a:r>
              <a:rPr>
                <a:latin typeface="Courier"/>
              </a:rPr>
              <a:t> </a:t>
            </a:r>
            <a:r>
              <a:rPr>
                <a:solidFill>
                  <a:srgbClr val="40A070"/>
                </a:solidFill>
                <a:latin typeface="Courier"/>
              </a:rPr>
              <a:t>125</a:t>
            </a:r>
            <a:r>
              <a:rPr>
                <a:latin typeface="Courier"/>
              </a:rPr>
              <a:t>,</a:t>
            </a:r>
            <a:br/>
            <a:r>
              <a:rPr>
                <a:latin typeface="Courier"/>
              </a:rPr>
              <a:t>    </a:t>
            </a:r>
            <a:r>
              <a:rPr>
                <a:solidFill>
                  <a:srgbClr val="7D9029"/>
                </a:solidFill>
                <a:latin typeface="Courier"/>
              </a:rPr>
              <a:t>sam =</a:t>
            </a:r>
            <a:r>
              <a:rPr>
                <a:latin typeface="Courier"/>
              </a:rPr>
              <a:t> muac_mm </a:t>
            </a:r>
            <a:r>
              <a:rPr>
                <a:solidFill>
                  <a:srgbClr val="4070A0"/>
                </a:solidFill>
                <a:latin typeface="Courier"/>
              </a:rPr>
              <a:t>&lt;</a:t>
            </a:r>
            <a:r>
              <a:rPr>
                <a:latin typeface="Courier"/>
              </a:rPr>
              <a:t> </a:t>
            </a:r>
            <a:r>
              <a:rPr>
                <a:solidFill>
                  <a:srgbClr val="40A070"/>
                </a:solidFill>
                <a:latin typeface="Courier"/>
              </a:rPr>
              <a:t>115</a:t>
            </a:r>
            <a:r>
              <a:rPr>
                <a:latin typeface="Courier"/>
              </a:rPr>
              <a:t>,</a:t>
            </a:r>
            <a:br/>
            <a:r>
              <a:rPr>
                <a:latin typeface="Courier"/>
              </a:rPr>
              <a:t>    </a:t>
            </a:r>
            <a:r>
              <a:rPr>
                <a:solidFill>
                  <a:srgbClr val="7D9029"/>
                </a:solidFill>
                <a:latin typeface="Courier"/>
              </a:rPr>
              <a:t>band =</a:t>
            </a:r>
            <a:r>
              <a:rPr>
                <a:latin typeface="Courier"/>
              </a:rPr>
              <a:t> </a:t>
            </a:r>
            <a:r>
              <a:rPr>
                <a:solidFill>
                  <a:srgbClr val="06287E"/>
                </a:solidFill>
                <a:latin typeface="Courier"/>
              </a:rPr>
              <a:t>case_when</a:t>
            </a:r>
            <a:r>
              <a:rPr>
                <a:latin typeface="Courier"/>
              </a:rPr>
              <a:t>(</a:t>
            </a:r>
            <a:br/>
            <a:r>
              <a:rPr>
                <a:latin typeface="Courier"/>
              </a:rPr>
              <a:t>      muac_mm </a:t>
            </a:r>
            <a:r>
              <a:rPr>
                <a:solidFill>
                  <a:srgbClr val="4070A0"/>
                </a:solidFill>
                <a:latin typeface="Courier"/>
              </a:rPr>
              <a:t>&lt;</a:t>
            </a:r>
            <a:r>
              <a:rPr>
                <a:latin typeface="Courier"/>
              </a:rPr>
              <a:t> </a:t>
            </a:r>
            <a:r>
              <a:rPr>
                <a:solidFill>
                  <a:srgbClr val="40A070"/>
                </a:solidFill>
                <a:latin typeface="Courier"/>
              </a:rPr>
              <a:t>115</a:t>
            </a:r>
            <a:r>
              <a:rPr>
                <a:latin typeface="Courier"/>
              </a:rPr>
              <a:t> </a:t>
            </a:r>
            <a:r>
              <a:rPr>
                <a:solidFill>
                  <a:srgbClr val="4070A0"/>
                </a:solidFill>
                <a:latin typeface="Courier"/>
              </a:rPr>
              <a:t>~</a:t>
            </a:r>
            <a:r>
              <a:rPr>
                <a:latin typeface="Courier"/>
              </a:rPr>
              <a:t> </a:t>
            </a:r>
            <a:r>
              <a:rPr>
                <a:solidFill>
                  <a:srgbClr val="4070A0"/>
                </a:solidFill>
                <a:latin typeface="Courier"/>
              </a:rPr>
              <a:t>"severe"</a:t>
            </a:r>
            <a:r>
              <a:rPr>
                <a:latin typeface="Courier"/>
              </a:rPr>
              <a:t>,</a:t>
            </a:r>
            <a:br/>
            <a:r>
              <a:rPr>
                <a:latin typeface="Courier"/>
              </a:rPr>
              <a:t>      muac_mm </a:t>
            </a:r>
            <a:r>
              <a:rPr>
                <a:solidFill>
                  <a:srgbClr val="4070A0"/>
                </a:solidFill>
                <a:latin typeface="Courier"/>
              </a:rPr>
              <a:t>&lt;</a:t>
            </a:r>
            <a:r>
              <a:rPr>
                <a:latin typeface="Courier"/>
              </a:rPr>
              <a:t> </a:t>
            </a:r>
            <a:r>
              <a:rPr>
                <a:solidFill>
                  <a:srgbClr val="40A070"/>
                </a:solidFill>
                <a:latin typeface="Courier"/>
              </a:rPr>
              <a:t>125</a:t>
            </a:r>
            <a:r>
              <a:rPr>
                <a:latin typeface="Courier"/>
              </a:rPr>
              <a:t> </a:t>
            </a:r>
            <a:r>
              <a:rPr>
                <a:solidFill>
                  <a:srgbClr val="4070A0"/>
                </a:solidFill>
                <a:latin typeface="Courier"/>
              </a:rPr>
              <a:t>~</a:t>
            </a:r>
            <a:r>
              <a:rPr>
                <a:latin typeface="Courier"/>
              </a:rPr>
              <a:t> </a:t>
            </a:r>
            <a:r>
              <a:rPr>
                <a:solidFill>
                  <a:srgbClr val="4070A0"/>
                </a:solidFill>
                <a:latin typeface="Courier"/>
              </a:rPr>
              <a:t>"moderate"</a:t>
            </a:r>
            <a:r>
              <a:rPr>
                <a:latin typeface="Courier"/>
              </a:rPr>
              <a:t>,</a:t>
            </a:r>
            <a:br/>
            <a:r>
              <a:rPr>
                <a:latin typeface="Courier"/>
              </a:rPr>
              <a:t>      </a:t>
            </a:r>
            <a:r>
              <a:rPr>
                <a:solidFill>
                  <a:srgbClr val="7D9029"/>
                </a:solidFill>
                <a:latin typeface="Courier"/>
              </a:rPr>
              <a:t>.default =</a:t>
            </a:r>
            <a:r>
              <a:rPr>
                <a:latin typeface="Courier"/>
              </a:rPr>
              <a:t> </a:t>
            </a:r>
            <a:r>
              <a:rPr>
                <a:solidFill>
                  <a:srgbClr val="4070A0"/>
                </a:solidFill>
                <a:latin typeface="Courier"/>
              </a:rPr>
              <a:t>"normal"</a:t>
            </a:r>
            <a:br/>
            <a:r>
              <a:rPr>
                <a:latin typeface="Courier"/>
              </a:rPr>
              <a:t>    )</a:t>
            </a:r>
            <a:br/>
            <a:r>
              <a:rPr>
                <a:latin typeface="Courier"/>
              </a:rPr>
              <a:t>  )</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latin typeface="Courier"/>
              </a:rPr>
              <a:t>mutate()</a:t>
            </a:r>
            <a:r>
              <a:rPr/>
              <a:t> et les deux fonctions conditionnelles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case_when</a:t>
            </a:r>
            <a:r>
              <a:rPr>
                <a:latin typeface="Courier"/>
              </a:rPr>
              <a:t>(</a:t>
            </a:r>
            <a:r>
              <a:rPr>
                <a:solidFill>
                  <a:srgbClr val="06287E"/>
                </a:solidFill>
                <a:latin typeface="Courier"/>
              </a:rPr>
              <a:t>c</a:t>
            </a:r>
            <a:r>
              <a:rPr>
                <a:latin typeface="Courier"/>
              </a:rPr>
              <a:t>(</a:t>
            </a:r>
            <a:r>
              <a:rPr>
                <a:solidFill>
                  <a:srgbClr val="40A070"/>
                </a:solidFill>
                <a:latin typeface="Courier"/>
              </a:rPr>
              <a:t>110</a:t>
            </a:r>
            <a:r>
              <a:rPr>
                <a:latin typeface="Courier"/>
              </a:rPr>
              <a:t>, </a:t>
            </a:r>
            <a:r>
              <a:rPr>
                <a:solidFill>
                  <a:srgbClr val="40A070"/>
                </a:solidFill>
                <a:latin typeface="Courier"/>
              </a:rPr>
              <a:t>130</a:t>
            </a:r>
            <a:r>
              <a:rPr>
                <a:latin typeface="Courier"/>
              </a:rPr>
              <a:t>, </a:t>
            </a:r>
            <a:r>
              <a:rPr>
                <a:solidFill>
                  <a:srgbClr val="880000"/>
                </a:solidFill>
                <a:latin typeface="Courier"/>
              </a:rPr>
              <a:t>NA</a:t>
            </a:r>
            <a:r>
              <a:rPr>
                <a:latin typeface="Courier"/>
              </a:rPr>
              <a:t>) </a:t>
            </a:r>
            <a:r>
              <a:rPr>
                <a:solidFill>
                  <a:srgbClr val="4070A0"/>
                </a:solidFill>
                <a:latin typeface="Courier"/>
              </a:rPr>
              <a:t>&lt;</a:t>
            </a:r>
            <a:r>
              <a:rPr>
                <a:latin typeface="Courier"/>
              </a:rPr>
              <a:t> </a:t>
            </a:r>
            <a:r>
              <a:rPr>
                <a:solidFill>
                  <a:srgbClr val="40A070"/>
                </a:solidFill>
                <a:latin typeface="Courier"/>
              </a:rPr>
              <a:t>125</a:t>
            </a:r>
            <a:r>
              <a:rPr>
                <a:latin typeface="Courier"/>
              </a:rPr>
              <a:t> </a:t>
            </a:r>
            <a:r>
              <a:rPr>
                <a:solidFill>
                  <a:srgbClr val="4070A0"/>
                </a:solidFill>
                <a:latin typeface="Courier"/>
              </a:rPr>
              <a:t>~</a:t>
            </a:r>
            <a:r>
              <a:rPr>
                <a:latin typeface="Courier"/>
              </a:rPr>
              <a:t> </a:t>
            </a:r>
            <a:r>
              <a:rPr>
                <a:solidFill>
                  <a:srgbClr val="4070A0"/>
                </a:solidFill>
                <a:latin typeface="Courier"/>
              </a:rPr>
              <a:t>"case"</a:t>
            </a:r>
            <a:r>
              <a:rPr>
                <a:latin typeface="Courier"/>
              </a:rPr>
              <a:t>, </a:t>
            </a:r>
            <a:r>
              <a:rPr>
                <a:solidFill>
                  <a:srgbClr val="7D9029"/>
                </a:solidFill>
                <a:latin typeface="Courier"/>
              </a:rPr>
              <a:t>.default =</a:t>
            </a:r>
            <a:r>
              <a:rPr>
                <a:latin typeface="Courier"/>
              </a:rPr>
              <a:t> </a:t>
            </a:r>
            <a:r>
              <a:rPr>
                <a:solidFill>
                  <a:srgbClr val="4070A0"/>
                </a:solidFill>
                <a:latin typeface="Courier"/>
              </a:rPr>
              <a:t>"not"</a:t>
            </a:r>
            <a:r>
              <a:rPr>
                <a:latin typeface="Courier"/>
              </a:rPr>
              <a:t>)</a:t>
            </a:r>
            <a:br/>
            <a:r>
              <a:rPr i="1">
                <a:solidFill>
                  <a:srgbClr val="60A0B0"/>
                </a:solidFill>
                <a:latin typeface="Courier"/>
              </a:rPr>
              <a:t>#&gt; [1] "case" "not"  "not"</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latin typeface="Courier"/>
              </a:rPr>
              <a:t>mutate()</a:t>
            </a:r>
            <a:r>
              <a:rPr/>
              <a:t> et les deux fonctions conditionnelles — En R</a:t>
            </a:r>
          </a:p>
        </p:txBody>
      </p:sp>
      <p:sp>
        <p:nvSpPr>
          <p:cNvPr id="3" name="Content Placeholder 2"/>
          <p:cNvSpPr>
            <a:spLocks noGrp="1"/>
          </p:cNvSpPr>
          <p:nvPr>
            <p:ph idx="1"/>
          </p:nvPr>
        </p:nvSpPr>
        <p:spPr/>
        <p:txBody>
          <a:bodyPr/>
          <a:lstStyle/>
          <a:p>
            <a:pPr lvl="0" indent="0">
              <a:buNone/>
            </a:pPr>
            <a:r>
              <a:rPr>
                <a:latin typeface="Courier"/>
              </a:rPr>
              <a:t>band </a:t>
            </a:r>
            <a:r>
              <a:rPr>
                <a:solidFill>
                  <a:srgbClr val="007020"/>
                </a:solidFill>
                <a:latin typeface="Courier"/>
              </a:rPr>
              <a:t>=</a:t>
            </a:r>
            <a:r>
              <a:rPr>
                <a:latin typeface="Courier"/>
              </a:rPr>
              <a:t> </a:t>
            </a:r>
            <a:r>
              <a:rPr>
                <a:solidFill>
                  <a:srgbClr val="06287E"/>
                </a:solidFill>
                <a:latin typeface="Courier"/>
              </a:rPr>
              <a:t>case_when</a:t>
            </a:r>
            <a:r>
              <a:rPr>
                <a:latin typeface="Courier"/>
              </a:rPr>
              <a:t>(</a:t>
            </a:r>
            <a:br/>
            <a:r>
              <a:rPr>
                <a:latin typeface="Courier"/>
              </a:rPr>
              <a:t>  </a:t>
            </a:r>
            <a:r>
              <a:rPr>
                <a:solidFill>
                  <a:srgbClr val="06287E"/>
                </a:solidFill>
                <a:latin typeface="Courier"/>
              </a:rPr>
              <a:t>is.na</a:t>
            </a:r>
            <a:r>
              <a:rPr>
                <a:latin typeface="Courier"/>
              </a:rPr>
              <a:t>(muac_mm) </a:t>
            </a:r>
            <a:r>
              <a:rPr>
                <a:solidFill>
                  <a:srgbClr val="4070A0"/>
                </a:solidFill>
                <a:latin typeface="Courier"/>
              </a:rPr>
              <a:t>~</a:t>
            </a:r>
            <a:r>
              <a:rPr>
                <a:latin typeface="Courier"/>
              </a:rPr>
              <a:t> </a:t>
            </a:r>
            <a:r>
              <a:rPr>
                <a:solidFill>
                  <a:srgbClr val="880000"/>
                </a:solidFill>
                <a:latin typeface="Courier"/>
              </a:rPr>
              <a:t>NA_character_</a:t>
            </a:r>
            <a:r>
              <a:rPr>
                <a:latin typeface="Courier"/>
              </a:rPr>
              <a:t>,</a:t>
            </a:r>
            <a:br/>
            <a:r>
              <a:rPr>
                <a:latin typeface="Courier"/>
              </a:rPr>
              <a:t>  muac_mm </a:t>
            </a:r>
            <a:r>
              <a:rPr>
                <a:solidFill>
                  <a:srgbClr val="4070A0"/>
                </a:solidFill>
                <a:latin typeface="Courier"/>
              </a:rPr>
              <a:t>&lt;</a:t>
            </a:r>
            <a:r>
              <a:rPr>
                <a:latin typeface="Courier"/>
              </a:rPr>
              <a:t> </a:t>
            </a:r>
            <a:r>
              <a:rPr>
                <a:solidFill>
                  <a:srgbClr val="40A070"/>
                </a:solidFill>
                <a:latin typeface="Courier"/>
              </a:rPr>
              <a:t>115</a:t>
            </a:r>
            <a:r>
              <a:rPr>
                <a:latin typeface="Courier"/>
              </a:rPr>
              <a:t>  </a:t>
            </a:r>
            <a:r>
              <a:rPr>
                <a:solidFill>
                  <a:srgbClr val="4070A0"/>
                </a:solidFill>
                <a:latin typeface="Courier"/>
              </a:rPr>
              <a:t>~</a:t>
            </a:r>
            <a:r>
              <a:rPr>
                <a:latin typeface="Courier"/>
              </a:rPr>
              <a:t> </a:t>
            </a:r>
            <a:r>
              <a:rPr>
                <a:solidFill>
                  <a:srgbClr val="4070A0"/>
                </a:solidFill>
                <a:latin typeface="Courier"/>
              </a:rPr>
              <a:t>"severe"</a:t>
            </a:r>
            <a:r>
              <a:rPr>
                <a:latin typeface="Courier"/>
              </a:rPr>
              <a:t>,</a:t>
            </a:r>
            <a:br/>
            <a:r>
              <a:rPr>
                <a:latin typeface="Courier"/>
              </a:rPr>
              <a:t>  muac_mm </a:t>
            </a:r>
            <a:r>
              <a:rPr>
                <a:solidFill>
                  <a:srgbClr val="4070A0"/>
                </a:solidFill>
                <a:latin typeface="Courier"/>
              </a:rPr>
              <a:t>&lt;</a:t>
            </a:r>
            <a:r>
              <a:rPr>
                <a:latin typeface="Courier"/>
              </a:rPr>
              <a:t> </a:t>
            </a:r>
            <a:r>
              <a:rPr>
                <a:solidFill>
                  <a:srgbClr val="40A070"/>
                </a:solidFill>
                <a:latin typeface="Courier"/>
              </a:rPr>
              <a:t>125</a:t>
            </a:r>
            <a:r>
              <a:rPr>
                <a:latin typeface="Courier"/>
              </a:rPr>
              <a:t>  </a:t>
            </a:r>
            <a:r>
              <a:rPr>
                <a:solidFill>
                  <a:srgbClr val="4070A0"/>
                </a:solidFill>
                <a:latin typeface="Courier"/>
              </a:rPr>
              <a:t>~</a:t>
            </a:r>
            <a:r>
              <a:rPr>
                <a:latin typeface="Courier"/>
              </a:rPr>
              <a:t> </a:t>
            </a:r>
            <a:r>
              <a:rPr>
                <a:solidFill>
                  <a:srgbClr val="4070A0"/>
                </a:solidFill>
                <a:latin typeface="Courier"/>
              </a:rPr>
              <a:t>"moderate"</a:t>
            </a:r>
            <a:r>
              <a:rPr>
                <a:latin typeface="Courier"/>
              </a:rPr>
              <a:t>,</a:t>
            </a:r>
            <a:br/>
            <a:r>
              <a:rPr>
                <a:latin typeface="Courier"/>
              </a:rPr>
              <a:t>  </a:t>
            </a:r>
            <a:r>
              <a:rPr>
                <a:solidFill>
                  <a:srgbClr val="7D9029"/>
                </a:solidFill>
                <a:latin typeface="Courier"/>
              </a:rPr>
              <a:t>.default =</a:t>
            </a:r>
            <a:r>
              <a:rPr>
                <a:latin typeface="Courier"/>
              </a:rPr>
              <a:t> </a:t>
            </a:r>
            <a:r>
              <a:rPr>
                <a:solidFill>
                  <a:srgbClr val="4070A0"/>
                </a:solidFill>
                <a:latin typeface="Courier"/>
              </a:rPr>
              <a:t>"normal"</a:t>
            </a:r>
            <a:br/>
            <a:r>
              <a:rPr>
                <a:latin typeface="Courier"/>
              </a:rPr>
              <a:t>)</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latin typeface="Courier"/>
              </a:rPr>
              <a:t>mutate()</a:t>
            </a:r>
            <a:r>
              <a:rPr/>
              <a:t> et les deux fonctions conditionnelles</a:t>
            </a:r>
          </a:p>
        </p:txBody>
      </p:sp>
      <p:sp>
        <p:nvSpPr>
          <p:cNvPr id="3" name="Content Placeholder 2"/>
          <p:cNvSpPr>
            <a:spLocks noGrp="1"/>
          </p:cNvSpPr>
          <p:nvPr>
            <p:ph idx="1"/>
          </p:nvPr>
        </p:nvSpPr>
        <p:spPr/>
        <p:txBody>
          <a:bodyPr/>
          <a:lstStyle/>
          <a:p>
            <a:pPr lvl="0"/>
            <a:r>
              <a:rPr>
                <a:latin typeface="Courier"/>
              </a:rPr>
              <a:t>if_else()</a:t>
            </a:r>
            <a:r>
              <a:rPr/>
              <a:t> plutôt que </a:t>
            </a:r>
            <a:r>
              <a:rPr>
                <a:latin typeface="Courier"/>
              </a:rPr>
              <a:t>ifelse()</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latin typeface="Courier"/>
              </a:rPr>
              <a:t>mutate()</a:t>
            </a:r>
            <a:r>
              <a:rPr/>
              <a:t> et les deux fonctions conditionnelles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ifelse</a:t>
            </a:r>
            <a:r>
              <a:rPr>
                <a:latin typeface="Courier"/>
              </a:rPr>
              <a:t>(</a:t>
            </a:r>
            <a:r>
              <a:rPr>
                <a:solidFill>
                  <a:srgbClr val="06287E"/>
                </a:solidFill>
                <a:latin typeface="Courier"/>
              </a:rPr>
              <a:t>c</a:t>
            </a:r>
            <a:r>
              <a:rPr>
                <a:latin typeface="Courier"/>
              </a:rPr>
              <a:t>(</a:t>
            </a:r>
            <a:r>
              <a:rPr>
                <a:solidFill>
                  <a:srgbClr val="880000"/>
                </a:solidFill>
                <a:latin typeface="Courier"/>
              </a:rPr>
              <a:t>TRUE</a:t>
            </a:r>
            <a:r>
              <a:rPr>
                <a:latin typeface="Courier"/>
              </a:rPr>
              <a:t>, </a:t>
            </a:r>
            <a:r>
              <a:rPr>
                <a:solidFill>
                  <a:srgbClr val="880000"/>
                </a:solidFill>
                <a:latin typeface="Courier"/>
              </a:rPr>
              <a:t>FALSE</a:t>
            </a:r>
            <a:r>
              <a:rPr>
                <a:latin typeface="Courier"/>
              </a:rPr>
              <a:t>), </a:t>
            </a:r>
            <a:r>
              <a:rPr>
                <a:solidFill>
                  <a:srgbClr val="40A070"/>
                </a:solidFill>
                <a:latin typeface="Courier"/>
              </a:rPr>
              <a:t>1</a:t>
            </a:r>
            <a:r>
              <a:rPr>
                <a:solidFill>
                  <a:srgbClr val="902000"/>
                </a:solidFill>
                <a:latin typeface="Courier"/>
              </a:rPr>
              <a:t>L</a:t>
            </a:r>
            <a:r>
              <a:rPr>
                <a:latin typeface="Courier"/>
              </a:rPr>
              <a:t>, </a:t>
            </a:r>
            <a:r>
              <a:rPr>
                <a:solidFill>
                  <a:srgbClr val="4070A0"/>
                </a:solidFill>
                <a:latin typeface="Courier"/>
              </a:rPr>
              <a:t>"x"</a:t>
            </a:r>
            <a:r>
              <a:rPr>
                <a:latin typeface="Courier"/>
              </a:rPr>
              <a:t>)</a:t>
            </a:r>
            <a:br/>
            <a:r>
              <a:rPr i="1">
                <a:solidFill>
                  <a:srgbClr val="60A0B0"/>
                </a:solidFill>
                <a:latin typeface="Courier"/>
              </a:rPr>
              <a:t>#&gt; [1] "1" "x"</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latin typeface="Courier"/>
              </a:rPr>
              <a:t>mutate()</a:t>
            </a:r>
            <a:r>
              <a:rPr/>
              <a:t> et les deux fonctions conditionnelles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if_else</a:t>
            </a:r>
            <a:r>
              <a:rPr>
                <a:latin typeface="Courier"/>
              </a:rPr>
              <a:t>(</a:t>
            </a:r>
            <a:r>
              <a:rPr>
                <a:solidFill>
                  <a:srgbClr val="06287E"/>
                </a:solidFill>
                <a:latin typeface="Courier"/>
              </a:rPr>
              <a:t>c</a:t>
            </a:r>
            <a:r>
              <a:rPr>
                <a:latin typeface="Courier"/>
              </a:rPr>
              <a:t>(</a:t>
            </a:r>
            <a:r>
              <a:rPr>
                <a:solidFill>
                  <a:srgbClr val="880000"/>
                </a:solidFill>
                <a:latin typeface="Courier"/>
              </a:rPr>
              <a:t>TRUE</a:t>
            </a:r>
            <a:r>
              <a:rPr>
                <a:latin typeface="Courier"/>
              </a:rPr>
              <a:t>, </a:t>
            </a:r>
            <a:r>
              <a:rPr>
                <a:solidFill>
                  <a:srgbClr val="880000"/>
                </a:solidFill>
                <a:latin typeface="Courier"/>
              </a:rPr>
              <a:t>FALSE</a:t>
            </a:r>
            <a:r>
              <a:rPr>
                <a:latin typeface="Courier"/>
              </a:rPr>
              <a:t>), </a:t>
            </a:r>
            <a:r>
              <a:rPr>
                <a:solidFill>
                  <a:srgbClr val="40A070"/>
                </a:solidFill>
                <a:latin typeface="Courier"/>
              </a:rPr>
              <a:t>1</a:t>
            </a:r>
            <a:r>
              <a:rPr>
                <a:solidFill>
                  <a:srgbClr val="902000"/>
                </a:solidFill>
                <a:latin typeface="Courier"/>
              </a:rPr>
              <a:t>L</a:t>
            </a:r>
            <a:r>
              <a:rPr>
                <a:latin typeface="Courier"/>
              </a:rPr>
              <a:t>, </a:t>
            </a:r>
            <a:r>
              <a:rPr>
                <a:solidFill>
                  <a:srgbClr val="4070A0"/>
                </a:solidFill>
                <a:latin typeface="Courier"/>
              </a:rPr>
              <a:t>"x"</a:t>
            </a:r>
            <a:r>
              <a:rPr>
                <a:latin typeface="Courier"/>
              </a:rPr>
              <a:t>)</a:t>
            </a:r>
            <a:br/>
            <a:r>
              <a:rPr i="1">
                <a:solidFill>
                  <a:srgbClr val="60A0B0"/>
                </a:solidFill>
                <a:latin typeface="Courier"/>
              </a:rPr>
              <a:t>#&gt; Error: Can't combine `true` &lt;integer&gt; and `false` &lt;character&gt;.</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latin typeface="Courier"/>
              </a:rPr>
              <a:t>across()</a:t>
            </a:r>
            <a:r>
              <a:rPr/>
              <a:t> : une règle, plusieurs colonnes — En R</a:t>
            </a:r>
          </a:p>
        </p:txBody>
      </p:sp>
      <p:sp>
        <p:nvSpPr>
          <p:cNvPr id="3" name="Content Placeholder 2"/>
          <p:cNvSpPr>
            <a:spLocks noGrp="1"/>
          </p:cNvSpPr>
          <p:nvPr>
            <p:ph idx="1"/>
          </p:nvPr>
        </p:nvSpPr>
        <p:spPr/>
        <p:txBody>
          <a:bodyPr/>
          <a:lstStyle/>
          <a:p>
            <a:pPr lvl="0" indent="0">
              <a:buNone/>
            </a:pPr>
            <a:r>
              <a:rPr>
                <a:latin typeface="Courier"/>
              </a:rPr>
              <a:t>muac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06287E"/>
                </a:solidFill>
                <a:latin typeface="Courier"/>
              </a:rPr>
              <a:t>across</a:t>
            </a:r>
            <a:r>
              <a:rPr>
                <a:latin typeface="Courier"/>
              </a:rPr>
              <a:t>(</a:t>
            </a:r>
            <a:r>
              <a:rPr>
                <a:solidFill>
                  <a:srgbClr val="06287E"/>
                </a:solidFill>
                <a:latin typeface="Courier"/>
              </a:rPr>
              <a:t>c</a:t>
            </a:r>
            <a:r>
              <a:rPr>
                <a:latin typeface="Courier"/>
              </a:rPr>
              <a:t>(muac_mm, age_months), </a:t>
            </a:r>
            <a:r>
              <a:rPr>
                <a:solidFill>
                  <a:srgbClr val="4070A0"/>
                </a:solidFill>
                <a:latin typeface="Courier"/>
              </a:rPr>
              <a:t>~</a:t>
            </a:r>
            <a:r>
              <a:rPr>
                <a:latin typeface="Courier"/>
              </a:rPr>
              <a:t> </a:t>
            </a:r>
            <a:r>
              <a:rPr>
                <a:solidFill>
                  <a:srgbClr val="06287E"/>
                </a:solidFill>
                <a:latin typeface="Courier"/>
              </a:rPr>
              <a:t>mean</a:t>
            </a:r>
            <a:r>
              <a:rPr>
                <a:latin typeface="Courier"/>
              </a:rPr>
              <a:t>(.x, </a:t>
            </a:r>
            <a:r>
              <a:rPr>
                <a:solidFill>
                  <a:srgbClr val="7D9029"/>
                </a:solidFill>
                <a:latin typeface="Courier"/>
              </a:rPr>
              <a:t>na.rm =</a:t>
            </a:r>
            <a:r>
              <a:rPr>
                <a:latin typeface="Courier"/>
              </a:rPr>
              <a:t> </a:t>
            </a:r>
            <a:r>
              <a:rPr>
                <a:solidFill>
                  <a:srgbClr val="880000"/>
                </a:solidFill>
                <a:latin typeface="Courier"/>
              </a:rPr>
              <a:t>TRUE</a:t>
            </a:r>
            <a:r>
              <a:rPr>
                <a:latin typeface="Courier"/>
              </a:rPr>
              <a:t>)))</a:t>
            </a:r>
            <a:br/>
            <a:r>
              <a:rPr i="1">
                <a:solidFill>
                  <a:srgbClr val="60A0B0"/>
                </a:solidFill>
                <a:latin typeface="Courier"/>
              </a:rPr>
              <a:t>#&gt; # A tibble: 1 × 2</a:t>
            </a:r>
            <a:br/>
            <a:r>
              <a:rPr i="1">
                <a:solidFill>
                  <a:srgbClr val="60A0B0"/>
                </a:solidFill>
                <a:latin typeface="Courier"/>
              </a:rPr>
              <a:t>#&gt;   muac_mm age_months</a:t>
            </a:r>
            <a:br/>
            <a:r>
              <a:rPr i="1">
                <a:solidFill>
                  <a:srgbClr val="60A0B0"/>
                </a:solidFill>
                <a:latin typeface="Courier"/>
              </a:rPr>
              <a:t>#&gt; 1    140.       30.9</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latin typeface="Courier"/>
              </a:rPr>
              <a:t>across()</a:t>
            </a:r>
            <a:r>
              <a:rPr/>
              <a:t> : une règle, plusieurs colonnes — En R</a:t>
            </a:r>
          </a:p>
        </p:txBody>
      </p:sp>
      <p:sp>
        <p:nvSpPr>
          <p:cNvPr id="3" name="Content Placeholder 2"/>
          <p:cNvSpPr>
            <a:spLocks noGrp="1"/>
          </p:cNvSpPr>
          <p:nvPr>
            <p:ph idx="1"/>
          </p:nvPr>
        </p:nvSpPr>
        <p:spPr/>
        <p:txBody>
          <a:bodyPr/>
          <a:lstStyle/>
          <a:p>
            <a:pPr lvl="0" indent="0">
              <a:buNone/>
            </a:pPr>
            <a:r>
              <a:rPr>
                <a:latin typeface="Courier"/>
              </a:rPr>
              <a:t>survey </a:t>
            </a:r>
            <a:r>
              <a:rPr>
                <a:solidFill>
                  <a:srgbClr val="4070A0"/>
                </a:solidFill>
                <a:latin typeface="Courier"/>
              </a:rPr>
              <a:t>|&gt;</a:t>
            </a:r>
            <a:r>
              <a:rPr>
                <a:latin typeface="Courier"/>
              </a:rPr>
              <a:t> </a:t>
            </a:r>
            <a:r>
              <a:rPr>
                <a:solidFill>
                  <a:srgbClr val="06287E"/>
                </a:solidFill>
                <a:latin typeface="Courier"/>
              </a:rPr>
              <a:t>mutate</a:t>
            </a:r>
            <a:r>
              <a:rPr>
                <a:latin typeface="Courier"/>
              </a:rPr>
              <a:t>(</a:t>
            </a:r>
            <a:r>
              <a:rPr>
                <a:solidFill>
                  <a:srgbClr val="06287E"/>
                </a:solidFill>
                <a:latin typeface="Courier"/>
              </a:rPr>
              <a:t>across</a:t>
            </a:r>
            <a:r>
              <a:rPr>
                <a:latin typeface="Courier"/>
              </a:rPr>
              <a:t>(</a:t>
            </a:r>
            <a:r>
              <a:rPr>
                <a:solidFill>
                  <a:srgbClr val="06287E"/>
                </a:solidFill>
                <a:latin typeface="Courier"/>
              </a:rPr>
              <a:t>where</a:t>
            </a:r>
            <a:r>
              <a:rPr>
                <a:latin typeface="Courier"/>
              </a:rPr>
              <a:t>(is.character), stringr</a:t>
            </a:r>
            <a:r>
              <a:rPr>
                <a:solidFill>
                  <a:srgbClr val="4070A0"/>
                </a:solidFill>
                <a:latin typeface="Courier"/>
              </a:rPr>
              <a:t>::</a:t>
            </a:r>
            <a:r>
              <a:rPr>
                <a:latin typeface="Courier"/>
              </a:rPr>
              <a:t>str_squish))</a:t>
            </a:r>
            <a:br/>
            <a:br/>
            <a:r>
              <a:rPr>
                <a:latin typeface="Courier"/>
              </a:rPr>
              <a:t>survey </a:t>
            </a:r>
            <a:r>
              <a:rPr>
                <a:solidFill>
                  <a:srgbClr val="4070A0"/>
                </a:solidFill>
                <a:latin typeface="Courier"/>
              </a:rPr>
              <a:t>|&gt;</a:t>
            </a:r>
            <a:r>
              <a:rPr>
                <a:latin typeface="Courier"/>
              </a:rPr>
              <a:t> </a:t>
            </a:r>
            <a:r>
              <a:rPr>
                <a:solidFill>
                  <a:srgbClr val="06287E"/>
                </a:solidFill>
                <a:latin typeface="Courier"/>
              </a:rPr>
              <a:t>mutate</a:t>
            </a:r>
            <a:r>
              <a:rPr>
                <a:latin typeface="Courier"/>
              </a:rPr>
              <a:t>(</a:t>
            </a:r>
            <a:r>
              <a:rPr>
                <a:solidFill>
                  <a:srgbClr val="06287E"/>
                </a:solidFill>
                <a:latin typeface="Courier"/>
              </a:rPr>
              <a:t>across</a:t>
            </a:r>
            <a:r>
              <a:rPr>
                <a:latin typeface="Courier"/>
              </a:rPr>
              <a:t>(</a:t>
            </a:r>
            <a:r>
              <a:rPr>
                <a:solidFill>
                  <a:srgbClr val="06287E"/>
                </a:solidFill>
                <a:latin typeface="Courier"/>
              </a:rPr>
              <a:t>starts_with</a:t>
            </a:r>
            <a:r>
              <a:rPr>
                <a:latin typeface="Courier"/>
              </a:rPr>
              <a:t>(</a:t>
            </a:r>
            <a:r>
              <a:rPr>
                <a:solidFill>
                  <a:srgbClr val="4070A0"/>
                </a:solidFill>
                <a:latin typeface="Courier"/>
              </a:rPr>
              <a:t>"fcs_"</a:t>
            </a:r>
            <a:r>
              <a:rPr>
                <a:latin typeface="Courier"/>
              </a:rPr>
              <a:t>), </a:t>
            </a:r>
            <a:r>
              <a:rPr>
                <a:solidFill>
                  <a:srgbClr val="4070A0"/>
                </a:solidFill>
                <a:latin typeface="Courier"/>
              </a:rPr>
              <a:t>~</a:t>
            </a:r>
            <a:r>
              <a:rPr>
                <a:latin typeface="Courier"/>
              </a:rPr>
              <a:t> </a:t>
            </a:r>
            <a:r>
              <a:rPr>
                <a:solidFill>
                  <a:srgbClr val="06287E"/>
                </a:solidFill>
                <a:latin typeface="Courier"/>
              </a:rPr>
              <a:t>if_else</a:t>
            </a:r>
            <a:r>
              <a:rPr>
                <a:latin typeface="Courier"/>
              </a:rPr>
              <a:t>(.x </a:t>
            </a:r>
            <a:r>
              <a:rPr>
                <a:solidFill>
                  <a:srgbClr val="4070A0"/>
                </a:solidFill>
                <a:latin typeface="Courier"/>
              </a:rPr>
              <a:t>&gt;</a:t>
            </a:r>
            <a:r>
              <a:rPr>
                <a:latin typeface="Courier"/>
              </a:rPr>
              <a:t> </a:t>
            </a:r>
            <a:r>
              <a:rPr>
                <a:solidFill>
                  <a:srgbClr val="40A070"/>
                </a:solidFill>
                <a:latin typeface="Courier"/>
              </a:rPr>
              <a:t>7</a:t>
            </a:r>
            <a:r>
              <a:rPr>
                <a:latin typeface="Courier"/>
              </a:rPr>
              <a:t>, </a:t>
            </a:r>
            <a:r>
              <a:rPr>
                <a:solidFill>
                  <a:srgbClr val="880000"/>
                </a:solidFill>
                <a:latin typeface="Courier"/>
              </a:rPr>
              <a:t>NA_real_</a:t>
            </a:r>
            <a:r>
              <a:rPr>
                <a:latin typeface="Courier"/>
              </a:rPr>
              <a:t>, .x)))</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latin typeface="Courier"/>
              </a:rPr>
              <a:t>across()</a:t>
            </a:r>
            <a:r>
              <a:rPr/>
              <a:t> : une règle, plusieurs colonnes — En R</a:t>
            </a:r>
          </a:p>
        </p:txBody>
      </p:sp>
      <p:sp>
        <p:nvSpPr>
          <p:cNvPr id="3" name="Content Placeholder 2"/>
          <p:cNvSpPr>
            <a:spLocks noGrp="1"/>
          </p:cNvSpPr>
          <p:nvPr>
            <p:ph idx="1"/>
          </p:nvPr>
        </p:nvSpPr>
        <p:spPr/>
        <p:txBody>
          <a:bodyPr/>
          <a:lstStyle/>
          <a:p>
            <a:pPr lvl="0" indent="0">
              <a:buNone/>
            </a:pPr>
            <a:r>
              <a:rPr>
                <a:latin typeface="Courier"/>
              </a:rPr>
              <a:t>survey </a:t>
            </a:r>
            <a:r>
              <a:rPr>
                <a:solidFill>
                  <a:srgbClr val="4070A0"/>
                </a:solidFill>
                <a:latin typeface="Courier"/>
              </a:rPr>
              <a:t>|&gt;</a:t>
            </a:r>
            <a:r>
              <a:rPr>
                <a:latin typeface="Courier"/>
              </a:rPr>
              <a:t> </a:t>
            </a:r>
            <a:r>
              <a:rPr>
                <a:solidFill>
                  <a:srgbClr val="06287E"/>
                </a:solidFill>
                <a:latin typeface="Courier"/>
              </a:rPr>
              <a:t>mutate</a:t>
            </a:r>
            <a:r>
              <a:rPr>
                <a:latin typeface="Courier"/>
              </a:rPr>
              <a:t>(</a:t>
            </a:r>
            <a:r>
              <a:rPr>
                <a:solidFill>
                  <a:srgbClr val="06287E"/>
                </a:solidFill>
                <a:latin typeface="Courier"/>
              </a:rPr>
              <a:t>across</a:t>
            </a:r>
            <a:r>
              <a:rPr>
                <a:latin typeface="Courier"/>
              </a:rPr>
              <a:t>(</a:t>
            </a:r>
            <a:r>
              <a:rPr>
                <a:solidFill>
                  <a:srgbClr val="06287E"/>
                </a:solidFill>
                <a:latin typeface="Courier"/>
              </a:rPr>
              <a:t>starts_with</a:t>
            </a:r>
            <a:r>
              <a:rPr>
                <a:latin typeface="Courier"/>
              </a:rPr>
              <a:t>(</a:t>
            </a:r>
            <a:r>
              <a:rPr>
                <a:solidFill>
                  <a:srgbClr val="4070A0"/>
                </a:solidFill>
                <a:latin typeface="Courier"/>
              </a:rPr>
              <a:t>"fcs_"</a:t>
            </a:r>
            <a:r>
              <a:rPr>
                <a:latin typeface="Courier"/>
              </a:rPr>
              <a:t>), \(x) </a:t>
            </a:r>
            <a:r>
              <a:rPr>
                <a:solidFill>
                  <a:srgbClr val="06287E"/>
                </a:solidFill>
                <a:latin typeface="Courier"/>
              </a:rPr>
              <a:t>if_else</a:t>
            </a:r>
            <a:r>
              <a:rPr>
                <a:latin typeface="Courier"/>
              </a:rPr>
              <a:t>(x </a:t>
            </a:r>
            <a:r>
              <a:rPr>
                <a:solidFill>
                  <a:srgbClr val="4070A0"/>
                </a:solidFill>
                <a:latin typeface="Courier"/>
              </a:rPr>
              <a:t>&gt;</a:t>
            </a:r>
            <a:r>
              <a:rPr>
                <a:latin typeface="Courier"/>
              </a:rPr>
              <a:t> </a:t>
            </a:r>
            <a:r>
              <a:rPr>
                <a:solidFill>
                  <a:srgbClr val="40A070"/>
                </a:solidFill>
                <a:latin typeface="Courier"/>
              </a:rPr>
              <a:t>7</a:t>
            </a:r>
            <a:r>
              <a:rPr>
                <a:latin typeface="Courier"/>
              </a:rPr>
              <a:t>, </a:t>
            </a:r>
            <a:r>
              <a:rPr>
                <a:solidFill>
                  <a:srgbClr val="880000"/>
                </a:solidFill>
                <a:latin typeface="Courier"/>
              </a:rPr>
              <a:t>NA_real_</a:t>
            </a:r>
            <a:r>
              <a:rPr>
                <a:latin typeface="Courier"/>
              </a:rPr>
              <a:t>, x)))</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latin typeface="Courier"/>
              </a:rPr>
              <a:t>arrange()</a:t>
            </a:r>
            <a:r>
              <a:rPr/>
              <a:t> — En R</a:t>
            </a:r>
          </a:p>
        </p:txBody>
      </p:sp>
      <p:sp>
        <p:nvSpPr>
          <p:cNvPr id="3" name="Content Placeholder 2"/>
          <p:cNvSpPr>
            <a:spLocks noGrp="1"/>
          </p:cNvSpPr>
          <p:nvPr>
            <p:ph idx="1"/>
          </p:nvPr>
        </p:nvSpPr>
        <p:spPr/>
        <p:txBody>
          <a:bodyPr/>
          <a:lstStyle/>
          <a:p>
            <a:pPr lvl="0" indent="0">
              <a:buNone/>
            </a:pPr>
            <a:r>
              <a:rPr>
                <a:latin typeface="Courier"/>
              </a:rPr>
              <a:t>muac </a:t>
            </a:r>
            <a:r>
              <a:rPr>
                <a:solidFill>
                  <a:srgbClr val="4070A0"/>
                </a:solidFill>
                <a:latin typeface="Courier"/>
              </a:rPr>
              <a:t>|&gt;</a:t>
            </a:r>
            <a:r>
              <a:rPr>
                <a:latin typeface="Courier"/>
              </a:rPr>
              <a:t> </a:t>
            </a:r>
            <a:r>
              <a:rPr>
                <a:solidFill>
                  <a:srgbClr val="06287E"/>
                </a:solidFill>
                <a:latin typeface="Courier"/>
              </a:rPr>
              <a:t>arrange</a:t>
            </a:r>
            <a:r>
              <a:rPr>
                <a:latin typeface="Courier"/>
              </a:rPr>
              <a:t>(commune, </a:t>
            </a:r>
            <a:r>
              <a:rPr>
                <a:solidFill>
                  <a:srgbClr val="06287E"/>
                </a:solidFill>
                <a:latin typeface="Courier"/>
              </a:rPr>
              <a:t>desc</a:t>
            </a:r>
            <a:r>
              <a:rPr>
                <a:latin typeface="Courier"/>
              </a:rPr>
              <a:t>(screening_date))</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latin typeface="Courier"/>
              </a:rPr>
              <a:t>distinct()</a:t>
            </a:r>
            <a:r>
              <a:rPr/>
              <a:t> et le comptage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n_distinct</a:t>
            </a:r>
            <a:r>
              <a:rPr>
                <a:latin typeface="Courier"/>
              </a:rPr>
              <a:t>(muac</a:t>
            </a:r>
            <a:r>
              <a:rPr>
                <a:solidFill>
                  <a:srgbClr val="4070A0"/>
                </a:solidFill>
                <a:latin typeface="Courier"/>
              </a:rPr>
              <a:t>$</a:t>
            </a:r>
            <a:r>
              <a:rPr>
                <a:latin typeface="Courier"/>
              </a:rPr>
              <a:t>commune)</a:t>
            </a:r>
            <a:br/>
            <a:r>
              <a:rPr i="1">
                <a:solidFill>
                  <a:srgbClr val="60A0B0"/>
                </a:solidFill>
                <a:latin typeface="Courier"/>
              </a:rPr>
              <a:t>#&gt; [1] 12</a:t>
            </a:r>
            <a:br/>
            <a:br/>
            <a:r>
              <a:rPr>
                <a:latin typeface="Courier"/>
              </a:rPr>
              <a:t>muac </a:t>
            </a:r>
            <a:r>
              <a:rPr>
                <a:solidFill>
                  <a:srgbClr val="4070A0"/>
                </a:solidFill>
                <a:latin typeface="Courier"/>
              </a:rPr>
              <a:t>|&gt;</a:t>
            </a:r>
            <a:r>
              <a:rPr>
                <a:latin typeface="Courier"/>
              </a:rPr>
              <a:t> </a:t>
            </a:r>
            <a:r>
              <a:rPr>
                <a:solidFill>
                  <a:srgbClr val="06287E"/>
                </a:solidFill>
                <a:latin typeface="Courier"/>
              </a:rPr>
              <a:t>distinct</a:t>
            </a:r>
            <a:r>
              <a:rPr>
                <a:latin typeface="Courier"/>
              </a:rPr>
              <a:t>(child_id, </a:t>
            </a:r>
            <a:r>
              <a:rPr>
                <a:solidFill>
                  <a:srgbClr val="7D9029"/>
                </a:solidFill>
                <a:latin typeface="Courier"/>
              </a:rPr>
              <a:t>.keep_all =</a:t>
            </a:r>
            <a:r>
              <a:rPr>
                <a:latin typeface="Courier"/>
              </a:rPr>
              <a:t> </a:t>
            </a:r>
            <a:r>
              <a:rPr>
                <a:solidFill>
                  <a:srgbClr val="880000"/>
                </a:solidFill>
                <a:latin typeface="Courier"/>
              </a:rPr>
              <a:t>TRUE</a:t>
            </a:r>
            <a:r>
              <a:rPr>
                <a:latin typeface="Courier"/>
              </a:rPr>
              <a:t>)</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latin typeface="Courier"/>
              </a:rPr>
              <a:t>distinct()</a:t>
            </a:r>
            <a:r>
              <a:rPr/>
              <a:t> et le comptage — En R</a:t>
            </a:r>
          </a:p>
        </p:txBody>
      </p:sp>
      <p:sp>
        <p:nvSpPr>
          <p:cNvPr id="3" name="Content Placeholder 2"/>
          <p:cNvSpPr>
            <a:spLocks noGrp="1"/>
          </p:cNvSpPr>
          <p:nvPr>
            <p:ph idx="1"/>
          </p:nvPr>
        </p:nvSpPr>
        <p:spPr/>
        <p:txBody>
          <a:bodyPr/>
          <a:lstStyle/>
          <a:p>
            <a:pPr lvl="0" indent="0">
              <a:buNone/>
            </a:pPr>
            <a:r>
              <a:rPr>
                <a:latin typeface="Courier"/>
              </a:rPr>
              <a:t>muac </a:t>
            </a:r>
            <a:r>
              <a:rPr>
                <a:solidFill>
                  <a:srgbClr val="4070A0"/>
                </a:solidFill>
                <a:latin typeface="Courier"/>
              </a:rPr>
              <a:t>|&gt;</a:t>
            </a:r>
            <a:r>
              <a:rPr>
                <a:latin typeface="Courier"/>
              </a:rPr>
              <a:t> </a:t>
            </a:r>
            <a:r>
              <a:rPr>
                <a:solidFill>
                  <a:srgbClr val="06287E"/>
                </a:solidFill>
                <a:latin typeface="Courier"/>
              </a:rPr>
              <a:t>count</a:t>
            </a:r>
            <a:r>
              <a:rPr>
                <a:latin typeface="Courier"/>
              </a:rPr>
              <a:t>(commune, </a:t>
            </a:r>
            <a:r>
              <a:rPr>
                <a:solidFill>
                  <a:srgbClr val="7D9029"/>
                </a:solidFill>
                <a:latin typeface="Courier"/>
              </a:rPr>
              <a:t>sort =</a:t>
            </a:r>
            <a:r>
              <a:rPr>
                <a:latin typeface="Courier"/>
              </a:rPr>
              <a:t> </a:t>
            </a:r>
            <a:r>
              <a:rPr>
                <a:solidFill>
                  <a:srgbClr val="880000"/>
                </a:solidFill>
                <a:latin typeface="Courier"/>
              </a:rPr>
              <a:t>TRUE</a:t>
            </a:r>
            <a:r>
              <a:rPr>
                <a:latin typeface="Courier"/>
              </a:rPr>
              <a:t>)</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jointures, et le contrôle qui les accompagne — En R</a:t>
            </a:r>
          </a:p>
        </p:txBody>
      </p:sp>
      <p:sp>
        <p:nvSpPr>
          <p:cNvPr id="3" name="Content Placeholder 2"/>
          <p:cNvSpPr>
            <a:spLocks noGrp="1"/>
          </p:cNvSpPr>
          <p:nvPr>
            <p:ph idx="1"/>
          </p:nvPr>
        </p:nvSpPr>
        <p:spPr/>
        <p:txBody>
          <a:bodyPr/>
          <a:lstStyle/>
          <a:p>
            <a:pPr lvl="0" indent="0">
              <a:buNone/>
            </a:pPr>
            <a:r>
              <a:rPr>
                <a:latin typeface="Courier"/>
              </a:rPr>
              <a:t>daily </a:t>
            </a:r>
            <a:r>
              <a:rPr>
                <a:solidFill>
                  <a:srgbClr val="007020"/>
                </a:solidFill>
                <a:latin typeface="Courier"/>
              </a:rPr>
              <a:t>&lt;-</a:t>
            </a:r>
            <a:r>
              <a:rPr>
                <a:latin typeface="Courier"/>
              </a:rPr>
              <a:t> attendance </a:t>
            </a:r>
            <a:r>
              <a:rPr>
                <a:solidFill>
                  <a:srgbClr val="4070A0"/>
                </a:solidFill>
                <a:latin typeface="Courier"/>
              </a:rPr>
              <a:t>|&gt;</a:t>
            </a:r>
            <a:br/>
            <a:r>
              <a:rPr>
                <a:latin typeface="Courier"/>
              </a:rPr>
              <a:t>  </a:t>
            </a:r>
            <a:r>
              <a:rPr>
                <a:solidFill>
                  <a:srgbClr val="06287E"/>
                </a:solidFill>
                <a:latin typeface="Courier"/>
              </a:rPr>
              <a:t>left_join</a:t>
            </a:r>
            <a:r>
              <a:rPr>
                <a:latin typeface="Courier"/>
              </a:rPr>
              <a:t>(roster, </a:t>
            </a:r>
            <a:r>
              <a:rPr>
                <a:solidFill>
                  <a:srgbClr val="7D9029"/>
                </a:solidFill>
                <a:latin typeface="Courier"/>
              </a:rPr>
              <a:t>by =</a:t>
            </a:r>
            <a:r>
              <a:rPr>
                <a:latin typeface="Courier"/>
              </a:rPr>
              <a:t> </a:t>
            </a:r>
            <a:r>
              <a:rPr>
                <a:solidFill>
                  <a:srgbClr val="4070A0"/>
                </a:solidFill>
                <a:latin typeface="Courier"/>
              </a:rPr>
              <a:t>"student_id"</a:t>
            </a:r>
            <a:r>
              <a:rPr>
                <a:latin typeface="Courier"/>
              </a:rPr>
              <a:t>)</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jointures, et le contrôle qui les accompagne — En R</a:t>
            </a:r>
          </a:p>
        </p:txBody>
      </p:sp>
      <p:sp>
        <p:nvSpPr>
          <p:cNvPr id="3" name="Content Placeholder 2"/>
          <p:cNvSpPr>
            <a:spLocks noGrp="1"/>
          </p:cNvSpPr>
          <p:nvPr>
            <p:ph idx="1"/>
          </p:nvPr>
        </p:nvSpPr>
        <p:spPr/>
        <p:txBody>
          <a:bodyPr/>
          <a:lstStyle/>
          <a:p>
            <a:pPr lvl="0" indent="0">
              <a:buNone/>
            </a:pPr>
            <a:r>
              <a:rPr>
                <a:latin typeface="Courier"/>
              </a:rPr>
              <a:t>before </a:t>
            </a:r>
            <a:r>
              <a:rPr>
                <a:solidFill>
                  <a:srgbClr val="007020"/>
                </a:solidFill>
                <a:latin typeface="Courier"/>
              </a:rPr>
              <a:t>&lt;-</a:t>
            </a:r>
            <a:r>
              <a:rPr>
                <a:latin typeface="Courier"/>
              </a:rPr>
              <a:t> </a:t>
            </a:r>
            <a:r>
              <a:rPr>
                <a:solidFill>
                  <a:srgbClr val="06287E"/>
                </a:solidFill>
                <a:latin typeface="Courier"/>
              </a:rPr>
              <a:t>nrow</a:t>
            </a:r>
            <a:r>
              <a:rPr>
                <a:latin typeface="Courier"/>
              </a:rPr>
              <a:t>(attendance)</a:t>
            </a:r>
            <a:br/>
            <a:r>
              <a:rPr>
                <a:latin typeface="Courier"/>
              </a:rPr>
              <a:t>daily </a:t>
            </a:r>
            <a:r>
              <a:rPr>
                <a:solidFill>
                  <a:srgbClr val="007020"/>
                </a:solidFill>
                <a:latin typeface="Courier"/>
              </a:rPr>
              <a:t>&lt;-</a:t>
            </a:r>
            <a:r>
              <a:rPr>
                <a:latin typeface="Courier"/>
              </a:rPr>
              <a:t> attendance </a:t>
            </a:r>
            <a:r>
              <a:rPr>
                <a:solidFill>
                  <a:srgbClr val="4070A0"/>
                </a:solidFill>
                <a:latin typeface="Courier"/>
              </a:rPr>
              <a:t>|&gt;</a:t>
            </a:r>
            <a:r>
              <a:rPr>
                <a:latin typeface="Courier"/>
              </a:rPr>
              <a:t> </a:t>
            </a:r>
            <a:r>
              <a:rPr>
                <a:solidFill>
                  <a:srgbClr val="06287E"/>
                </a:solidFill>
                <a:latin typeface="Courier"/>
              </a:rPr>
              <a:t>left_join</a:t>
            </a:r>
            <a:r>
              <a:rPr>
                <a:latin typeface="Courier"/>
              </a:rPr>
              <a:t>(roster, </a:t>
            </a:r>
            <a:r>
              <a:rPr>
                <a:solidFill>
                  <a:srgbClr val="7D9029"/>
                </a:solidFill>
                <a:latin typeface="Courier"/>
              </a:rPr>
              <a:t>by =</a:t>
            </a:r>
            <a:r>
              <a:rPr>
                <a:latin typeface="Courier"/>
              </a:rPr>
              <a:t> </a:t>
            </a:r>
            <a:r>
              <a:rPr>
                <a:solidFill>
                  <a:srgbClr val="4070A0"/>
                </a:solidFill>
                <a:latin typeface="Courier"/>
              </a:rPr>
              <a:t>"student_id"</a:t>
            </a:r>
            <a:r>
              <a:rPr>
                <a:latin typeface="Courier"/>
              </a:rPr>
              <a:t>)</a:t>
            </a:r>
            <a:br/>
            <a:r>
              <a:rPr>
                <a:solidFill>
                  <a:srgbClr val="06287E"/>
                </a:solidFill>
                <a:latin typeface="Courier"/>
              </a:rPr>
              <a:t>stopifnot</a:t>
            </a:r>
            <a:r>
              <a:rPr>
                <a:latin typeface="Courier"/>
              </a:rPr>
              <a:t>(</a:t>
            </a:r>
            <a:r>
              <a:rPr>
                <a:solidFill>
                  <a:srgbClr val="06287E"/>
                </a:solidFill>
                <a:latin typeface="Courier"/>
              </a:rPr>
              <a:t>nrow</a:t>
            </a:r>
            <a:r>
              <a:rPr>
                <a:latin typeface="Courier"/>
              </a:rPr>
              <a:t>(daily) </a:t>
            </a:r>
            <a:r>
              <a:rPr>
                <a:solidFill>
                  <a:srgbClr val="4070A0"/>
                </a:solidFill>
                <a:latin typeface="Courier"/>
              </a:rPr>
              <a:t>==</a:t>
            </a:r>
            <a:r>
              <a:rPr>
                <a:latin typeface="Courier"/>
              </a:rPr>
              <a:t> before)</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jointures, et le contrôle qui les accompagne — En R</a:t>
            </a:r>
          </a:p>
        </p:txBody>
      </p:sp>
      <p:sp>
        <p:nvSpPr>
          <p:cNvPr id="3" name="Content Placeholder 2"/>
          <p:cNvSpPr>
            <a:spLocks noGrp="1"/>
          </p:cNvSpPr>
          <p:nvPr>
            <p:ph idx="1"/>
          </p:nvPr>
        </p:nvSpPr>
        <p:spPr/>
        <p:txBody>
          <a:bodyPr/>
          <a:lstStyle/>
          <a:p>
            <a:pPr lvl="0" indent="0">
              <a:buNone/>
            </a:pPr>
            <a:r>
              <a:rPr>
                <a:latin typeface="Courier"/>
              </a:rPr>
              <a:t>attendance </a:t>
            </a:r>
            <a:r>
              <a:rPr>
                <a:solidFill>
                  <a:srgbClr val="4070A0"/>
                </a:solidFill>
                <a:latin typeface="Courier"/>
              </a:rPr>
              <a:t>|&gt;</a:t>
            </a:r>
            <a:r>
              <a:rPr>
                <a:latin typeface="Courier"/>
              </a:rPr>
              <a:t> </a:t>
            </a:r>
            <a:r>
              <a:rPr>
                <a:solidFill>
                  <a:srgbClr val="06287E"/>
                </a:solidFill>
                <a:latin typeface="Courier"/>
              </a:rPr>
              <a:t>anti_join</a:t>
            </a:r>
            <a:r>
              <a:rPr>
                <a:latin typeface="Courier"/>
              </a:rPr>
              <a:t>(roster, </a:t>
            </a:r>
            <a:r>
              <a:rPr>
                <a:solidFill>
                  <a:srgbClr val="7D9029"/>
                </a:solidFill>
                <a:latin typeface="Courier"/>
              </a:rPr>
              <a:t>by =</a:t>
            </a:r>
            <a:r>
              <a:rPr>
                <a:latin typeface="Courier"/>
              </a:rPr>
              <a:t> </a:t>
            </a:r>
            <a:r>
              <a:rPr>
                <a:solidFill>
                  <a:srgbClr val="4070A0"/>
                </a:solidFill>
                <a:latin typeface="Courier"/>
              </a:rPr>
              <a:t>"student_id"</a:t>
            </a:r>
            <a:r>
              <a:rPr>
                <a:latin typeface="Courier"/>
              </a:rPr>
              <a:t>) </a:t>
            </a:r>
            <a:r>
              <a:rPr>
                <a:solidFill>
                  <a:srgbClr val="4070A0"/>
                </a:solidFill>
                <a:latin typeface="Courier"/>
              </a:rPr>
              <a:t>|&gt;</a:t>
            </a:r>
            <a:r>
              <a:rPr>
                <a:latin typeface="Courier"/>
              </a:rPr>
              <a:t> </a:t>
            </a:r>
            <a:r>
              <a:rPr>
                <a:solidFill>
                  <a:srgbClr val="06287E"/>
                </a:solidFill>
                <a:latin typeface="Courier"/>
              </a:rPr>
              <a:t>distinct</a:t>
            </a:r>
            <a:r>
              <a:rPr>
                <a:latin typeface="Courier"/>
              </a:rPr>
              <a:t>(student_id)</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qui vient ensuite</a:t>
            </a:r>
          </a:p>
        </p:txBody>
      </p:sp>
      <p:sp>
        <p:nvSpPr>
          <p:cNvPr id="3" name="Content Placeholder 2"/>
          <p:cNvSpPr>
            <a:spLocks noGrp="1"/>
          </p:cNvSpPr>
          <p:nvPr>
            <p:ph idx="1"/>
          </p:nvPr>
        </p:nvSpPr>
        <p:spPr/>
        <p:txBody>
          <a:bodyPr/>
          <a:lstStyle/>
          <a:p>
            <a:pPr lvl="0"/>
            <a:r>
              <a:rPr/>
              <a:t>Les verbes sont acquis.</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https://data-analysis.cassion.dev/fr/cours/r-for-programme-data/r-05-dplyr-verbs</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 verbes dplyr, employés délibérément</dc:title>
  <dc:creator>Pierre Robentz Cassion</dc:creator>
  <cp:keywords/>
  <dcterms:created xsi:type="dcterms:W3CDTF">2026-07-27T00:00:00Z</dcterms:created>
  <dcterms:modified xsi:type="dcterms:W3CDTF">2026-07-27T00:00:00Z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5 sur 8</vt:lpwstr>
  </property>
  <property fmtid="{D5CDD505-2E9C-101B-9397-08002B2CF9AE}" pid="3" name="subtitle">
    <vt:lpwstr>filter, select, mutate et arrange — ce que chacun fait d’une valeur manquante, pourquoi if_else() refuse ce que ifelse() accepte en silence, et le across() qui applique une règle à plusieurs colonnes.</vt:lpwstr>
  </property>
</Properties>
</file>