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notesMaster" Target="notesMasters/notesMaster1.xml" /><Relationship Id="rId31" Type="http://schemas.openxmlformats.org/officeDocument/2006/relationships/viewProps" Target="viewProps.xml" /><Relationship Id="rId3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33" Type="http://schemas.openxmlformats.org/officeDocument/2006/relationships/tableStyles" Target="tableStyles.xml" /><Relationship Id="rId3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_rels/notesSlide12.xml.rels><?xml version="1.0" encoding="UTF-8"?><Relationships xmlns="http://schemas.openxmlformats.org/package/2006/relationships"><Relationship Id="rId2" Type="http://schemas.openxmlformats.org/officeDocument/2006/relationships/slide" Target="../slides/slide18.xml" /><Relationship Id="rId1" Type="http://schemas.openxmlformats.org/officeDocument/2006/relationships/notesMaster" Target="../notesMasters/notesMaster1.xml" /></Relationships>
</file>

<file path=ppt/notesSlides/_rels/notesSlide13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14.xml.rels><?xml version="1.0" encoding="UTF-8"?>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_rels/notesSlide15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_rels/notesSlide16.xml.rels><?xml version="1.0" encoding="UTF-8"?><Relationships xmlns="http://schemas.openxmlformats.org/package/2006/relationships"><Relationship Id="rId2" Type="http://schemas.openxmlformats.org/officeDocument/2006/relationships/slide" Target="../slides/slide22.xml" /><Relationship Id="rId1" Type="http://schemas.openxmlformats.org/officeDocument/2006/relationships/notesMaster" Target="../notesMasters/notesMaster1.xml" /></Relationships>
</file>

<file path=ppt/notesSlides/_rels/notesSlide17.xml.rels><?xml version="1.0" encoding="UTF-8"?><Relationships xmlns="http://schemas.openxmlformats.org/package/2006/relationships"><Relationship Id="rId2" Type="http://schemas.openxmlformats.org/officeDocument/2006/relationships/slide" Target="../slides/slide24.xml" /><Relationship Id="rId1" Type="http://schemas.openxmlformats.org/officeDocument/2006/relationships/notesMaster" Target="../notesMasters/notesMaster1.xml" /></Relationships>
</file>

<file path=ppt/notesSlides/_rels/notesSlide18.xml.rels><?xml version="1.0" encoding="UTF-8"?><Relationships xmlns="http://schemas.openxmlformats.org/package/2006/relationships"><Relationship Id="rId2" Type="http://schemas.openxmlformats.org/officeDocument/2006/relationships/slide" Target="../slides/slide25.xml" /><Relationship Id="rId1" Type="http://schemas.openxmlformats.org/officeDocument/2006/relationships/notesMaster" Target="../notesMasters/notesMaster1.xml" /></Relationships>
</file>

<file path=ppt/notesSlides/_rels/notesSlide19.xml.rels><?xml version="1.0" encoding="UTF-8"?><Relationships xmlns="http://schemas.openxmlformats.org/package/2006/relationships"><Relationship Id="rId2" Type="http://schemas.openxmlformats.org/officeDocument/2006/relationships/slide" Target="../slides/slide26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group_by() and summarise() — the grouping that survives the call, the missing key that becomes its own group, and the three defaults that are the exact opposite of pandas’.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Almost every figure this sector reports is a numerator over a denominator, and almost every argument about a figure is an argument about the denominator. The practical consequence: compute both in the same call. Three columns and every one is load-bearing. </a:t>
            </a:r>
            <a:r>
              <a:rPr>
                <a:latin typeface="Courier"/>
              </a:rPr>
              <a:t>screened</a:t>
            </a:r>
            <a:r>
              <a:rPr/>
              <a:t> is how many children came; </a:t>
            </a:r>
            <a:r>
              <a:rPr>
                <a:latin typeface="Courier"/>
              </a:rPr>
              <a:t>assessed</a:t>
            </a:r>
            <a:r>
              <a:rPr/>
              <a:t> is how many produced a usable measurement and is the denominator; </a:t>
            </a:r>
            <a:r>
              <a:rPr>
                <a:latin typeface="Courier"/>
              </a:rPr>
              <a:t>gam_cases</a:t>
            </a:r>
            <a:r>
              <a:rPr/>
              <a:t> is the numerator. Two separate calculations drift — one gets a filter the other does not — and the ratio becomes a number nobody can reconstruct.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counts rows in the group, including those with missing values. Summing a logical counts the </a:t>
            </a:r>
            <a:r>
              <a:rPr>
                <a:latin typeface="Courier"/>
              </a:rPr>
              <a:t>TRUE</a:t>
            </a:r>
            <a:r>
              <a:rPr/>
              <a:t>s. That distinction is the difference between the two denominators above, and it is worth saying out loud every time you use one. </a:t>
            </a:r>
            <a:r>
              <a:rPr>
                <a:latin typeface="Courier"/>
              </a:rPr>
              <a:t>sum()</a:t>
            </a:r>
            <a:r>
              <a:rPr/>
              <a:t> on a logical with </a:t>
            </a:r>
            <a:r>
              <a:rPr>
                <a:latin typeface="Courier"/>
              </a:rPr>
              <a:t>NA</a:t>
            </a:r>
            <a:r>
              <a:rPr/>
              <a:t> in it returns </a:t>
            </a:r>
            <a:r>
              <a:rPr>
                <a:latin typeface="Courier"/>
              </a:rPr>
              <a:t>NA</a:t>
            </a:r>
            <a:r>
              <a:rPr/>
              <a:t>, which is R being loud again: Reach for </a:t>
            </a:r>
            <a:r>
              <a:rPr>
                <a:latin typeface="Courier"/>
              </a:rPr>
              <a:t>na.rm = TRUE</a:t>
            </a:r>
            <a:r>
              <a:rPr/>
              <a:t> deliberately, and know that it removes the row from the count rather than counting it as </a:t>
            </a:r>
            <a:r>
              <a:rPr>
                <a:latin typeface="Courier"/>
              </a:rPr>
              <a:t>FALSE</a:t>
            </a:r>
            <a:r>
              <a:rPr/>
              <a:t>. Those are different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This is the one to internalise. </a:t>
            </a:r>
            <a:r>
              <a:rPr>
                <a:latin typeface="Courier"/>
              </a:rPr>
              <a:t>summarise()</a:t>
            </a:r>
            <a:r>
              <a:rPr/>
              <a:t> removes the last grouping variable and leaves the rest: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result is still grouped by commune. Every verb after this silently operates per commune: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Each of those produces a plausible number that answers a different question from the one you asked. Nothing errors. Say what you want, every time: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Or avoid the state entirely with per-operation grouping, which dplyr gained in 1.1: </a:t>
            </a:r>
            <a:r>
              <a:rPr>
                <a:latin typeface="Courier"/>
              </a:rPr>
              <a:t>.by</a:t>
            </a:r>
            <a:r>
              <a:rPr/>
              <a:t> groups for that call only and returns an ungrouped result. Prefer it in new code: there is no leftover state, so there is no bug of this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Here R and pandas take opposite bets.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</a:t>
            </a:r>
            <a:r>
              <a:rPr>
                <a:latin typeface="Courier"/>
              </a:rPr>
              <a:t>NA</a:t>
            </a:r>
            <a:r>
              <a:rPr/>
              <a:t> group is kept. pandas drops it by default, so the same operation in the two languages gives you a different set of rows and a different total. R’s default is the safer one, and in this sector the missing key is usually the interesting one: a facility with no district recorded, a household with no site code, a child with no commune. But it means a table can arrive at a report with an </a:t>
            </a:r>
            <a:r>
              <a:rPr>
                <a:latin typeface="Courier"/>
              </a:rPr>
              <a:t>\&lt;NA\&gt;</a:t>
            </a:r>
            <a:r>
              <a:rPr/>
              <a:t> row nobody meant to publish.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Excluding it is fine. Excluding it without noticing is how the parts stop summing to the whole. Assert instead, where the key should be complete: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second reversal, and R is not consistent with itself here — which is why the lesson on factors covers it and this one repeats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Both are right for different questions, and it is the same question the Python course raises about </a:t>
            </a:r>
            <a:r>
              <a:rPr>
                <a:latin typeface="Courier"/>
              </a:rPr>
              <a:t>observed=</a:t>
            </a:r>
            <a:r>
              <a:rPr/>
              <a:t>. Reporting on facilities that submitted data wants the empty level gone; reporting coverage against a list of facilities that </a:t>
            </a:r>
            <a:r>
              <a:rPr i="1"/>
              <a:t>should</a:t>
            </a:r>
            <a:r>
              <a:rPr/>
              <a:t> have submitted wants it there, because a facility with zero rows is the finding. Pass </a:t>
            </a:r>
            <a:r>
              <a:rPr>
                <a:latin typeface="Courier"/>
              </a:rPr>
              <a:t>.drop</a:t>
            </a:r>
            <a:r>
              <a:rPr/>
              <a:t> explicitly in anything that produces a reported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summarise()</a:t>
            </a:r>
            <a:r>
              <a:rPr/>
              <a:t> collapses; </a:t>
            </a:r>
            <a:r>
              <a:rPr>
                <a:latin typeface="Courier"/>
              </a:rPr>
              <a:t>mutate()</a:t>
            </a:r>
            <a:r>
              <a:rPr/>
              <a:t> on a grouped frame returns a value per original row. This is how you compare a row against its own group without a join: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That is the check the </a:t>
            </a:r>
            <a:r>
              <a:rPr i="1"/>
              <a:t>SMART survey analysis</a:t>
            </a:r>
            <a:r>
              <a:rPr/>
              <a:t> project uses to find a team measuring half a kilogram light. Note the </a:t>
            </a:r>
            <a:r>
              <a:rPr>
                <a:latin typeface="Courier"/>
              </a:rPr>
              <a:t>ungroup()</a:t>
            </a:r>
            <a:r>
              <a:rPr/>
              <a:t>. A grouped frame that escapes into the rest of a script is the same bug as the one above, arriving from a different direction.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count()</a:t>
            </a:r>
            <a:r>
              <a:rPr/>
              <a:t> groups, counts and ungroups in one call, so it cannot leave state behind. Where a count is all you need, it is the better verb.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values_fill = 0</a:t>
            </a:r>
            <a:r>
              <a:rPr/>
              <a:t> is safe here because a commune-month with no cases genuinely had zero. It would be wrong for a rate, where the absence means “not computed”, not “zero percent” — a distinction worth checking every time you reach for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For a table someone will read rather than compute on, write the definition with it: A number and its definition travel together, or the monthly argument about the denominator starts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None is better. Each is a different bet about what silence should mean, and knowing which bet you are inside is most of the job.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table aggregates correctly and both halves of every rate come from one call. The next unit reshapes: </a:t>
            </a:r>
            <a:r>
              <a:rPr>
                <a:latin typeface="Courier"/>
              </a:rPr>
              <a:t>pivot_longer()</a:t>
            </a:r>
            <a:r>
              <a:rPr/>
              <a:t> on the flattened repeat group a CommCare or Kobo export arrives as, and then the function that makes the whole cleaning run again next quarter.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0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1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3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5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6.xml" /></Relationships>
</file>

<file path=ppt/slides/_rels/slide2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7.xml" /></Relationships>
</file>

<file path=ppt/slides/_rels/slide2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8.xml" /></Relationships>
</file>

<file path=ppt/slides/_rels/slide2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9.xml" /></Relationships>
</file>

<file path=ppt/slides/_rels/slide2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r-for-programme-data/r-06-grouping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Where most indicator bugs are born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group_by() and summarise() — the grouping that survives the call, the missing key that becomes its own group, and the three defaults that are the exact opposite of pandas’.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6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An indicator is two numbers</a:t>
            </a:r>
          </a:p>
          <a:p>
            <a:pPr lvl="0"/>
            <a:r>
              <a:rPr>
                <a:latin typeface="Courier"/>
              </a:rPr>
              <a:t>n()</a:t>
            </a:r>
            <a:r>
              <a:rPr/>
              <a:t> and the two ways to count</a:t>
            </a:r>
          </a:p>
          <a:p>
            <a:pPr lvl="0"/>
            <a:r>
              <a:rPr/>
              <a:t>The grouping survives, and it is the commonest bug</a:t>
            </a:r>
          </a:p>
          <a:p>
            <a:pPr lvl="0"/>
            <a:r>
              <a:rPr/>
              <a:t>A missing key becomes its own group</a:t>
            </a:r>
          </a:p>
          <a:p>
            <a:pPr lvl="0"/>
            <a:r>
              <a:rPr/>
              <a:t>Unused factor levels: </a:t>
            </a:r>
            <a:r>
              <a:rPr>
                <a:latin typeface="Courier"/>
              </a:rPr>
              <a:t>count()</a:t>
            </a:r>
            <a:r>
              <a:rPr/>
              <a:t> drops, </a:t>
            </a:r>
            <a:r>
              <a:rPr>
                <a:latin typeface="Courier"/>
              </a:rPr>
              <a:t>table()</a:t>
            </a:r>
            <a:r>
              <a:rPr/>
              <a:t> keeps</a:t>
            </a:r>
          </a:p>
          <a:p>
            <a:pPr lvl="0"/>
            <a:r>
              <a:rPr/>
              <a:t>Grouped </a:t>
            </a:r>
            <a:r>
              <a:rPr>
                <a:latin typeface="Courier"/>
              </a:rPr>
              <a:t>mutate()</a:t>
            </a:r>
            <a:r>
              <a:rPr/>
              <a:t>: a group statistic on every row</a:t>
            </a:r>
          </a:p>
          <a:p>
            <a:pPr lvl="0"/>
            <a:r>
              <a:rPr>
                <a:latin typeface="Courier"/>
              </a:rPr>
              <a:t>count()</a:t>
            </a:r>
            <a:r>
              <a:rPr/>
              <a:t> for when that is all you want</a:t>
            </a:r>
          </a:p>
          <a:p>
            <a:pPr lvl="0"/>
            <a:r>
              <a:rPr/>
              <a:t>Two keys, and the table a report wants</a:t>
            </a:r>
          </a:p>
          <a:p>
            <a:pPr lvl="0"/>
            <a:r>
              <a:rPr/>
              <a:t>Writing the result out</a:t>
            </a:r>
          </a:p>
          <a:p>
            <a:pPr lvl="0"/>
            <a:r>
              <a:rPr/>
              <a:t>The three reversals, in one place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 indicator is two numbers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by_commune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assessed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(oedema),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gam =</a:t>
            </a:r>
            <a:r>
              <a:rPr>
                <a:latin typeface="Courier"/>
              </a:rPr>
              <a:t> assessed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(muac_mm </a:t>
            </a:r>
            <a:r>
              <a:rPr>
                <a:solidFill>
                  <a:srgbClr val="4070A0"/>
                </a:solidFill>
                <a:latin typeface="Courier"/>
              </a:rPr>
              <a:t>&lt;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125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|</a:t>
            </a:r>
            <a:r>
              <a:rPr>
                <a:latin typeface="Courier"/>
              </a:rPr>
              <a:t> oedema </a:t>
            </a:r>
            <a:r>
              <a:rPr>
                <a:solidFill>
                  <a:srgbClr val="4070A0"/>
                </a:solidFill>
                <a:latin typeface="Courier"/>
              </a:rPr>
              <a:t>==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screened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assessed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(assessed,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gam_cases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(gam,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gam_rate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(gam_cases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assessed,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and the two ways to count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(muac, </a:t>
            </a:r>
            <a:r>
              <a:rPr>
                <a:solidFill>
                  <a:srgbClr val="7D9029"/>
                </a:solidFill>
                <a:latin typeface="Courier"/>
              </a:rPr>
              <a:t>rows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measured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(muac_mm)))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n()</a:t>
            </a:r>
            <a:r>
              <a:rPr/>
              <a:t> and the two ways to count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))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NA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1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(screening_date,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(commune, month)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`summarise()` has regrouped the output.
ℹ Summaries were computed grouped by commune and month.
ℹ Output is grouped by commune.
ℹ Use `summarise(.groups = "drop_last")` to silence this message.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class</a:t>
            </a:r>
            <a:r>
              <a:rPr>
                <a:latin typeface="Courier"/>
              </a:rPr>
              <a:t>(out)[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]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"grouped_df"</a:t>
            </a:r>
            <a:br/>
            <a:br/>
            <a:r>
              <a:rPr>
                <a:latin typeface="Courier"/>
              </a:rPr>
              <a:t>dplyr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group_vars</a:t>
            </a:r>
            <a:r>
              <a:rPr>
                <a:latin typeface="Courier"/>
              </a:rPr>
              <a:t>(out)</a:t>
            </a:r>
            <a:br/>
            <a:r>
              <a:rPr i="1">
                <a:solidFill>
                  <a:srgbClr val="60A0B0"/>
                </a:solidFill>
                <a:latin typeface="Courier"/>
              </a:rPr>
              <a:t>#&gt; [1] "commune"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share =</a:t>
            </a:r>
            <a:r>
              <a:rPr>
                <a:latin typeface="Courier"/>
              </a:rPr>
              <a:t> n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(n))     </a:t>
            </a:r>
            <a:r>
              <a:rPr i="1">
                <a:solidFill>
                  <a:srgbClr val="60A0B0"/>
                </a:solidFill>
                <a:latin typeface="Courier"/>
              </a:rPr>
              <a:t># share within the commune, not the district</a:t>
            </a:r>
            <a:br/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desc</a:t>
            </a:r>
            <a:r>
              <a:rPr>
                <a:latin typeface="Courier"/>
              </a:rPr>
              <a:t>(n))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 sorts within each commune</a:t>
            </a:r>
            <a:br/>
            <a:r>
              <a:rPr>
                <a:latin typeface="Courier"/>
              </a:rPr>
              <a:t>out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slice_max</a:t>
            </a:r>
            <a:r>
              <a:rPr>
                <a:latin typeface="Courier"/>
              </a:rPr>
              <a:t>(n,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5</a:t>
            </a:r>
            <a:r>
              <a:rPr>
                <a:latin typeface="Courier"/>
              </a:rPr>
              <a:t>)            </a:t>
            </a:r>
            <a:r>
              <a:rPr i="1">
                <a:solidFill>
                  <a:srgbClr val="60A0B0"/>
                </a:solidFill>
                <a:latin typeface="Courier"/>
              </a:rPr>
              <a:t># top 5 per commune, not overall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Say what you want, every time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        </a:t>
            </a:r>
            <a:r>
              <a:rPr i="1">
                <a:solidFill>
                  <a:srgbClr val="60A0B0"/>
                </a:solidFill>
                <a:latin typeface="Courier"/>
              </a:rPr>
              <a:t># ungrouped result — the usual answer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"drop_last"</a:t>
            </a:r>
            <a:r>
              <a:rPr>
                <a:latin typeface="Courier"/>
              </a:rPr>
              <a:t>)   </a:t>
            </a:r>
            <a:r>
              <a:rPr i="1">
                <a:solidFill>
                  <a:srgbClr val="60A0B0"/>
                </a:solidFill>
                <a:latin typeface="Courier"/>
              </a:rPr>
              <a:t># keep all but the last (the default)</a:t>
            </a:r>
            <a:br/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(...,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"keep"</a:t>
            </a:r>
            <a:r>
              <a:rPr>
                <a:latin typeface="Courier"/>
              </a:rPr>
              <a:t>)        </a:t>
            </a:r>
            <a:r>
              <a:rPr i="1">
                <a:solidFill>
                  <a:srgbClr val="60A0B0"/>
                </a:solidFill>
                <a:latin typeface="Courier"/>
              </a:rPr>
              <a:t># keep all groupings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grouping survives, and it is the commonest bug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(commune, month))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key becomes its own group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g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880000"/>
                </a:solidFill>
                <a:latin typeface="Courier"/>
              </a:rPr>
              <a:t>NA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v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3</a:t>
            </a:r>
            <a:r>
              <a:rPr>
                <a:latin typeface="Courier"/>
              </a:rPr>
              <a:t>))</a:t>
            </a:r>
            <a:br/>
            <a:br/>
            <a:r>
              <a:rPr>
                <a:latin typeface="Courier"/>
              </a:rPr>
              <a:t>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(v),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key becomes its own group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# A tibble: 2 × 2
  g         s
  &lt;chr&gt; &lt;dbl&gt;
1 a         4
2 &lt;NA&gt;      2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key becomes its own group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filter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(g))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(g)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(v), </a:t>
            </a:r>
            <a:r>
              <a:rPr>
                <a:solidFill>
                  <a:srgbClr val="7D9029"/>
                </a:solidFill>
                <a:latin typeface="Courier"/>
              </a:rPr>
              <a:t>.groups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"drop"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missing key becomes its own group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stopifnot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any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(muac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commune)))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Unused factor levels: </a:t>
            </a:r>
            <a:r>
              <a:rPr>
                <a:latin typeface="Courier"/>
              </a:rPr>
              <a:t>count()</a:t>
            </a:r>
            <a:r>
              <a:rPr/>
              <a:t> drops, </a:t>
            </a:r>
            <a:r>
              <a:rPr>
                <a:latin typeface="Courier"/>
              </a:rPr>
              <a:t>table()</a:t>
            </a:r>
            <a:r>
              <a:rPr/>
              <a:t> keeps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k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factor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levels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"a"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"c"</a:t>
            </a:r>
            <a:r>
              <a:rPr>
                <a:latin typeface="Courier"/>
              </a:rPr>
              <a:t>)))</a:t>
            </a:r>
            <a:br/>
            <a:br/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(d, k)) 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#&gt; 2   — the empty level is gone</a:t>
            </a:r>
            <a:br/>
            <a:r>
              <a:rPr>
                <a:solidFill>
                  <a:srgbClr val="06287E"/>
                </a:solidFill>
                <a:latin typeface="Courier"/>
              </a:rPr>
              <a:t>nrow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(d, k, </a:t>
            </a:r>
            <a:r>
              <a:rPr>
                <a:solidFill>
                  <a:srgbClr val="7D9029"/>
                </a:solidFill>
                <a:latin typeface="Courier"/>
              </a:rPr>
              <a:t>.drop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 </a:t>
            </a:r>
            <a:r>
              <a:rPr i="1">
                <a:solidFill>
                  <a:srgbClr val="60A0B0"/>
                </a:solidFill>
                <a:latin typeface="Courier"/>
              </a:rPr>
              <a:t>#&gt; 3   — kept</a:t>
            </a:r>
            <a:br/>
            <a:r>
              <a:rPr>
                <a:solidFill>
                  <a:srgbClr val="06287E"/>
                </a:solidFill>
                <a:latin typeface="Courier"/>
              </a:rPr>
              <a:t>length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06287E"/>
                </a:solidFill>
                <a:latin typeface="Courier"/>
              </a:rPr>
              <a:t>table</a:t>
            </a:r>
            <a:r>
              <a:rPr>
                <a:latin typeface="Courier"/>
              </a:rPr>
              <a:t>(d</a:t>
            </a:r>
            <a:r>
              <a:rPr>
                <a:solidFill>
                  <a:srgbClr val="4070A0"/>
                </a:solidFill>
                <a:latin typeface="Courier"/>
              </a:rPr>
              <a:t>$</a:t>
            </a:r>
            <a:r>
              <a:rPr>
                <a:latin typeface="Courier"/>
              </a:rPr>
              <a:t>k))               </a:t>
            </a:r>
            <a:r>
              <a:rPr i="1">
                <a:solidFill>
                  <a:srgbClr val="60A0B0"/>
                </a:solidFill>
                <a:latin typeface="Courier"/>
              </a:rPr>
              <a:t>#&gt; 3   — kept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Unused factor levels: </a:t>
            </a:r>
            <a:r>
              <a:rPr>
                <a:latin typeface="Courier"/>
              </a:rPr>
              <a:t>count()</a:t>
            </a:r>
            <a:r>
              <a:rPr/>
              <a:t> drops, </a:t>
            </a:r>
            <a:r>
              <a:rPr>
                <a:latin typeface="Courier"/>
              </a:rPr>
              <a:t>table()</a:t>
            </a:r>
            <a:r>
              <a:rPr/>
              <a:t> keeps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Pass </a:t>
            </a:r>
            <a:r>
              <a:rPr>
                <a:latin typeface="Courier"/>
              </a:rPr>
              <a:t>.drop</a:t>
            </a:r>
            <a:r>
              <a:rPr/>
              <a:t> explicitly — in anything that produces a reported table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Grouped </a:t>
            </a:r>
            <a:r>
              <a:rPr>
                <a:latin typeface="Courier"/>
              </a:rPr>
              <a:t>mutate()</a:t>
            </a:r>
            <a:r>
              <a:rPr/>
              <a:t>: a group statistic on every row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group_by</a:t>
            </a:r>
            <a:r>
              <a:rPr>
                <a:latin typeface="Courier"/>
              </a:rPr>
              <a:t>(commune)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commune_mean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mean</a:t>
            </a:r>
            <a:r>
              <a:rPr>
                <a:latin typeface="Courier"/>
              </a:rPr>
              <a:t>(muac_mm,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7D9029"/>
                </a:solidFill>
                <a:latin typeface="Courier"/>
              </a:rPr>
              <a:t>vs_commune   =</a:t>
            </a:r>
            <a:r>
              <a:rPr>
                <a:latin typeface="Courier"/>
              </a:rPr>
              <a:t> muac_mm </a:t>
            </a:r>
            <a:r>
              <a:rPr>
                <a:solidFill>
                  <a:srgbClr val="4070A0"/>
                </a:solidFill>
                <a:latin typeface="Courier"/>
              </a:rPr>
              <a:t>-</a:t>
            </a:r>
            <a:r>
              <a:rPr>
                <a:latin typeface="Courier"/>
              </a:rPr>
              <a:t> commune_mean</a:t>
            </a:r>
            <a:br/>
            <a:r>
              <a:rPr>
                <a:latin typeface="Courier"/>
              </a:rPr>
              <a:t>  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ungroup</a:t>
            </a:r>
            <a:r>
              <a:rPr>
                <a:latin typeface="Courier"/>
              </a:rPr>
              <a:t>()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Grouped </a:t>
            </a:r>
            <a:r>
              <a:rPr>
                <a:latin typeface="Courier"/>
              </a:rPr>
              <a:t>mutate()</a:t>
            </a:r>
            <a:r>
              <a:rPr/>
              <a:t>: a group statistic on every row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Note the </a:t>
            </a:r>
            <a:r>
              <a:rPr>
                <a:latin typeface="Courier"/>
              </a:rPr>
              <a:t>ungroup()</a:t>
            </a:r>
            <a:r>
              <a:rPr/>
              <a:t> — A grouped frame that escapes into the rest of a script is the same bug as the one above,…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>
                <a:latin typeface="Courier"/>
              </a:rPr>
              <a:t>count()</a:t>
            </a:r>
            <a:r>
              <a:rPr/>
              <a:t> for when that is all you want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outcome, </a:t>
            </a:r>
            <a:r>
              <a:rPr>
                <a:solidFill>
                  <a:srgbClr val="7D9029"/>
                </a:solidFill>
                <a:latin typeface="Courier"/>
              </a:rPr>
              <a:t>sort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(commune, </a:t>
            </a:r>
            <a:r>
              <a:rPr>
                <a:solidFill>
                  <a:srgbClr val="7D9029"/>
                </a:solidFill>
                <a:latin typeface="Courier"/>
              </a:rPr>
              <a:t>wt =</a:t>
            </a:r>
            <a:r>
              <a:rPr>
                <a:latin typeface="Courier"/>
              </a:rPr>
              <a:t> muac_mm)          </a:t>
            </a:r>
            <a:r>
              <a:rPr i="1">
                <a:solidFill>
                  <a:srgbClr val="60A0B0"/>
                </a:solidFill>
                <a:latin typeface="Courier"/>
              </a:rPr>
              <a:t># sum a column instead of counting rows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Two keys, and the table a report wants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by_commune_month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muac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month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format</a:t>
            </a:r>
            <a:r>
              <a:rPr>
                <a:latin typeface="Courier"/>
              </a:rPr>
              <a:t>(screening_date, </a:t>
            </a:r>
            <a:r>
              <a:rPr>
                <a:solidFill>
                  <a:srgbClr val="4070A0"/>
                </a:solidFill>
                <a:latin typeface="Courier"/>
              </a:rPr>
              <a:t>"%Y-%m"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cases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(gam, </a:t>
            </a:r>
            <a:r>
              <a:rPr>
                <a:solidFill>
                  <a:srgbClr val="7D9029"/>
                </a:solidFill>
                <a:latin typeface="Courier"/>
              </a:rPr>
              <a:t>na.rm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880000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),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(commune, month))</a:t>
            </a:r>
            <a:br/>
            <a:br/>
            <a:r>
              <a:rPr>
                <a:latin typeface="Courier"/>
              </a:rPr>
              <a:t>wide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by_commune_month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tidyr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pivot_wider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names_from =</a:t>
            </a:r>
            <a:r>
              <a:rPr>
                <a:latin typeface="Courier"/>
              </a:rPr>
              <a:t> month, </a:t>
            </a:r>
            <a:r>
              <a:rPr>
                <a:solidFill>
                  <a:srgbClr val="7D9029"/>
                </a:solidFill>
                <a:latin typeface="Courier"/>
              </a:rPr>
              <a:t>values_from =</a:t>
            </a:r>
            <a:r>
              <a:rPr>
                <a:latin typeface="Courier"/>
              </a:rPr>
              <a:t> cases, </a:t>
            </a:r>
            <a:r>
              <a:rPr>
                <a:solidFill>
                  <a:srgbClr val="7D9029"/>
                </a:solidFill>
                <a:latin typeface="Courier"/>
              </a:rPr>
              <a:t>values_fill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0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Writing the result out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(by_commune, here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"outputs"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"tables"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"gam_by_commune.csv"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Writing the result out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definitions </a:t>
            </a:r>
            <a:r>
              <a:rPr>
                <a:solidFill>
                  <a:srgbClr val="007020"/>
                </a:solidFill>
                <a:latin typeface="Courier"/>
              </a:rPr>
              <a:t>&lt;-</a:t>
            </a:r>
            <a:r>
              <a:rPr>
                <a:latin typeface="Courier"/>
              </a:rPr>
              <a:t> tibble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tibble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indicator 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"GAM"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numerator  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"MUAC &lt; 125 mm or bilateral pitting oedema"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denominator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"children with a MUAC measurement or a recorded oedema assessment"</a:t>
            </a:r>
            <a:br/>
            <a:r>
              <a:rPr>
                <a:latin typeface="Courier"/>
              </a:rPr>
              <a:t>)</a:t>
            </a:r>
            <a:br/>
            <a:br/>
            <a:r>
              <a:rPr>
                <a:latin typeface="Courier"/>
              </a:rPr>
              <a:t>readr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write_csv</a:t>
            </a:r>
            <a:r>
              <a:rPr>
                <a:latin typeface="Courier"/>
              </a:rPr>
              <a:t>(definitions, here</a:t>
            </a:r>
            <a:r>
              <a:rPr>
                <a:solidFill>
                  <a:srgbClr val="4070A0"/>
                </a:solidFill>
                <a:latin typeface="Courier"/>
              </a:rPr>
              <a:t>::</a:t>
            </a:r>
            <a:r>
              <a:rPr>
                <a:solidFill>
                  <a:srgbClr val="06287E"/>
                </a:solidFill>
                <a:latin typeface="Courier"/>
              </a:rPr>
              <a:t>here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"outputs"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"tables"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"definitions.csv"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three reversals, in one place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pandas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 / dplyr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Missing value in </a:t>
                      </a:r>
                      <a:r>
                        <a:rPr>
                          <a:latin typeface="Courier"/>
                        </a:rPr>
                        <a:t>mean()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skipped silently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returns </a:t>
                      </a:r>
                      <a:r>
                        <a:rPr>
                          <a:latin typeface="Courier"/>
                        </a:rPr>
                        <a:t>NA</a:t>
                      </a:r>
                      <a:r>
                        <a:rPr/>
                        <a:t> until you say </a:t>
                      </a:r>
                      <a:r>
                        <a:rPr>
                          <a:latin typeface="Courier"/>
                        </a:rPr>
                        <a:t>na.rm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Missing group key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dropped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kept as its own group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Unused category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dropped by </a:t>
                      </a:r>
                      <a:r>
                        <a:rPr>
                          <a:latin typeface="Courier"/>
                        </a:rPr>
                        <a:t>observed=True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kept by </a:t>
                      </a:r>
                      <a:r>
                        <a:rPr>
                          <a:latin typeface="Courier"/>
                        </a:rPr>
                        <a:t>table()</a:t>
                      </a:r>
                      <a:r>
                        <a:rPr/>
                        <a:t>, dropped by </a:t>
                      </a:r>
                      <a:r>
                        <a:rPr>
                          <a:latin typeface="Courier"/>
                        </a:rPr>
                        <a:t>count()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table aggregates correctly and both halves of every rate come from one call.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https://data-analysis.cassion.dev/courses/r-for-programme-data/r-06-grouping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most indicator bugs are born</dc:title>
  <dc:creator>Pierre Robentz Cassion</dc:creator>
  <cp:keywords/>
  <dcterms:created xsi:type="dcterms:W3CDTF">2026-07-27T00:00:00Z</dcterms:created>
  <dcterms:modified xsi:type="dcterms:W3CDTF">2026-07-27T00:00:00Z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6 of 8</vt:lpwstr>
  </property>
  <property fmtid="{D5CDD505-2E9C-101B-9397-08002B2CF9AE}" pid="3" name="subtitle">
    <vt:lpwstr>group_by() and summarise() — the grouping that survives the call, the missing key that becomes its own group, and the three defaults that are the exact opposite of pandas’.</vt:lpwstr>
  </property>
</Properties>
</file>