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notesMaster" Target="notesMasters/notesMaster1.xml" /><Relationship Id="rId31" Type="http://schemas.openxmlformats.org/officeDocument/2006/relationships/viewProps" Target="viewProps.xml" /><Relationship Id="rId3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3" Type="http://schemas.openxmlformats.org/officeDocument/2006/relationships/tableStyles" Target="tableStyles.xml" /><Relationship Id="rId3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group_by() et summarise() — le regroupement qui survit à l’appel, la clé manquante qui devient son propre groupe, et les trois comportements par défaut exactement inverses de ceux de pandas.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Presque tout chiffre rapporté dans ce secteur est un numérateur sur un dénominateur, et presque toute dispute sur un chiffre est une dispute sur le dénominateur. La conséquence pratique : calculez les deux dans le même appel. Trois colonnes, et chacune porte quelque chose. </a:t>
            </a:r>
            <a:r>
              <a:rPr>
                <a:latin typeface="Courier"/>
              </a:rPr>
              <a:t>screened</a:t>
            </a:r>
            <a:r>
              <a:rPr/>
              <a:t> est le nombre d’enfants venus ; </a:t>
            </a:r>
            <a:r>
              <a:rPr>
                <a:latin typeface="Courier"/>
              </a:rPr>
              <a:t>assessed</a:t>
            </a:r>
            <a:r>
              <a:rPr/>
              <a:t> le nombre ayant produit une mesure exploitable, et c’est le dénominateur ; </a:t>
            </a:r>
            <a:r>
              <a:rPr>
                <a:latin typeface="Courier"/>
              </a:rPr>
              <a:t>gam_cases</a:t>
            </a:r>
            <a:r>
              <a:rPr/>
              <a:t> est le numérateur. Deux calculs séparés divergent — l’un reçoit un filtre que l’autre n’a pas — et le rapport devient un chiffre que personne ne peut reconstituer.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n()</a:t>
            </a:r>
            <a:r>
              <a:rPr/>
              <a:t> compte les lignes du groupe, y compris celles à valeur manquante. Sommer un booléen compte les </a:t>
            </a:r>
            <a:r>
              <a:rPr>
                <a:latin typeface="Courier"/>
              </a:rPr>
              <a:t>TRUE</a:t>
            </a:r>
            <a:r>
              <a:rPr/>
              <a:t>. Cette distinction fait la différence entre les deux dénominateurs ci-dessus, et mérite d’être énoncée à voix haute chaque fois que vous employez l’un des deux. </a:t>
            </a:r>
            <a:r>
              <a:rPr>
                <a:latin typeface="Courier"/>
              </a:rPr>
              <a:t>sum()</a:t>
            </a:r>
            <a:r>
              <a:rPr/>
              <a:t> sur un booléen contenant </a:t>
            </a:r>
            <a:r>
              <a:rPr>
                <a:latin typeface="Courier"/>
              </a:rPr>
              <a:t>NA</a:t>
            </a:r>
            <a:r>
              <a:rPr/>
              <a:t> renvoie </a:t>
            </a:r>
            <a:r>
              <a:rPr>
                <a:latin typeface="Courier"/>
              </a:rPr>
              <a:t>NA</a:t>
            </a:r>
            <a:r>
              <a:rPr/>
              <a:t> — R, encore une fois, bruyant : Recourez à </a:t>
            </a:r>
            <a:r>
              <a:rPr>
                <a:latin typeface="Courier"/>
              </a:rPr>
              <a:t>na.rm = TRUE</a:t>
            </a:r>
            <a:r>
              <a:rPr/>
              <a:t> délibérément, en sachant qu’il retire la ligne du décompte au lieu de la compter comme </a:t>
            </a:r>
            <a:r>
              <a:rPr>
                <a:latin typeface="Courier"/>
              </a:rPr>
              <a:t>FALSE</a:t>
            </a:r>
            <a:r>
              <a:rPr/>
              <a:t>. Ce sont deux affirmations différentes.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C’est le point à intérioriser. </a:t>
            </a:r>
            <a:r>
              <a:rPr>
                <a:latin typeface="Courier"/>
              </a:rPr>
              <a:t>summarise()</a:t>
            </a:r>
            <a:r>
              <a:rPr/>
              <a:t> retire la dernière variable de regroupement et laisse les autres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résultat est encore groupé par commune. Chaque verbe qui suit opère silencieusement par commune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Chacune de ces lignes produit un chiffre plausible qui répond à une autre question que la vôtre. Rien ne lève d’erreur. Dites ce que vous voulez, à chaque fois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Ou évitez complètement cet état avec le regroupement par opération, apparu dans dplyr 1.1 : </a:t>
            </a:r>
            <a:r>
              <a:rPr>
                <a:latin typeface="Courier"/>
              </a:rPr>
              <a:t>.by</a:t>
            </a:r>
            <a:r>
              <a:rPr/>
              <a:t> groupe pour ce seul appel et renvoie un résultat dégroupé. Préférez-le dans du code neuf : sans état résiduel, il n’y a pas d’erreur de cette forme.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Ici, R et pandas prennent des paris opposés.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groupe </a:t>
            </a:r>
            <a:r>
              <a:rPr>
                <a:latin typeface="Courier"/>
              </a:rPr>
              <a:t>NA</a:t>
            </a:r>
            <a:r>
              <a:rPr/>
              <a:t> est conservé. pandas l’écarte par défaut : la même opération dans les deux langages vous donne donc un ensemble de lignes différent et un total différent. Le comportement de R est le plus sûr, et dans ce secteur la clé manquante est généralement la plus intéressante : une formation sanitaire sans district saisi, un ménage sans code de site, un enfant sans commune. Mais cela signifie qu’un tableau peut arriver dans un rapport avec une ligne </a:t>
            </a:r>
            <a:r>
              <a:rPr>
                <a:latin typeface="Courier"/>
              </a:rPr>
              <a:t>\&lt;NA\&gt;</a:t>
            </a:r>
            <a:r>
              <a:rPr/>
              <a:t> que personne n’avait prévu de publier.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L’exclure est légitime. L’exclure sans le remarquer, c’est ainsi que les parties cessent de faire le tout. Préférez une assertion là où la clé devrait être complète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second renversement, et R n’est pas cohérent avec lui-même ici — raison pour laquelle la leçon sur les facteurs l’aborde et celle-ci le répète.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deux sont justes pour des questions différentes, et c’est la question même que le cours Python soulève à propos d’</a:t>
            </a:r>
            <a:r>
              <a:rPr>
                <a:latin typeface="Courier"/>
              </a:rPr>
              <a:t>observed=</a:t>
            </a:r>
            <a:r>
              <a:rPr/>
              <a:t>. Rapporter sur les formations ayant transmis des données veut le niveau vide en moins ; rapporter la couverture face à une liste de formations qui </a:t>
            </a:r>
            <a:r>
              <a:rPr i="1"/>
              <a:t>auraient dû</a:t>
            </a:r>
            <a:r>
              <a:rPr/>
              <a:t> transmettre le veut présent, car une formation à zéro ligne est justement le constat. Passez </a:t>
            </a:r>
            <a:r>
              <a:rPr>
                <a:latin typeface="Courier"/>
              </a:rPr>
              <a:t>.drop</a:t>
            </a:r>
            <a:r>
              <a:rPr/>
              <a:t> explicitement dans tout ce qui produit un tableau rapporté.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summarise()</a:t>
            </a:r>
            <a:r>
              <a:rPr/>
              <a:t> réduit ; </a:t>
            </a:r>
            <a:r>
              <a:rPr>
                <a:latin typeface="Courier"/>
              </a:rPr>
              <a:t>mutate()</a:t>
            </a:r>
            <a:r>
              <a:rPr/>
              <a:t> sur un tableau groupé renvoie une valeur par ligne d’origine. C’est ainsi qu’on compare une ligne à son propre groupe sans jointure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C’est le contrôle qu’emploie le projet </a:t>
            </a:r>
            <a:r>
              <a:rPr i="1"/>
              <a:t>Analyse d’enquête SMART</a:t>
            </a:r>
            <a:r>
              <a:rPr/>
              <a:t> pour repérer une équipe mesurant un demi-kilo trop léger. Noter le </a:t>
            </a:r>
            <a:r>
              <a:rPr>
                <a:latin typeface="Courier"/>
              </a:rPr>
              <a:t>ungroup()</a:t>
            </a:r>
            <a:r>
              <a:rPr/>
              <a:t>. Un tableau groupé qui s’échappe dans la suite d’un script est la même erreur que ci-dessus, arrivant par une autre porte.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count()</a:t>
            </a:r>
            <a:r>
              <a:rPr/>
              <a:t> groupe, compte et dégroupe en un appel : il ne peut donc pas laisser d’état derrière lui. Là où un décompte suffit, c’est le meilleur verbe.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values_fill = 0</a:t>
            </a:r>
            <a:r>
              <a:rPr/>
              <a:t> est sans risque ici, car une commune-mois sans cas en avait réellement zéro. Ce serait faux pour un taux, où l’absence signifie « non calculé » et non « zéro pour cent » — distinction à vérifier chaque fois que vous y recourez.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Pour un tableau destiné à être lu plutôt que calculé, écrivez la définition avec lui : Un nombre et sa définition voyagent ensemble, sinon la dispute mensuelle sur le dénominateur recommence.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Aucun n’est meilleur. Chacun est un pari différent sur ce que le silence doit signifier, et savoir dans quel pari on se trouve constitue l’essentiel du métier.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tableau agrège correctement et les deux moitiés de chaque taux proviennent d’un seul appel. L’unité suivante restructure : </a:t>
            </a:r>
            <a:r>
              <a:rPr>
                <a:latin typeface="Courier"/>
              </a:rPr>
              <a:t>pivot_longer()</a:t>
            </a:r>
            <a:r>
              <a:rPr/>
              <a:t> sur le groupe répété aplati sous lequel arrive un export CommCare ou Kobo, puis la fonction qui fait tourner tout le nettoyage au trimestre suivant.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fr/cours/r-for-programme-data/r-06-grouping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Là où naissent la plupart des erreurs d’indicateurs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group_by() et summarise() — le regroupement qui survit à l’appel, la clé manquante qui devient son propre groupe, et les trois comportements par défaut exactement inverses de ceux de pandas.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Leçon 6 sur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Ce que couvre cette leçon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Un indicateur, ce sont deux nombres</a:t>
            </a:r>
          </a:p>
          <a:p>
            <a:pPr lvl="0"/>
            <a:r>
              <a:rPr>
                <a:latin typeface="Courier"/>
              </a:rPr>
              <a:t>n()</a:t>
            </a:r>
            <a:r>
              <a:rPr/>
              <a:t> et les deux façons de compter</a:t>
            </a:r>
          </a:p>
          <a:p>
            <a:pPr lvl="0"/>
            <a:r>
              <a:rPr/>
              <a:t>Le regroupement survit, et c’est l’erreur la plus fréquente</a:t>
            </a:r>
          </a:p>
          <a:p>
            <a:pPr lvl="0"/>
            <a:r>
              <a:rPr/>
              <a:t>Une clé manquante devient son propre groupe</a:t>
            </a:r>
          </a:p>
          <a:p>
            <a:pPr lvl="0"/>
            <a:r>
              <a:rPr/>
              <a:t>Niveaux de facteur inutilisés : </a:t>
            </a:r>
            <a:r>
              <a:rPr>
                <a:latin typeface="Courier"/>
              </a:rPr>
              <a:t>count()</a:t>
            </a:r>
            <a:r>
              <a:rPr/>
              <a:t> écarte, </a:t>
            </a:r>
            <a:r>
              <a:rPr>
                <a:latin typeface="Courier"/>
              </a:rPr>
              <a:t>table()</a:t>
            </a:r>
            <a:r>
              <a:rPr/>
              <a:t> conserve</a:t>
            </a:r>
          </a:p>
          <a:p>
            <a:pPr lvl="0"/>
            <a:r>
              <a:rPr>
                <a:latin typeface="Courier"/>
              </a:rPr>
              <a:t>mutate()</a:t>
            </a:r>
            <a:r>
              <a:rPr/>
              <a:t> groupé : une statistique de groupe sur chaque ligne</a:t>
            </a:r>
          </a:p>
          <a:p>
            <a:pPr lvl="0"/>
            <a:r>
              <a:rPr>
                <a:latin typeface="Courier"/>
              </a:rPr>
              <a:t>count()</a:t>
            </a:r>
            <a:r>
              <a:rPr/>
              <a:t> quand c’est tout ce que vous voulez</a:t>
            </a:r>
          </a:p>
          <a:p>
            <a:pPr lvl="0"/>
            <a:r>
              <a:rPr/>
              <a:t>Deux clés, et le tableau qu’attend un rapport</a:t>
            </a:r>
          </a:p>
          <a:p>
            <a:pPr lvl="0"/>
            <a:r>
              <a:rPr/>
              <a:t>Écrire le résultat</a:t>
            </a:r>
          </a:p>
          <a:p>
            <a:pPr lvl="0"/>
            <a:r>
              <a:rPr/>
              <a:t>Les trois renversements, en un seul endroit</a:t>
            </a:r>
          </a:p>
          <a:p>
            <a:pPr lvl="0"/>
            <a:r>
              <a:rPr/>
              <a:t>Ce qui vient ensuite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 indicateur, ce sont deux nombres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by_commune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assessed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(muac_mm)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(oedema),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gam =</a:t>
            </a:r>
            <a:r>
              <a:rPr>
                <a:latin typeface="Courier"/>
              </a:rPr>
              <a:t> assessed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(muac_mm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oedema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(commune)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screened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assessed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(assessed,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gam_cases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(gam,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"drop"</a:t>
            </a:r>
            <a:br/>
            <a:r>
              <a:rPr>
                <a:latin typeface="Courier"/>
              </a:rPr>
              <a:t>  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gam_rate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(gam_cases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assessed,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n()</a:t>
            </a:r>
            <a:r>
              <a:rPr/>
              <a:t> et les deux façons de compter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(muac, </a:t>
            </a:r>
            <a:r>
              <a:rPr>
                <a:solidFill>
                  <a:srgbClr val="7D9029"/>
                </a:solidFill>
                <a:latin typeface="Courier"/>
              </a:rPr>
              <a:t>rows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measured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(muac_mm)))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n()</a:t>
            </a:r>
            <a:r>
              <a:rPr/>
              <a:t> et les deux façons de compter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880000"/>
                </a:solidFill>
                <a:latin typeface="Courier"/>
              </a:rPr>
              <a:t>NA</a:t>
            </a:r>
            <a:r>
              <a:rPr>
                <a:latin typeface="Courier"/>
              </a:rPr>
              <a:t>))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NA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880000"/>
                </a:solidFill>
                <a:latin typeface="Courier"/>
              </a:rPr>
              <a:t>NA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1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regroupement survit, et c’est l’erreur la plus fréquente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out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month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format</a:t>
            </a:r>
            <a:r>
              <a:rPr>
                <a:latin typeface="Courier"/>
              </a:rPr>
              <a:t>(screening_date, 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(commune, month)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regroupement survit, et c’est l’erreur la plus fréquente — Exemple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`summarise()` has regrouped the output.
ℹ Summaries were computed grouped by commune and month.
ℹ Output is grouped by commune.
ℹ Use `summarise(.groups = "drop_last")` to silence this message.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regroupement survit, et c’est l’erreur la plus fréquente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class</a:t>
            </a:r>
            <a:r>
              <a:rPr>
                <a:latin typeface="Courier"/>
              </a:rPr>
              <a:t>(out)[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]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"grouped_df"</a:t>
            </a:r>
            <a:br/>
            <a:br/>
            <a:r>
              <a:rPr>
                <a:latin typeface="Courier"/>
              </a:rPr>
              <a:t>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group_vars</a:t>
            </a:r>
            <a:r>
              <a:rPr>
                <a:latin typeface="Courier"/>
              </a:rPr>
              <a:t>(out)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"commune"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regroupement survit, et c’est l’erreur la plus fréquente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out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share =</a:t>
            </a:r>
            <a:r>
              <a:rPr>
                <a:latin typeface="Courier"/>
              </a:rPr>
              <a:t> 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(n))     </a:t>
            </a:r>
            <a:r>
              <a:rPr i="1">
                <a:solidFill>
                  <a:srgbClr val="60A0B0"/>
                </a:solidFill>
                <a:latin typeface="Courier"/>
              </a:rPr>
              <a:t># part dans la commune, non dans le district</a:t>
            </a:r>
            <a:br/>
            <a:r>
              <a:rPr>
                <a:latin typeface="Courier"/>
              </a:rPr>
              <a:t>out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desc</a:t>
            </a:r>
            <a:r>
              <a:rPr>
                <a:latin typeface="Courier"/>
              </a:rPr>
              <a:t>(n))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trie a l'interieur de chaque commune</a:t>
            </a:r>
            <a:br/>
            <a:r>
              <a:rPr>
                <a:latin typeface="Courier"/>
              </a:rPr>
              <a:t>out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slice_max</a:t>
            </a:r>
            <a:r>
              <a:rPr>
                <a:latin typeface="Courier"/>
              </a:rPr>
              <a:t>(n,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)            </a:t>
            </a:r>
            <a:r>
              <a:rPr i="1">
                <a:solidFill>
                  <a:srgbClr val="60A0B0"/>
                </a:solidFill>
                <a:latin typeface="Courier"/>
              </a:rPr>
              <a:t># top 5 par commune, non au total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regroupement survit, et c’est l’erreur la plus fréquente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Dites ce que vous voulez, à chaque fois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regroupement survit, et c’est l’erreur la plus fréquente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(...,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"drop"</a:t>
            </a:r>
            <a:r>
              <a:rPr>
                <a:latin typeface="Courier"/>
              </a:rPr>
              <a:t>)        </a:t>
            </a:r>
            <a:r>
              <a:rPr i="1">
                <a:solidFill>
                  <a:srgbClr val="60A0B0"/>
                </a:solidFill>
                <a:latin typeface="Courier"/>
              </a:rPr>
              <a:t># resultat degroupe — la reponse habituelle</a:t>
            </a:r>
            <a:br/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(...,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"drop_last"</a:t>
            </a:r>
            <a:r>
              <a:rPr>
                <a:latin typeface="Courier"/>
              </a:rPr>
              <a:t>)   </a:t>
            </a:r>
            <a:r>
              <a:rPr i="1">
                <a:solidFill>
                  <a:srgbClr val="60A0B0"/>
                </a:solidFill>
                <a:latin typeface="Courier"/>
              </a:rPr>
              <a:t># garder tout sauf la derniere (le defaut)</a:t>
            </a:r>
            <a:br/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(...,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"keep"</a:t>
            </a:r>
            <a:r>
              <a:rPr>
                <a:latin typeface="Courier"/>
              </a:rPr>
              <a:t>)        </a:t>
            </a:r>
            <a:r>
              <a:rPr i="1">
                <a:solidFill>
                  <a:srgbClr val="60A0B0"/>
                </a:solidFill>
                <a:latin typeface="Courier"/>
              </a:rPr>
              <a:t># tout garder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 regroupement survit, et c’est l’erreur la plus fréquente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(commune, month))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Une clé manquante devient son propre groupe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g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880000"/>
                </a:solidFill>
                <a:latin typeface="Courier"/>
              </a:rPr>
              <a:t>NA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v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  <a:br/>
            <a:br/>
            <a:r>
              <a:rPr>
                <a:latin typeface="Courier"/>
              </a:rPr>
              <a:t>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(g)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(v),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Une clé manquante devient son propre groupe — Exemple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 A tibble: 2 × 2
  g         s
  &lt;chr&gt; &lt;dbl&gt;
1 a         4
2 &lt;NA&gt;      2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Une clé manquante devient son propre groupe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(g))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(g)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(v),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Une clé manquante devient son propre groupe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stopifnot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any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(muac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commune)))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Niveaux de facteur inutilisés : </a:t>
            </a:r>
            <a:r>
              <a:rPr>
                <a:latin typeface="Courier"/>
              </a:rPr>
              <a:t>count()</a:t>
            </a:r>
            <a:r>
              <a:rPr/>
              <a:t> écarte, </a:t>
            </a:r>
            <a:r>
              <a:rPr>
                <a:latin typeface="Courier"/>
              </a:rPr>
              <a:t>table()</a:t>
            </a:r>
            <a:r>
              <a:rPr/>
              <a:t> conserve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k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factor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"b"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levels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"b"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"c"</a:t>
            </a:r>
            <a:r>
              <a:rPr>
                <a:latin typeface="Courier"/>
              </a:rPr>
              <a:t>)))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(d, k)) 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#&gt; 2   — le niveau vide a disparu</a:t>
            </a:r>
            <a:br/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(d, k, </a:t>
            </a:r>
            <a:r>
              <a:rPr>
                <a:solidFill>
                  <a:srgbClr val="7D9029"/>
                </a:solidFill>
                <a:latin typeface="Courier"/>
              </a:rPr>
              <a:t>.drop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 </a:t>
            </a:r>
            <a:r>
              <a:rPr i="1">
                <a:solidFill>
                  <a:srgbClr val="60A0B0"/>
                </a:solidFill>
                <a:latin typeface="Courier"/>
              </a:rPr>
              <a:t>#&gt; 3   — conserve</a:t>
            </a:r>
            <a:br/>
            <a:r>
              <a:rPr>
                <a:solidFill>
                  <a:srgbClr val="06287E"/>
                </a:solidFill>
                <a:latin typeface="Courier"/>
              </a:rPr>
              <a:t>length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table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k))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#&gt; 3   — conserve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Niveaux de facteur inutilisés : </a:t>
            </a:r>
            <a:r>
              <a:rPr>
                <a:latin typeface="Courier"/>
              </a:rPr>
              <a:t>count()</a:t>
            </a:r>
            <a:r>
              <a:rPr/>
              <a:t> écarte, </a:t>
            </a:r>
            <a:r>
              <a:rPr>
                <a:latin typeface="Courier"/>
              </a:rPr>
              <a:t>table()</a:t>
            </a:r>
            <a:r>
              <a:rPr/>
              <a:t> conserve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Passez </a:t>
            </a:r>
            <a:r>
              <a:rPr>
                <a:latin typeface="Courier"/>
              </a:rPr>
              <a:t>.drop</a:t>
            </a:r>
            <a:r>
              <a:rPr/>
              <a:t> explicitement — dans tout ce qui produit un tableau rapporté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mutate()</a:t>
            </a:r>
            <a:r>
              <a:rPr/>
              <a:t> groupé : une statistique de groupe sur chaque ligne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(commune)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commune_mean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(muac_mm,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vs_commune   =</a:t>
            </a:r>
            <a:r>
              <a:rPr>
                <a:latin typeface="Courier"/>
              </a:rPr>
              <a:t> muac_mm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commune_mean</a:t>
            </a:r>
            <a:br/>
            <a:r>
              <a:rPr>
                <a:latin typeface="Courier"/>
              </a:rPr>
              <a:t>  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ungroup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mutate()</a:t>
            </a:r>
            <a:r>
              <a:rPr/>
              <a:t> groupé : une statistique de groupe sur chaque ligne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Noter le </a:t>
            </a:r>
            <a:r>
              <a:rPr>
                <a:latin typeface="Courier"/>
              </a:rPr>
              <a:t>ungroup()</a:t>
            </a:r>
            <a:r>
              <a:rPr/>
              <a:t> — Un tableau groupé qui s’échappe dans la suite d’un script est la même erreur que ci-dessus,…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count()</a:t>
            </a:r>
            <a:r>
              <a:rPr/>
              <a:t> quand c’est tout ce que vous voulez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(commune, outcome, </a:t>
            </a:r>
            <a:r>
              <a:rPr>
                <a:solidFill>
                  <a:srgbClr val="7D9029"/>
                </a:solidFill>
                <a:latin typeface="Courier"/>
              </a:rPr>
              <a:t>sort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(commune, </a:t>
            </a:r>
            <a:r>
              <a:rPr>
                <a:solidFill>
                  <a:srgbClr val="7D9029"/>
                </a:solidFill>
                <a:latin typeface="Courier"/>
              </a:rPr>
              <a:t>wt =</a:t>
            </a:r>
            <a:r>
              <a:rPr>
                <a:latin typeface="Courier"/>
              </a:rPr>
              <a:t> muac_mm)          </a:t>
            </a:r>
            <a:r>
              <a:rPr i="1">
                <a:solidFill>
                  <a:srgbClr val="60A0B0"/>
                </a:solidFill>
                <a:latin typeface="Courier"/>
              </a:rPr>
              <a:t># sommer une colonne plutot que compter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Deux clés, et le tableau qu’attend un rapport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by_commune_month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month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format</a:t>
            </a:r>
            <a:r>
              <a:rPr>
                <a:latin typeface="Courier"/>
              </a:rPr>
              <a:t>(screening_date, 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cases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(gam,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(commune, month))</a:t>
            </a:r>
            <a:br/>
            <a:br/>
            <a:r>
              <a:rPr>
                <a:latin typeface="Courier"/>
              </a:rPr>
              <a:t>wide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by_commune_month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pivot_wider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names_from =</a:t>
            </a:r>
            <a:r>
              <a:rPr>
                <a:latin typeface="Courier"/>
              </a:rPr>
              <a:t> month, </a:t>
            </a:r>
            <a:r>
              <a:rPr>
                <a:solidFill>
                  <a:srgbClr val="7D9029"/>
                </a:solidFill>
                <a:latin typeface="Courier"/>
              </a:rPr>
              <a:t>values_from =</a:t>
            </a:r>
            <a:r>
              <a:rPr>
                <a:latin typeface="Courier"/>
              </a:rPr>
              <a:t> cases, </a:t>
            </a:r>
            <a:r>
              <a:rPr>
                <a:solidFill>
                  <a:srgbClr val="7D9029"/>
                </a:solidFill>
                <a:latin typeface="Courier"/>
              </a:rPr>
              <a:t>values_fill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Écrire le résultat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readr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write_csv</a:t>
            </a:r>
            <a:r>
              <a:rPr>
                <a:latin typeface="Courier"/>
              </a:rPr>
              <a:t>(by_commune, here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here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"outputs"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"tables"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"gam_by_commune.csv"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Écrire le résultat — En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definitions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indicateur 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"MAG"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numerateur 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"PB &lt; 125 mm ou oedemes bilateraux prenant le godet"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denominateur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"enfants avec une mesure de PB ou une evaluation d'oedemes saisie"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readr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write_csv</a:t>
            </a:r>
            <a:r>
              <a:rPr>
                <a:latin typeface="Courier"/>
              </a:rPr>
              <a:t>(definitions, here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here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"outputs"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"tables"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"definitions.csv"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 trois renversements, en un seul endroit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pandas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 / dplyr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Valeur manquante dans </a:t>
                      </a:r>
                      <a:r>
                        <a:rPr>
                          <a:latin typeface="Courier"/>
                        </a:rPr>
                        <a:t>mean()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ignorée en silence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renvoie </a:t>
                      </a:r>
                      <a:r>
                        <a:rPr>
                          <a:latin typeface="Courier"/>
                        </a:rPr>
                        <a:t>NA</a:t>
                      </a:r>
                      <a:r>
                        <a:rPr/>
                        <a:t> jusqu’à </a:t>
                      </a:r>
                      <a:r>
                        <a:rPr>
                          <a:latin typeface="Courier"/>
                        </a:rPr>
                        <a:t>na.rm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Clé de groupe manquante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écartée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conservée comme groupe à part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Catégorie inutilisée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écartée par </a:t>
                      </a:r>
                      <a:r>
                        <a:rPr>
                          <a:latin typeface="Courier"/>
                        </a:rPr>
                        <a:t>observed=True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conservée par </a:t>
                      </a:r>
                      <a:r>
                        <a:rPr>
                          <a:latin typeface="Courier"/>
                        </a:rPr>
                        <a:t>table()</a:t>
                      </a:r>
                      <a:r>
                        <a:rPr/>
                        <a:t>, écartée par </a:t>
                      </a:r>
                      <a:r>
                        <a:rPr>
                          <a:latin typeface="Courier"/>
                        </a:rPr>
                        <a:t>count()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Ce qui vient ensuite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Le tableau agrège correctement et les deux moitiés de chaque taux proviennent d’un seul appel.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suite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Lire la leçon complète, avec le code exécutable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https://data-analysis.cassion.dev/fr/cours/r-for-programme-data/r-06-grouping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Là où naissent la plupart des erreurs d’indicateurs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Leçon 6 sur 8</vt:lpwstr>
  </property>
  <property fmtid="{D5CDD505-2E9C-101B-9397-08002B2CF9AE}" pid="3" name="subtitle">
    <vt:lpwstr>group_by() et summarise() — le regroupement qui survit à l’appel, la clé manquante qui devient son propre groupe, et les trois comportements par défaut exactement inverses de ceux de pandas.</vt:lpwstr>
  </property>
</Properties>
</file>