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notesMaster" Target="notesMasters/notesMaster1.xml" /><Relationship Id="rId27" Type="http://schemas.openxmlformats.org/officeDocument/2006/relationships/viewProps" Target="viewProps.xml" /><Relationship Id="rId2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9" Type="http://schemas.openxmlformats.org/officeDocument/2006/relationships/tableStyles" Target="tableStyles.xml" /><Relationship Id="rId28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pivot_longer() with .value, the one call that turns a CommCare or Kobo export back into one row per person — plus the pivot_wider() warning that means your key is not a key.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household questionnaire asks about each member. In CommCare, KoboToolbox or ODK the answers come back flattened — one row per household, with the repeat group spread across numbered columns: Nothing about that shape is analysable. You cannot compute a mean age, filter to children, or join to anything, because a person is not a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One row per person, and </a:t>
            </a:r>
            <a:r>
              <a:rPr>
                <a:latin typeface="Courier"/>
              </a:rPr>
              <a:t>age</a:t>
            </a:r>
            <a:r>
              <a:rPr/>
              <a:t> and </a:t>
            </a:r>
            <a:r>
              <a:rPr>
                <a:latin typeface="Courier"/>
              </a:rPr>
              <a:t>sex</a:t>
            </a:r>
            <a:r>
              <a:rPr/>
              <a:t> are separate columns with their own types. That is the shape everything downstream expects. The </a:t>
            </a:r>
            <a:r>
              <a:rPr>
                <a:latin typeface="Courier"/>
              </a:rPr>
              <a:t>.value</a:t>
            </a:r>
            <a:r>
              <a:rPr/>
              <a:t> sentinel is the piece worth understanding. In </a:t>
            </a:r>
            <a:r>
              <a:rPr>
                <a:latin typeface="Courier"/>
              </a:rPr>
              <a:t>names_to</a:t>
            </a:r>
            <a:r>
              <a:rPr/>
              <a:t>, an ordinary name — </a:t>
            </a:r>
            <a:r>
              <a:rPr>
                <a:latin typeface="Courier"/>
              </a:rPr>
              <a:t>"member"</a:t>
            </a:r>
            <a:r>
              <a:rPr/>
              <a:t> — becomes a new column holding that part of the old column name. </a:t>
            </a:r>
            <a:r>
              <a:rPr>
                <a:latin typeface="Courier"/>
              </a:rPr>
              <a:t>".value"</a:t>
            </a:r>
            <a:r>
              <a:rPr/>
              <a:t> is different: it says </a:t>
            </a:r>
            <a:r>
              <a:rPr i="1"/>
              <a:t>this part of the name is the name of the output column</a:t>
            </a:r>
            <a:r>
              <a:rPr/>
              <a:t>. So </a:t>
            </a:r>
            <a:r>
              <a:rPr>
                <a:latin typeface="Courier"/>
              </a:rPr>
              <a:t>member_1_age</a:t>
            </a:r>
            <a:r>
              <a:rPr/>
              <a:t> splits into </a:t>
            </a:r>
            <a:r>
              <a:rPr>
                <a:latin typeface="Courier"/>
              </a:rPr>
              <a:t>member = "1"</a:t>
            </a:r>
            <a:r>
              <a:rPr/>
              <a:t> and a value belonging to a column called </a:t>
            </a:r>
            <a:r>
              <a:rPr>
                <a:latin typeface="Courier"/>
              </a:rPr>
              <a:t>age</a:t>
            </a:r>
            <a:r>
              <a:rPr/>
              <a:t>. Without </a:t>
            </a:r>
            <a:r>
              <a:rPr>
                <a:latin typeface="Courier"/>
              </a:rPr>
              <a:t>.value</a:t>
            </a:r>
            <a:r>
              <a:rPr/>
              <a:t> you would get a single </a:t>
            </a:r>
            <a:r>
              <a:rPr>
                <a:latin typeface="Courier"/>
              </a:rPr>
              <a:t>value</a:t>
            </a:r>
            <a:r>
              <a:rPr/>
              <a:t> column mixing numbers and text, and a </a:t>
            </a:r>
            <a:r>
              <a:rPr>
                <a:latin typeface="Courier"/>
              </a:rPr>
              <a:t>name</a:t>
            </a:r>
            <a:r>
              <a:rPr/>
              <a:t> column you then have to split and pivot again. </a:t>
            </a:r>
            <a:r>
              <a:rPr>
                <a:latin typeface="Courier"/>
              </a:rPr>
              <a:t>names_pattern</a:t>
            </a:r>
            <a:r>
              <a:rPr/>
              <a:t> is a regular expression with one capture group per entry in </a:t>
            </a:r>
            <a:r>
              <a:rPr>
                <a:latin typeface="Courier"/>
              </a:rPr>
              <a:t>names_to</a:t>
            </a:r>
            <a:r>
              <a:rPr/>
              <a:t>, in order. </a:t>
            </a:r>
            <a:r>
              <a:rPr>
                <a:latin typeface="Courier"/>
              </a:rPr>
              <a:t>"member_(\\d+)_(.*)"</a:t>
            </a:r>
            <a:r>
              <a:rPr/>
              <a:t> captures the number and then everything after the second underscore. Two alternatives when the names are simpler: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values_drop_na = TRUE</a:t>
            </a:r>
            <a:r>
              <a:rPr/>
              <a:t> on that last one matters: a household with three crop slots and two crops has an empty third, and a </a:t>
            </a:r>
            <a:r>
              <a:rPr>
                <a:latin typeface="Courier"/>
              </a:rPr>
              <a:t>NA</a:t>
            </a:r>
            <a:r>
              <a:rPr/>
              <a:t> row per unused slot is noise that changes every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pivot that produces the wrong number of rows is the easiest error to make and the hardest to see, because the result looks 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More practically, count people per household and compare against the household size the form recorded: An empty result is the check passing. A non-empty one is a list of households where the roster and the reported size disagree — which is a data-quality finding before it is a pivot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reverse operation builds the wide table a report wants: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If more than one row shares the same key, tidyr does not error: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That warning means your key is not a key. The cell now holds a list of the several values that collided, and every downstream operation on it either fails strangely or silently operates on a list. Do not add </a:t>
            </a:r>
            <a:r>
              <a:rPr>
                <a:latin typeface="Courier"/>
              </a:rPr>
              <a:t>values_fn = sum</a:t>
            </a:r>
            <a:r>
              <a:rPr/>
              <a:t> to make the warning go away without first finding out why there were duplicates. It is usually one of three things: a re-submitted form, a facility reporting twice in a month, or a grouping variable you forgot to include. Only the first is safe to sum.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That is the diagnostic, and it should come before the pivot rather than after the warning.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Safe for a count, where an absent combination genuinely had zero. Wrong for a rate, where the absence means “not computed” rather than “zero percent” — a commune with no screening in March has an undefined GAM rate, not a GAM rate of 0%, and filling it with zero drags every average down.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separate_wider_delim()</a:t>
            </a:r>
            <a:r>
              <a:rPr/>
              <a:t> replaced the older </a:t>
            </a:r>
            <a:r>
              <a:rPr>
                <a:latin typeface="Courier"/>
              </a:rPr>
              <a:t>separate()</a:t>
            </a:r>
            <a:r>
              <a:rPr/>
              <a:t>, and the improvement is that it is strict: a row with the wrong number of pieces is an error rather than a silent truncation. Where ragged input is expected, say so: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union is </a:t>
            </a:r>
            <a:r>
              <a:rPr>
                <a:latin typeface="Courier"/>
              </a:rPr>
              <a:t>unite()</a:t>
            </a:r>
            <a:r>
              <a:rPr/>
              <a:t>, useful for building a composite key before a join: </a:t>
            </a:r>
            <a:r>
              <a:rPr>
                <a:latin typeface="Courier"/>
              </a:rPr>
              <a:t>remove = FALSE</a:t>
            </a:r>
            <a:r>
              <a:rPr/>
              <a:t> keeps the source columns, which you almost always still want.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repeat group can also stay nested rather than being flattened: That is the shape for running the same model or the same summary per commune without a loop. It is worth knowing it exists; for most programme reporting, </a:t>
            </a:r>
            <a:r>
              <a:rPr>
                <a:latin typeface="Courier"/>
              </a:rPr>
              <a:t>.by</a:t>
            </a:r>
            <a:r>
              <a:rPr/>
              <a:t> in </a:t>
            </a:r>
            <a:r>
              <a:rPr>
                <a:latin typeface="Courier"/>
              </a:rPr>
              <a:t>summarise()</a:t>
            </a:r>
            <a:r>
              <a:rPr/>
              <a:t> gets you there with less machinery.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Python course covers the same reshaping under </a:t>
            </a:r>
            <a:r>
              <a:rPr>
                <a:latin typeface="Courier"/>
              </a:rPr>
              <a:t>melt</a:t>
            </a:r>
            <a:r>
              <a:rPr/>
              <a:t> and </a:t>
            </a:r>
            <a:r>
              <a:rPr>
                <a:latin typeface="Courier"/>
              </a:rPr>
              <a:t>pivot</a:t>
            </a:r>
            <a:r>
              <a:rPr/>
              <a:t>. The vocabulary differs, the failure modes do not: a repeat group that must become rows, a key that turns out not to be unique, and a fill value that is right for a count and wrong for a 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data has the right shape. The last lesson turns everything so far into a function another officer can run on next quarter’s export without editing anything but its arguments.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r-for-programme-data/r-07-pivots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Undoing a flattened repeat group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pivot_longer() with .value, the one call that turns a CommCare or Kobo export back into one row per person — plus the pivot_wider() warning that means your key is not a key.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7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What a form platform does to a repeat group</a:t>
            </a:r>
          </a:p>
          <a:p>
            <a:pPr lvl="0"/>
            <a:r>
              <a:rPr>
                <a:latin typeface="Courier"/>
              </a:rPr>
              <a:t>pivot_longer()</a:t>
            </a:r>
            <a:r>
              <a:rPr/>
              <a:t> with </a:t>
            </a:r>
            <a:r>
              <a:rPr>
                <a:latin typeface="Courier"/>
              </a:rPr>
              <a:t>.value</a:t>
            </a:r>
          </a:p>
          <a:p>
            <a:pPr lvl="0"/>
            <a:r>
              <a:rPr/>
              <a:t>Check the row count against what you expect</a:t>
            </a:r>
          </a:p>
          <a:p>
            <a:pPr lvl="0"/>
            <a:r>
              <a:rPr>
                <a:latin typeface="Courier"/>
              </a:rPr>
              <a:t>pivot_wider()</a:t>
            </a:r>
            <a:r>
              <a:rPr/>
              <a:t> and the warning that means something</a:t>
            </a:r>
          </a:p>
          <a:p>
            <a:pPr lvl="0"/>
            <a:r>
              <a:rPr/>
              <a:t>Separating and uniting columns</a:t>
            </a:r>
          </a:p>
          <a:p>
            <a:pPr lvl="0"/>
            <a:r>
              <a:rPr/>
              <a:t>Nesting, briefly</a:t>
            </a:r>
          </a:p>
          <a:p>
            <a:pPr lvl="0"/>
            <a:r>
              <a:rPr/>
              <a:t>Where this fits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a form platform does to a repeat group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hh    member_1_age  member_1_sex  member_2_age  member_2_sex
H1              34  f                        8  m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pivot_longer()</a:t>
            </a:r>
            <a:r>
              <a:rPr/>
              <a:t> with </a:t>
            </a:r>
            <a:r>
              <a:rPr>
                <a:latin typeface="Courier"/>
              </a:rPr>
              <a:t>.value</a:t>
            </a:r>
            <a:r>
              <a:rPr/>
              <a:t>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(tidyr)</a:t>
            </a:r>
            <a:br/>
            <a:br/>
            <a:r>
              <a:rPr>
                <a:latin typeface="Courier"/>
              </a:rPr>
              <a:t>long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wide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pivot_longer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6287E"/>
                </a:solidFill>
                <a:latin typeface="Courier"/>
              </a:rPr>
              <a:t>starts_with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"member_"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names_to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"member"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".value"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names_pattern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"member_(\\d+)_(.*)"</a:t>
            </a:r>
            <a:br/>
            <a:r>
              <a:rPr>
                <a:latin typeface="Courier"/>
              </a:rPr>
              <a:t>  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pivot_longer()</a:t>
            </a:r>
            <a:r>
              <a:rPr/>
              <a:t> with </a:t>
            </a:r>
            <a:r>
              <a:rPr>
                <a:latin typeface="Courier"/>
              </a:rPr>
              <a:t>.value</a:t>
            </a:r>
            <a:r>
              <a:rPr/>
              <a:t>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# A tibble: 2 × 4
  hh    member   age sex
  &lt;chr&gt; &lt;chr&gt;  &lt;dbl&gt; &lt;chr&gt;
1 H1    1         34 f
2 H1    2          8 m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pivot_longer()</a:t>
            </a:r>
            <a:r>
              <a:rPr/>
              <a:t> with </a:t>
            </a:r>
            <a:r>
              <a:rPr>
                <a:latin typeface="Courier"/>
              </a:rPr>
              <a:t>.value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pattern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pivot_longer()</a:t>
            </a:r>
            <a:r>
              <a:rPr/>
              <a:t> with </a:t>
            </a:r>
            <a:r>
              <a:rPr>
                <a:latin typeface="Courier"/>
              </a:rPr>
              <a:t>.value</a:t>
            </a:r>
            <a:r>
              <a:rPr/>
              <a:t>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Fixed separator, no regex needed.</a:t>
            </a:r>
            <a:br/>
            <a:r>
              <a:rPr>
                <a:solidFill>
                  <a:srgbClr val="06287E"/>
                </a:solidFill>
                <a:latin typeface="Courier"/>
              </a:rPr>
              <a:t>pivot_longer</a:t>
            </a:r>
            <a:r>
              <a:rPr>
                <a:latin typeface="Courier"/>
              </a:rPr>
              <a:t>(wide, </a:t>
            </a:r>
            <a:r>
              <a:rPr>
                <a:solidFill>
                  <a:srgbClr val="06287E"/>
                </a:solidFill>
                <a:latin typeface="Courier"/>
              </a:rPr>
              <a:t>starts_with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"member_"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    </a:t>
            </a:r>
            <a:r>
              <a:rPr>
                <a:solidFill>
                  <a:srgbClr val="7D9029"/>
                </a:solidFill>
                <a:latin typeface="Courier"/>
              </a:rPr>
              <a:t>names_to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"member"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".value"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names_sep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"_(?=[a-z]+$)"</a:t>
            </a:r>
            <a:r>
              <a:rPr>
                <a:latin typeface="Courier"/>
              </a:rPr>
              <a:t>)</a:t>
            </a:r>
            <a:br/>
            <a:br/>
            <a:r>
              <a:rPr i="1">
                <a:solidFill>
                  <a:srgbClr val="60A0B0"/>
                </a:solidFill>
                <a:latin typeface="Courier"/>
              </a:rPr>
              <a:t># One value column, name kept whole.</a:t>
            </a:r>
            <a:br/>
            <a:r>
              <a:rPr>
                <a:solidFill>
                  <a:srgbClr val="06287E"/>
                </a:solidFill>
                <a:latin typeface="Courier"/>
              </a:rPr>
              <a:t>pivot_longer</a:t>
            </a:r>
            <a:r>
              <a:rPr>
                <a:latin typeface="Courier"/>
              </a:rPr>
              <a:t>(wide, </a:t>
            </a:r>
            <a:r>
              <a:rPr>
                <a:solidFill>
                  <a:srgbClr val="06287E"/>
                </a:solidFill>
                <a:latin typeface="Courier"/>
              </a:rPr>
              <a:t>starts_with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"crop_"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    </a:t>
            </a:r>
            <a:r>
              <a:rPr>
                <a:solidFill>
                  <a:srgbClr val="7D9029"/>
                </a:solidFill>
                <a:latin typeface="Courier"/>
              </a:rPr>
              <a:t>names_to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"slot"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names_prefix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"crop_"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values_to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"crop"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</a:t>
            </a:r>
            <a:r>
              <a:rPr>
                <a:solidFill>
                  <a:srgbClr val="7D9029"/>
                </a:solidFill>
                <a:latin typeface="Courier"/>
              </a:rPr>
              <a:t>values_drop_na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Check the row count against what you expect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stopifnot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(long)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(wide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member_1_age)) </a:t>
            </a:r>
            <a:r>
              <a:rPr>
                <a:solidFill>
                  <a:srgbClr val="4070A0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(wide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member_2_age)))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Check the row count against what you expect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long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(hh, </a:t>
            </a:r>
            <a:r>
              <a:rPr>
                <a:solidFill>
                  <a:srgbClr val="7D9029"/>
                </a:solidFill>
                <a:latin typeface="Courier"/>
              </a:rPr>
              <a:t>name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"members_found"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left_join</a:t>
            </a:r>
            <a:r>
              <a:rPr>
                <a:latin typeface="Courier"/>
              </a:rPr>
              <a:t>(households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select</a:t>
            </a:r>
            <a:r>
              <a:rPr>
                <a:latin typeface="Courier"/>
              </a:rPr>
              <a:t>(hh, hh_size), </a:t>
            </a:r>
            <a:r>
              <a:rPr>
                <a:solidFill>
                  <a:srgbClr val="7D9029"/>
                </a:solidFill>
                <a:latin typeface="Courier"/>
              </a:rPr>
              <a:t>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"hh"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(members_found </a:t>
            </a:r>
            <a:r>
              <a:rPr>
                <a:solidFill>
                  <a:srgbClr val="4070A0"/>
                </a:solidFill>
                <a:latin typeface="Courier"/>
              </a:rPr>
              <a:t>!=</a:t>
            </a:r>
            <a:r>
              <a:rPr>
                <a:latin typeface="Courier"/>
              </a:rPr>
              <a:t> hh_size)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pivot_wider()</a:t>
            </a:r>
            <a:r>
              <a:rPr/>
              <a:t> and the warning that means something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by_commune_month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pivot_wider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names_from =</a:t>
            </a:r>
            <a:r>
              <a:rPr>
                <a:latin typeface="Courier"/>
              </a:rPr>
              <a:t> month, </a:t>
            </a:r>
            <a:r>
              <a:rPr>
                <a:solidFill>
                  <a:srgbClr val="7D9029"/>
                </a:solidFill>
                <a:latin typeface="Courier"/>
              </a:rPr>
              <a:t>values_from =</a:t>
            </a:r>
            <a:r>
              <a:rPr>
                <a:latin typeface="Courier"/>
              </a:rPr>
              <a:t> cases, </a:t>
            </a:r>
            <a:r>
              <a:rPr>
                <a:solidFill>
                  <a:srgbClr val="7D9029"/>
                </a:solidFill>
                <a:latin typeface="Courier"/>
              </a:rPr>
              <a:t>values_fill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pivot_wider()</a:t>
            </a:r>
            <a:r>
              <a:rPr/>
              <a:t> and the warning that means something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Warning: Values from `v` are not uniquely identified; output will contain
list-cols.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pivot_wider()</a:t>
            </a:r>
            <a:r>
              <a:rPr/>
              <a:t> and the warning that means something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That warning means your key is not a key — The cell now holds a list of the several values that collided, and every…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pivot_wider()</a:t>
            </a:r>
            <a:r>
              <a:rPr/>
              <a:t> and the warning that means something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by_commune_month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(commune, month)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(n </a:t>
            </a:r>
            <a:r>
              <a:rPr>
                <a:solidFill>
                  <a:srgbClr val="4070A0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pivot_wider()</a:t>
            </a:r>
            <a:r>
              <a:rPr/>
              <a:t> and the warning that means something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>
                <a:latin typeface="Courier"/>
              </a:rPr>
              <a:t>values_fill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pivot_wider()</a:t>
            </a:r>
            <a:r>
              <a:rPr/>
              <a:t> and the warning that means something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pivot_wider</a:t>
            </a:r>
            <a:r>
              <a:rPr>
                <a:latin typeface="Courier"/>
              </a:rPr>
              <a:t>(..., </a:t>
            </a:r>
            <a:r>
              <a:rPr>
                <a:solidFill>
                  <a:srgbClr val="7D9029"/>
                </a:solidFill>
                <a:latin typeface="Courier"/>
              </a:rPr>
              <a:t>values_fill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Separating and uniting columns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tibble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x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"2024-01"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"2024-02"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separate_wider_delim</a:t>
            </a:r>
            <a:r>
              <a:rPr>
                <a:latin typeface="Courier"/>
              </a:rPr>
              <a:t>(x, </a:t>
            </a:r>
            <a:r>
              <a:rPr>
                <a:solidFill>
                  <a:srgbClr val="7D9029"/>
                </a:solidFill>
                <a:latin typeface="Courier"/>
              </a:rPr>
              <a:t>delim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"-"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names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"year"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"month"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Separating and uniting columns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# A tibble: 2 × 2
  year  month
  &lt;chr&gt; &lt;chr&gt;
1 2024  01
2 2024  02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Separating and uniting columns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separate_wider_delim</a:t>
            </a:r>
            <a:r>
              <a:rPr>
                <a:latin typeface="Courier"/>
              </a:rPr>
              <a:t>(x, </a:t>
            </a:r>
            <a:r>
              <a:rPr>
                <a:solidFill>
                  <a:srgbClr val="4070A0"/>
                </a:solidFill>
                <a:latin typeface="Courier"/>
              </a:rPr>
              <a:t>"-"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names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"year"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"month"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too_few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"align_start"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Separating and uniting columns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unite</a:t>
            </a:r>
            <a:r>
              <a:rPr>
                <a:latin typeface="Courier"/>
              </a:rPr>
              <a:t>(df, </a:t>
            </a:r>
            <a:r>
              <a:rPr>
                <a:solidFill>
                  <a:srgbClr val="4070A0"/>
                </a:solidFill>
                <a:latin typeface="Courier"/>
              </a:rPr>
              <a:t>"key"</a:t>
            </a:r>
            <a:r>
              <a:rPr>
                <a:latin typeface="Courier"/>
              </a:rPr>
              <a:t>, district, community, </a:t>
            </a:r>
            <a:r>
              <a:rPr>
                <a:solidFill>
                  <a:srgbClr val="7D9029"/>
                </a:solidFill>
                <a:latin typeface="Courier"/>
              </a:rPr>
              <a:t>sep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"-"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remove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Nesting, briefly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by_commune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tidyr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nest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commune)</a:t>
            </a:r>
            <a:br/>
            <a:br/>
            <a:r>
              <a:rPr>
                <a:latin typeface="Courier"/>
              </a:rPr>
              <a:t>by_commune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data[[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]]      </a:t>
            </a:r>
            <a:r>
              <a:rPr i="1">
                <a:solidFill>
                  <a:srgbClr val="60A0B0"/>
                </a:solidFill>
                <a:latin typeface="Courier"/>
              </a:rPr>
              <a:t># the full tibble for the first commune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Python course covers the same reshaping under </a:t>
            </a:r>
            <a:r>
              <a:rPr>
                <a:latin typeface="Courier"/>
              </a:rPr>
              <a:t>melt</a:t>
            </a:r>
            <a:r>
              <a:rPr/>
              <a:t> and </a:t>
            </a:r>
            <a:r>
              <a:rPr>
                <a:latin typeface="Courier"/>
              </a:rPr>
              <a:t>pivot</a:t>
            </a:r>
            <a:r>
              <a:rPr/>
              <a:t>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data has the right shape.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https://data-analysis.cassion.dev/courses/r-for-programme-data/r-07-pivots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Undoing a flattened repeat group</dc:title>
  <dc:creator>Pierre Robentz Cassion</dc:creator>
  <cp:keywords/>
  <dcterms:created xsi:type="dcterms:W3CDTF">2026-07-27T00:00:00Z</dcterms:created>
  <dcterms:modified xsi:type="dcterms:W3CDTF">2026-07-27T00:00:00Z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7 of 8</vt:lpwstr>
  </property>
  <property fmtid="{D5CDD505-2E9C-101B-9397-08002B2CF9AE}" pid="3" name="subtitle">
    <vt:lpwstr>pivot_longer() with .value, the one call that turns a CommCare or Kobo export back into one row per person — plus the pivot_wider() warning that means your key is not a key.</vt:lpwstr>
  </property>
</Properties>
</file>