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pivot_longer() avec .value, l’appel unique qui retransforme un export CommCare ou Kobo en une ligne par personne — plus l’avertissement de pivot_wider() qui signifie que votre clé n’en est pas une.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questionnaire ménage interroge sur chaque membre. Sous CommCare, KoboToolbox ou ODK, les réponses reviennent aplaties — une ligne par ménage, le groupe répété étalé sur des colonnes numérotées : Rien dans cette forme n’est analysable. Vous ne pouvez ni calculer un âge moyen, ni filtrer sur les enfants, ni joindre quoi que ce soit, parce qu’une personne n’est pas une ligne.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ligne par personne, et </a:t>
            </a:r>
            <a:r>
              <a:rPr>
                <a:latin typeface="Courier"/>
              </a:rPr>
              <a:t>age</a:t>
            </a:r>
            <a:r>
              <a:rPr/>
              <a:t> et </a:t>
            </a:r>
            <a:r>
              <a:rPr>
                <a:latin typeface="Courier"/>
              </a:rPr>
              <a:t>sex</a:t>
            </a:r>
            <a:r>
              <a:rPr/>
              <a:t> sont des colonnes distinctes avec leurs propres types. C’est la forme qu’attend tout ce qui suit. La sentinelle </a:t>
            </a:r>
            <a:r>
              <a:rPr>
                <a:latin typeface="Courier"/>
              </a:rPr>
              <a:t>.value</a:t>
            </a:r>
            <a:r>
              <a:rPr/>
              <a:t> est la pièce à comprendre. Dans </a:t>
            </a:r>
            <a:r>
              <a:rPr>
                <a:latin typeface="Courier"/>
              </a:rPr>
              <a:t>names_to</a:t>
            </a:r>
            <a:r>
              <a:rPr/>
              <a:t>, un nom ordinaire — </a:t>
            </a:r>
            <a:r>
              <a:rPr>
                <a:latin typeface="Courier"/>
              </a:rPr>
              <a:t>"member"</a:t>
            </a:r>
            <a:r>
              <a:rPr/>
              <a:t> — devient une nouvelle colonne portant cette partie de l’ancien nom de colonne. </a:t>
            </a:r>
            <a:r>
              <a:rPr>
                <a:latin typeface="Courier"/>
              </a:rPr>
              <a:t>".value"</a:t>
            </a:r>
            <a:r>
              <a:rPr/>
              <a:t> est différent : il dit </a:t>
            </a:r>
            <a:r>
              <a:rPr i="1"/>
              <a:t>cette partie du nom est le nom de la colonne de sortie</a:t>
            </a:r>
            <a:r>
              <a:rPr/>
              <a:t>. Ainsi </a:t>
            </a:r>
            <a:r>
              <a:rPr>
                <a:latin typeface="Courier"/>
              </a:rPr>
              <a:t>member_1_age</a:t>
            </a:r>
            <a:r>
              <a:rPr/>
              <a:t> se scinde en </a:t>
            </a:r>
            <a:r>
              <a:rPr>
                <a:latin typeface="Courier"/>
              </a:rPr>
              <a:t>member = "1"</a:t>
            </a:r>
            <a:r>
              <a:rPr/>
              <a:t> et une valeur appartenant à une colonne nommée </a:t>
            </a:r>
            <a:r>
              <a:rPr>
                <a:latin typeface="Courier"/>
              </a:rPr>
              <a:t>age</a:t>
            </a:r>
            <a:r>
              <a:rPr/>
              <a:t>. Sans </a:t>
            </a:r>
            <a:r>
              <a:rPr>
                <a:latin typeface="Courier"/>
              </a:rPr>
              <a:t>.value</a:t>
            </a:r>
            <a:r>
              <a:rPr/>
              <a:t>, vous obtiendriez une unique colonne </a:t>
            </a:r>
            <a:r>
              <a:rPr>
                <a:latin typeface="Courier"/>
              </a:rPr>
              <a:t>value</a:t>
            </a:r>
            <a:r>
              <a:rPr/>
              <a:t> mêlant nombres et texte, et une colonne </a:t>
            </a:r>
            <a:r>
              <a:rPr>
                <a:latin typeface="Courier"/>
              </a:rPr>
              <a:t>name</a:t>
            </a:r>
            <a:r>
              <a:rPr/>
              <a:t> qu’il faudrait ensuite scinder et pivoter à nouveau. </a:t>
            </a:r>
            <a:r>
              <a:rPr>
                <a:latin typeface="Courier"/>
              </a:rPr>
              <a:t>names_pattern</a:t>
            </a:r>
            <a:r>
              <a:rPr/>
              <a:t> est une expression régulière comportant un groupe de capture par entrée de </a:t>
            </a:r>
            <a:r>
              <a:rPr>
                <a:latin typeface="Courier"/>
              </a:rPr>
              <a:t>names_to</a:t>
            </a:r>
            <a:r>
              <a:rPr/>
              <a:t>, dans l’ordre. </a:t>
            </a:r>
            <a:r>
              <a:rPr>
                <a:latin typeface="Courier"/>
              </a:rPr>
              <a:t>"member_(\\d+)_(.*)"</a:t>
            </a:r>
            <a:r>
              <a:rPr/>
              <a:t> capture le numéro puis tout ce qui suit le second tiret bas. Deux variantes lorsque les noms sont plus simples :</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a:t>
            </a:r>
            <a:r>
              <a:rPr>
                <a:latin typeface="Courier"/>
              </a:rPr>
              <a:t>values_drop_na = TRUE</a:t>
            </a:r>
            <a:r>
              <a:rPr/>
              <a:t> de la seconde compte : un ménage avec trois emplacements de culture et deux cultures en a un vide, et une ligne </a:t>
            </a:r>
            <a:r>
              <a:rPr>
                <a:latin typeface="Courier"/>
              </a:rPr>
              <a:t>NA</a:t>
            </a:r>
            <a:r>
              <a:rPr/>
              <a:t> par emplacement inutilisé est un bruit qui change tous les décomptes.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pivot qui produit le mauvais nombre de lignes est l’erreur la plus facile à commettre et la plus difficile à voir, parce que le résultat paraît correct.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Plus concrètement, comptez les personnes par ménage et comparez à la taille de ménage que le formulaire a enregistrée : Un résultat vide, c’est le contrôle qui passe. Un résultat non vide est une liste de ménages où la composition et la taille déclarée divergent — un constat de qualité des données avant d’être un problème de pivot.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L’opération inverse construit le tableau large qu’attend un rapport :</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plusieurs lignes partagent la même clé, tidyr ne lève pas d’erreur :</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Cet avertissement signifie que votre clé n’en est pas une. La cellule contient désormais une liste des valeurs entrées en collision, et toute opération en aval échoue étrangement ou opère silencieusement sur une liste. N’ajoutez pas </a:t>
            </a:r>
            <a:r>
              <a:rPr>
                <a:latin typeface="Courier"/>
              </a:rPr>
              <a:t>values_fn = sum</a:t>
            </a:r>
            <a:r>
              <a:rPr/>
              <a:t> pour faire taire l’avertissement sans avoir d’abord cherché la cause des doublons. Il s’agit généralement de l’un de trois cas : un formulaire resoumis, une formation sanitaire rapportant deux fois dans le mois, ou une variable de regroupement oubliée. Seul le premier se somme sans risque.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Voilà le diagnostic, et il doit précéder le pivot plutôt que suivre l’avertissement.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Sans risque pour un décompte, où une combinaison absente valait réellement zéro. Faux pour un taux, où l’absence signifie « non calculé » et non « zéro pour cent » — une commune sans dépistage en mars a un taux de MAG indéfini, non un taux de 0 %, et le remplir par zéro tire toutes les moyennes vers le bas.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separate_wider_delim()</a:t>
            </a:r>
            <a:r>
              <a:rPr/>
              <a:t> a remplacé l’ancien </a:t>
            </a:r>
            <a:r>
              <a:rPr>
                <a:latin typeface="Courier"/>
              </a:rPr>
              <a:t>separate()</a:t>
            </a:r>
            <a:r>
              <a:rPr/>
              <a:t>, et le progrès tient à sa rigueur : une ligne au mauvais nombre de morceaux est une erreur plutôt qu’une troncature silencieuse. Là où une entrée irrégulière est attendue, dites-le :</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L’opération inverse est </a:t>
            </a:r>
            <a:r>
              <a:rPr>
                <a:latin typeface="Courier"/>
              </a:rPr>
              <a:t>unite()</a:t>
            </a:r>
            <a:r>
              <a:rPr/>
              <a:t>, utile pour bâtir une clé composite avant une jointure : </a:t>
            </a:r>
            <a:r>
              <a:rPr>
                <a:latin typeface="Courier"/>
              </a:rPr>
              <a:t>remove = FALSE</a:t>
            </a:r>
            <a:r>
              <a:rPr/>
              <a:t> conserve les colonnes sources, dont vous avez presque toujours encore besoin.</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groupe répété peut aussi rester imbriqué plutôt qu’aplati : C’est la forme adaptée pour exécuter le même modèle ou le même résumé par commune sans boucle. Il vaut la peine de savoir que cela existe ; pour l’essentiel du rapportage de programme, le </a:t>
            </a:r>
            <a:r>
              <a:rPr>
                <a:latin typeface="Courier"/>
              </a:rPr>
              <a:t>.by</a:t>
            </a:r>
            <a:r>
              <a:rPr/>
              <a:t> de </a:t>
            </a:r>
            <a:r>
              <a:rPr>
                <a:latin typeface="Courier"/>
              </a:rPr>
              <a:t>summarise()</a:t>
            </a:r>
            <a:r>
              <a:rPr/>
              <a:t> y mène avec moins de machinerie.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cours Python couvre la même restructuration sous </a:t>
            </a:r>
            <a:r>
              <a:rPr>
                <a:latin typeface="Courier"/>
              </a:rPr>
              <a:t>melt</a:t>
            </a:r>
            <a:r>
              <a:rPr/>
              <a:t> et </a:t>
            </a:r>
            <a:r>
              <a:rPr>
                <a:latin typeface="Courier"/>
              </a:rPr>
              <a:t>pivot</a:t>
            </a:r>
            <a:r>
              <a:rPr/>
              <a:t>. Le vocabulaire diffère, les modes de défaillance non : un groupe répété qui doit devenir des lignes, une clé qui s’avère non unique, et une valeur de remplissage juste pour un décompte et fausse pour un taux.</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données ont la bonne forme. La dernière leçon transforme tout ce qui précède en une fonction qu’un autre chargé pourra exécuter sur l’export du trimestre prochain sans rien modifier d’autre que ses arguments.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for-programme-data/r-07-pivo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Défaire un groupe répété aplati</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pivot_longer() avec .value, l’appel unique qui retransforme un export CommCare ou Kobo en une ligne par personne — plus l’avertissement de pivot_wider() qui signifie que votre clé n’en est pas une.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7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Ce qu’une plateforme de collecte fait d’un groupe répété</a:t>
            </a:r>
          </a:p>
          <a:p>
            <a:pPr lvl="0"/>
            <a:r>
              <a:rPr>
                <a:latin typeface="Courier"/>
              </a:rPr>
              <a:t>pivot_longer()</a:t>
            </a:r>
            <a:r>
              <a:rPr/>
              <a:t> avec </a:t>
            </a:r>
            <a:r>
              <a:rPr>
                <a:latin typeface="Courier"/>
              </a:rPr>
              <a:t>.value</a:t>
            </a:r>
          </a:p>
          <a:p>
            <a:pPr lvl="0"/>
            <a:r>
              <a:rPr/>
              <a:t>Vérifiez le nombre de lignes obtenu</a:t>
            </a:r>
          </a:p>
          <a:p>
            <a:pPr lvl="0"/>
            <a:r>
              <a:rPr>
                <a:latin typeface="Courier"/>
              </a:rPr>
              <a:t>pivot_wider()</a:t>
            </a:r>
            <a:r>
              <a:rPr/>
              <a:t> et l’avertissement qui veut dire quelque chose</a:t>
            </a:r>
          </a:p>
          <a:p>
            <a:pPr lvl="0"/>
            <a:r>
              <a:rPr/>
              <a:t>Séparer et réunir des colonnes</a:t>
            </a:r>
          </a:p>
          <a:p>
            <a:pPr lvl="0"/>
            <a:r>
              <a:rPr/>
              <a:t>L’imbrication, brièvement</a:t>
            </a:r>
          </a:p>
          <a:p>
            <a:pPr lvl="0"/>
            <a:r>
              <a:rPr/>
              <a:t>Où cela rejoint le cours Python</a:t>
            </a:r>
          </a:p>
          <a:p>
            <a:pPr lvl="0"/>
            <a:r>
              <a:rPr/>
              <a:t>Ce qui vient ensuite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qu’une plateforme de collecte fait d’un groupe répété — Exemple</a:t>
            </a:r>
          </a:p>
        </p:txBody>
      </p:sp>
      <p:sp>
        <p:nvSpPr>
          <p:cNvPr id="3" name="Content Placeholder 2"/>
          <p:cNvSpPr>
            <a:spLocks noGrp="1"/>
          </p:cNvSpPr>
          <p:nvPr>
            <p:ph idx="1"/>
          </p:nvPr>
        </p:nvSpPr>
        <p:spPr/>
        <p:txBody>
          <a:bodyPr/>
          <a:lstStyle/>
          <a:p>
            <a:pPr lvl="0" indent="0">
              <a:buNone/>
            </a:pPr>
            <a:r>
              <a:rPr>
                <a:latin typeface="Courier"/>
              </a:rPr>
              <a:t>hh    member_1_age  member_1_sex  member_2_age  member_2_sex
H1              34  f                        8  m</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pivot_longer()</a:t>
            </a:r>
            <a:r>
              <a:rPr/>
              <a:t> avec </a:t>
            </a:r>
            <a:r>
              <a:rPr>
                <a:latin typeface="Courier"/>
              </a:rPr>
              <a:t>.value</a:t>
            </a:r>
            <a:r>
              <a:rPr/>
              <a:t>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(tidyr)</a:t>
            </a:r>
            <a:br/>
            <a:br/>
            <a:r>
              <a:rPr>
                <a:latin typeface="Courier"/>
              </a:rPr>
              <a:t>long </a:t>
            </a:r>
            <a:r>
              <a:rPr>
                <a:solidFill>
                  <a:srgbClr val="007020"/>
                </a:solidFill>
                <a:latin typeface="Courier"/>
              </a:rPr>
              <a:t>&lt;-</a:t>
            </a:r>
            <a:r>
              <a:rPr>
                <a:latin typeface="Courier"/>
              </a:rPr>
              <a:t> wide </a:t>
            </a:r>
            <a:r>
              <a:rPr>
                <a:solidFill>
                  <a:srgbClr val="4070A0"/>
                </a:solidFill>
                <a:latin typeface="Courier"/>
              </a:rPr>
              <a:t>|&gt;</a:t>
            </a:r>
            <a:br/>
            <a:r>
              <a:rPr>
                <a:latin typeface="Courier"/>
              </a:rPr>
              <a:t>  </a:t>
            </a:r>
            <a:r>
              <a:rPr>
                <a:solidFill>
                  <a:srgbClr val="06287E"/>
                </a:solidFill>
                <a:latin typeface="Courier"/>
              </a:rPr>
              <a:t>pivot_longer</a:t>
            </a:r>
            <a:r>
              <a:rPr>
                <a:latin typeface="Courier"/>
              </a:rPr>
              <a:t>(</a:t>
            </a:r>
            <a:br/>
            <a:r>
              <a:rPr>
                <a:latin typeface="Courier"/>
              </a:rPr>
              <a:t>    </a:t>
            </a:r>
            <a:r>
              <a:rPr>
                <a:solidFill>
                  <a:srgbClr val="06287E"/>
                </a:solidFill>
                <a:latin typeface="Courier"/>
              </a:rPr>
              <a:t>starts_with</a:t>
            </a:r>
            <a:r>
              <a:rPr>
                <a:latin typeface="Courier"/>
              </a:rPr>
              <a:t>(</a:t>
            </a:r>
            <a:r>
              <a:rPr>
                <a:solidFill>
                  <a:srgbClr val="4070A0"/>
                </a:solidFill>
                <a:latin typeface="Courier"/>
              </a:rPr>
              <a:t>"member_"</a:t>
            </a:r>
            <a:r>
              <a:rPr>
                <a:latin typeface="Courier"/>
              </a:rPr>
              <a:t>),</a:t>
            </a:r>
            <a:br/>
            <a:r>
              <a:rPr>
                <a:latin typeface="Courier"/>
              </a:rPr>
              <a:t>    </a:t>
            </a:r>
            <a:r>
              <a:rPr>
                <a:solidFill>
                  <a:srgbClr val="7D9029"/>
                </a:solidFill>
                <a:latin typeface="Courier"/>
              </a:rPr>
              <a:t>names_to =</a:t>
            </a:r>
            <a:r>
              <a:rPr>
                <a:latin typeface="Courier"/>
              </a:rPr>
              <a:t> </a:t>
            </a:r>
            <a:r>
              <a:rPr>
                <a:solidFill>
                  <a:srgbClr val="06287E"/>
                </a:solidFill>
                <a:latin typeface="Courier"/>
              </a:rPr>
              <a:t>c</a:t>
            </a:r>
            <a:r>
              <a:rPr>
                <a:latin typeface="Courier"/>
              </a:rPr>
              <a:t>(</a:t>
            </a:r>
            <a:r>
              <a:rPr>
                <a:solidFill>
                  <a:srgbClr val="4070A0"/>
                </a:solidFill>
                <a:latin typeface="Courier"/>
              </a:rPr>
              <a:t>"member"</a:t>
            </a:r>
            <a:r>
              <a:rPr>
                <a:latin typeface="Courier"/>
              </a:rPr>
              <a:t>, </a:t>
            </a:r>
            <a:r>
              <a:rPr>
                <a:solidFill>
                  <a:srgbClr val="4070A0"/>
                </a:solidFill>
                <a:latin typeface="Courier"/>
              </a:rPr>
              <a:t>".value"</a:t>
            </a:r>
            <a:r>
              <a:rPr>
                <a:latin typeface="Courier"/>
              </a:rPr>
              <a:t>),</a:t>
            </a:r>
            <a:br/>
            <a:r>
              <a:rPr>
                <a:latin typeface="Courier"/>
              </a:rPr>
              <a:t>    </a:t>
            </a:r>
            <a:r>
              <a:rPr>
                <a:solidFill>
                  <a:srgbClr val="7D9029"/>
                </a:solidFill>
                <a:latin typeface="Courier"/>
              </a:rPr>
              <a:t>names_pattern =</a:t>
            </a:r>
            <a:r>
              <a:rPr>
                <a:latin typeface="Courier"/>
              </a:rPr>
              <a:t> </a:t>
            </a:r>
            <a:r>
              <a:rPr>
                <a:solidFill>
                  <a:srgbClr val="4070A0"/>
                </a:solidFill>
                <a:latin typeface="Courier"/>
              </a:rPr>
              <a:t>"member_(\\d+)_(.*)"</a:t>
            </a:r>
            <a:br/>
            <a:r>
              <a:rPr>
                <a:latin typeface="Courier"/>
              </a:rPr>
              <a:t>  )</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pivot_longer()</a:t>
            </a:r>
            <a:r>
              <a:rPr/>
              <a:t> avec </a:t>
            </a:r>
            <a:r>
              <a:rPr>
                <a:latin typeface="Courier"/>
              </a:rPr>
              <a:t>.value</a:t>
            </a:r>
            <a:r>
              <a:rPr/>
              <a:t> — Exemple</a:t>
            </a:r>
          </a:p>
        </p:txBody>
      </p:sp>
      <p:sp>
        <p:nvSpPr>
          <p:cNvPr id="3" name="Content Placeholder 2"/>
          <p:cNvSpPr>
            <a:spLocks noGrp="1"/>
          </p:cNvSpPr>
          <p:nvPr>
            <p:ph idx="1"/>
          </p:nvPr>
        </p:nvSpPr>
        <p:spPr/>
        <p:txBody>
          <a:bodyPr/>
          <a:lstStyle/>
          <a:p>
            <a:pPr lvl="0" indent="0">
              <a:buNone/>
            </a:pPr>
            <a:r>
              <a:rPr>
                <a:latin typeface="Courier"/>
              </a:rPr>
              <a:t># A tibble: 2 × 4
  hh    member   age sex
  &lt;chr&gt; &lt;chr&gt;  &lt;dbl&gt; &lt;chr&gt;
1 H1    1         34 f
2 H1    2          8 m</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pivot_longer()</a:t>
            </a:r>
            <a:r>
              <a:rPr/>
              <a:t> avec </a:t>
            </a:r>
            <a:r>
              <a:rPr>
                <a:latin typeface="Courier"/>
              </a:rPr>
              <a:t>.value</a:t>
            </a:r>
          </a:p>
        </p:txBody>
      </p:sp>
      <p:sp>
        <p:nvSpPr>
          <p:cNvPr id="3" name="Content Placeholder 2"/>
          <p:cNvSpPr>
            <a:spLocks noGrp="1"/>
          </p:cNvSpPr>
          <p:nvPr>
            <p:ph idx="1"/>
          </p:nvPr>
        </p:nvSpPr>
        <p:spPr/>
        <p:txBody>
          <a:bodyPr/>
          <a:lstStyle/>
          <a:p>
            <a:pPr lvl="0"/>
            <a:r>
              <a:rPr/>
              <a:t>Le motif</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pivot_longer()</a:t>
            </a:r>
            <a:r>
              <a:rPr/>
              <a:t> avec </a:t>
            </a:r>
            <a:r>
              <a:rPr>
                <a:latin typeface="Courier"/>
              </a:rPr>
              <a:t>.value</a:t>
            </a:r>
            <a:r>
              <a:rPr/>
              <a:t>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Separateur fixe, sans expression reguliere.</a:t>
            </a:r>
            <a:br/>
            <a:r>
              <a:rPr>
                <a:solidFill>
                  <a:srgbClr val="06287E"/>
                </a:solidFill>
                <a:latin typeface="Courier"/>
              </a:rPr>
              <a:t>pivot_longer</a:t>
            </a:r>
            <a:r>
              <a:rPr>
                <a:latin typeface="Courier"/>
              </a:rPr>
              <a:t>(wide, </a:t>
            </a:r>
            <a:r>
              <a:rPr>
                <a:solidFill>
                  <a:srgbClr val="06287E"/>
                </a:solidFill>
                <a:latin typeface="Courier"/>
              </a:rPr>
              <a:t>starts_with</a:t>
            </a:r>
            <a:r>
              <a:rPr>
                <a:latin typeface="Courier"/>
              </a:rPr>
              <a:t>(</a:t>
            </a:r>
            <a:r>
              <a:rPr>
                <a:solidFill>
                  <a:srgbClr val="4070A0"/>
                </a:solidFill>
                <a:latin typeface="Courier"/>
              </a:rPr>
              <a:t>"member_"</a:t>
            </a:r>
            <a:r>
              <a:rPr>
                <a:latin typeface="Courier"/>
              </a:rPr>
              <a:t>),</a:t>
            </a:r>
            <a:br/>
            <a:r>
              <a:rPr>
                <a:latin typeface="Courier"/>
              </a:rPr>
              <a:t>             </a:t>
            </a:r>
            <a:r>
              <a:rPr>
                <a:solidFill>
                  <a:srgbClr val="7D9029"/>
                </a:solidFill>
                <a:latin typeface="Courier"/>
              </a:rPr>
              <a:t>names_to =</a:t>
            </a:r>
            <a:r>
              <a:rPr>
                <a:latin typeface="Courier"/>
              </a:rPr>
              <a:t> </a:t>
            </a:r>
            <a:r>
              <a:rPr>
                <a:solidFill>
                  <a:srgbClr val="06287E"/>
                </a:solidFill>
                <a:latin typeface="Courier"/>
              </a:rPr>
              <a:t>c</a:t>
            </a:r>
            <a:r>
              <a:rPr>
                <a:latin typeface="Courier"/>
              </a:rPr>
              <a:t>(</a:t>
            </a:r>
            <a:r>
              <a:rPr>
                <a:solidFill>
                  <a:srgbClr val="4070A0"/>
                </a:solidFill>
                <a:latin typeface="Courier"/>
              </a:rPr>
              <a:t>"member"</a:t>
            </a:r>
            <a:r>
              <a:rPr>
                <a:latin typeface="Courier"/>
              </a:rPr>
              <a:t>, </a:t>
            </a:r>
            <a:r>
              <a:rPr>
                <a:solidFill>
                  <a:srgbClr val="4070A0"/>
                </a:solidFill>
                <a:latin typeface="Courier"/>
              </a:rPr>
              <a:t>".value"</a:t>
            </a:r>
            <a:r>
              <a:rPr>
                <a:latin typeface="Courier"/>
              </a:rPr>
              <a:t>), </a:t>
            </a:r>
            <a:r>
              <a:rPr>
                <a:solidFill>
                  <a:srgbClr val="7D9029"/>
                </a:solidFill>
                <a:latin typeface="Courier"/>
              </a:rPr>
              <a:t>names_sep =</a:t>
            </a:r>
            <a:r>
              <a:rPr>
                <a:latin typeface="Courier"/>
              </a:rPr>
              <a:t> </a:t>
            </a:r>
            <a:r>
              <a:rPr>
                <a:solidFill>
                  <a:srgbClr val="4070A0"/>
                </a:solidFill>
                <a:latin typeface="Courier"/>
              </a:rPr>
              <a:t>"_(?=[a-z]+$)"</a:t>
            </a:r>
            <a:r>
              <a:rPr>
                <a:latin typeface="Courier"/>
              </a:rPr>
              <a:t>)</a:t>
            </a:r>
            <a:br/>
            <a:br/>
            <a:r>
              <a:rPr i="1">
                <a:solidFill>
                  <a:srgbClr val="60A0B0"/>
                </a:solidFill>
                <a:latin typeface="Courier"/>
              </a:rPr>
              <a:t># Une seule colonne de valeurs, nom conserve entier.</a:t>
            </a:r>
            <a:br/>
            <a:r>
              <a:rPr>
                <a:solidFill>
                  <a:srgbClr val="06287E"/>
                </a:solidFill>
                <a:latin typeface="Courier"/>
              </a:rPr>
              <a:t>pivot_longer</a:t>
            </a:r>
            <a:r>
              <a:rPr>
                <a:latin typeface="Courier"/>
              </a:rPr>
              <a:t>(wide, </a:t>
            </a:r>
            <a:r>
              <a:rPr>
                <a:solidFill>
                  <a:srgbClr val="06287E"/>
                </a:solidFill>
                <a:latin typeface="Courier"/>
              </a:rPr>
              <a:t>starts_with</a:t>
            </a:r>
            <a:r>
              <a:rPr>
                <a:latin typeface="Courier"/>
              </a:rPr>
              <a:t>(</a:t>
            </a:r>
            <a:r>
              <a:rPr>
                <a:solidFill>
                  <a:srgbClr val="4070A0"/>
                </a:solidFill>
                <a:latin typeface="Courier"/>
              </a:rPr>
              <a:t>"crop_"</a:t>
            </a:r>
            <a:r>
              <a:rPr>
                <a:latin typeface="Courier"/>
              </a:rPr>
              <a:t>),</a:t>
            </a:r>
            <a:br/>
            <a:r>
              <a:rPr>
                <a:latin typeface="Courier"/>
              </a:rPr>
              <a:t>             </a:t>
            </a:r>
            <a:r>
              <a:rPr>
                <a:solidFill>
                  <a:srgbClr val="7D9029"/>
                </a:solidFill>
                <a:latin typeface="Courier"/>
              </a:rPr>
              <a:t>names_to =</a:t>
            </a:r>
            <a:r>
              <a:rPr>
                <a:latin typeface="Courier"/>
              </a:rPr>
              <a:t> </a:t>
            </a:r>
            <a:r>
              <a:rPr>
                <a:solidFill>
                  <a:srgbClr val="4070A0"/>
                </a:solidFill>
                <a:latin typeface="Courier"/>
              </a:rPr>
              <a:t>"slot"</a:t>
            </a:r>
            <a:r>
              <a:rPr>
                <a:latin typeface="Courier"/>
              </a:rPr>
              <a:t>, </a:t>
            </a:r>
            <a:r>
              <a:rPr>
                <a:solidFill>
                  <a:srgbClr val="7D9029"/>
                </a:solidFill>
                <a:latin typeface="Courier"/>
              </a:rPr>
              <a:t>names_prefix =</a:t>
            </a:r>
            <a:r>
              <a:rPr>
                <a:latin typeface="Courier"/>
              </a:rPr>
              <a:t> </a:t>
            </a:r>
            <a:r>
              <a:rPr>
                <a:solidFill>
                  <a:srgbClr val="4070A0"/>
                </a:solidFill>
                <a:latin typeface="Courier"/>
              </a:rPr>
              <a:t>"crop_"</a:t>
            </a:r>
            <a:r>
              <a:rPr>
                <a:latin typeface="Courier"/>
              </a:rPr>
              <a:t>, </a:t>
            </a:r>
            <a:r>
              <a:rPr>
                <a:solidFill>
                  <a:srgbClr val="7D9029"/>
                </a:solidFill>
                <a:latin typeface="Courier"/>
              </a:rPr>
              <a:t>values_to =</a:t>
            </a:r>
            <a:r>
              <a:rPr>
                <a:latin typeface="Courier"/>
              </a:rPr>
              <a:t> </a:t>
            </a:r>
            <a:r>
              <a:rPr>
                <a:solidFill>
                  <a:srgbClr val="4070A0"/>
                </a:solidFill>
                <a:latin typeface="Courier"/>
              </a:rPr>
              <a:t>"crop"</a:t>
            </a:r>
            <a:r>
              <a:rPr>
                <a:latin typeface="Courier"/>
              </a:rPr>
              <a:t>,</a:t>
            </a:r>
            <a:br/>
            <a:r>
              <a:rPr>
                <a:latin typeface="Courier"/>
              </a:rPr>
              <a:t>             </a:t>
            </a:r>
            <a:r>
              <a:rPr>
                <a:solidFill>
                  <a:srgbClr val="7D9029"/>
                </a:solidFill>
                <a:latin typeface="Courier"/>
              </a:rPr>
              <a:t>values_drop_na =</a:t>
            </a:r>
            <a:r>
              <a:rPr>
                <a:latin typeface="Courier"/>
              </a:rPr>
              <a:t> </a:t>
            </a:r>
            <a:r>
              <a:rPr>
                <a:solidFill>
                  <a:srgbClr val="880000"/>
                </a:solidFill>
                <a:latin typeface="Courier"/>
              </a:rPr>
              <a:t>TRUE</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Vérifiez le nombre de lignes obtenu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stopifnot</a:t>
            </a:r>
            <a:r>
              <a:rPr>
                <a:latin typeface="Courier"/>
              </a:rPr>
              <a:t>(</a:t>
            </a:r>
            <a:r>
              <a:rPr>
                <a:solidFill>
                  <a:srgbClr val="06287E"/>
                </a:solidFill>
                <a:latin typeface="Courier"/>
              </a:rPr>
              <a:t>nrow</a:t>
            </a:r>
            <a:r>
              <a:rPr>
                <a:latin typeface="Courier"/>
              </a:rPr>
              <a:t>(long) </a:t>
            </a:r>
            <a:r>
              <a:rPr>
                <a:solidFill>
                  <a:srgbClr val="4070A0"/>
                </a:solidFill>
                <a:latin typeface="Courier"/>
              </a:rPr>
              <a:t>==</a:t>
            </a:r>
            <a:r>
              <a:rPr>
                <a:latin typeface="Courier"/>
              </a:rPr>
              <a:t> </a:t>
            </a:r>
            <a:r>
              <a:rPr>
                <a:solidFill>
                  <a:srgbClr val="06287E"/>
                </a:solidFill>
                <a:latin typeface="Courier"/>
              </a:rPr>
              <a:t>sum</a:t>
            </a:r>
            <a:r>
              <a:rPr>
                <a:latin typeface="Courier"/>
              </a:rPr>
              <a:t>(</a:t>
            </a:r>
            <a:r>
              <a:rPr>
                <a:solidFill>
                  <a:srgbClr val="4070A0"/>
                </a:solidFill>
                <a:latin typeface="Courier"/>
              </a:rPr>
              <a:t>!</a:t>
            </a:r>
            <a:r>
              <a:rPr>
                <a:solidFill>
                  <a:srgbClr val="06287E"/>
                </a:solidFill>
                <a:latin typeface="Courier"/>
              </a:rPr>
              <a:t>is.na</a:t>
            </a:r>
            <a:r>
              <a:rPr>
                <a:latin typeface="Courier"/>
              </a:rPr>
              <a:t>(wide</a:t>
            </a:r>
            <a:r>
              <a:rPr>
                <a:solidFill>
                  <a:srgbClr val="4070A0"/>
                </a:solidFill>
                <a:latin typeface="Courier"/>
              </a:rPr>
              <a:t>$</a:t>
            </a:r>
            <a:r>
              <a:rPr>
                <a:latin typeface="Courier"/>
              </a:rPr>
              <a:t>member_1_age)) </a:t>
            </a:r>
            <a:r>
              <a:rPr>
                <a:solidFill>
                  <a:srgbClr val="4070A0"/>
                </a:solidFill>
                <a:latin typeface="Courier"/>
              </a:rPr>
              <a:t>+</a:t>
            </a:r>
            <a:r>
              <a:rPr>
                <a:latin typeface="Courier"/>
              </a:rPr>
              <a:t> </a:t>
            </a:r>
            <a:r>
              <a:rPr>
                <a:solidFill>
                  <a:srgbClr val="06287E"/>
                </a:solidFill>
                <a:latin typeface="Courier"/>
              </a:rPr>
              <a:t>sum</a:t>
            </a:r>
            <a:r>
              <a:rPr>
                <a:latin typeface="Courier"/>
              </a:rPr>
              <a:t>(</a:t>
            </a:r>
            <a:r>
              <a:rPr>
                <a:solidFill>
                  <a:srgbClr val="4070A0"/>
                </a:solidFill>
                <a:latin typeface="Courier"/>
              </a:rPr>
              <a:t>!</a:t>
            </a:r>
            <a:r>
              <a:rPr>
                <a:solidFill>
                  <a:srgbClr val="06287E"/>
                </a:solidFill>
                <a:latin typeface="Courier"/>
              </a:rPr>
              <a:t>is.na</a:t>
            </a:r>
            <a:r>
              <a:rPr>
                <a:latin typeface="Courier"/>
              </a:rPr>
              <a:t>(wide</a:t>
            </a:r>
            <a:r>
              <a:rPr>
                <a:solidFill>
                  <a:srgbClr val="4070A0"/>
                </a:solidFill>
                <a:latin typeface="Courier"/>
              </a:rPr>
              <a:t>$</a:t>
            </a:r>
            <a:r>
              <a:rPr>
                <a:latin typeface="Courier"/>
              </a:rPr>
              <a:t>member_2_age)))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Vérifiez le nombre de lignes obtenu — En R</a:t>
            </a:r>
          </a:p>
        </p:txBody>
      </p:sp>
      <p:sp>
        <p:nvSpPr>
          <p:cNvPr id="3" name="Content Placeholder 2"/>
          <p:cNvSpPr>
            <a:spLocks noGrp="1"/>
          </p:cNvSpPr>
          <p:nvPr>
            <p:ph idx="1"/>
          </p:nvPr>
        </p:nvSpPr>
        <p:spPr/>
        <p:txBody>
          <a:bodyPr/>
          <a:lstStyle/>
          <a:p>
            <a:pPr lvl="0" indent="0">
              <a:buNone/>
            </a:pPr>
            <a:r>
              <a:rPr>
                <a:latin typeface="Courier"/>
              </a:rPr>
              <a:t>long </a:t>
            </a:r>
            <a:r>
              <a:rPr>
                <a:solidFill>
                  <a:srgbClr val="4070A0"/>
                </a:solidFill>
                <a:latin typeface="Courier"/>
              </a:rPr>
              <a:t>|&gt;</a:t>
            </a:r>
            <a:br/>
            <a:r>
              <a:rPr>
                <a:latin typeface="Courier"/>
              </a:rPr>
              <a:t>  </a:t>
            </a:r>
            <a:r>
              <a:rPr>
                <a:solidFill>
                  <a:srgbClr val="06287E"/>
                </a:solidFill>
                <a:latin typeface="Courier"/>
              </a:rPr>
              <a:t>count</a:t>
            </a:r>
            <a:r>
              <a:rPr>
                <a:latin typeface="Courier"/>
              </a:rPr>
              <a:t>(hh, </a:t>
            </a:r>
            <a:r>
              <a:rPr>
                <a:solidFill>
                  <a:srgbClr val="7D9029"/>
                </a:solidFill>
                <a:latin typeface="Courier"/>
              </a:rPr>
              <a:t>name =</a:t>
            </a:r>
            <a:r>
              <a:rPr>
                <a:latin typeface="Courier"/>
              </a:rPr>
              <a:t> </a:t>
            </a:r>
            <a:r>
              <a:rPr>
                <a:solidFill>
                  <a:srgbClr val="4070A0"/>
                </a:solidFill>
                <a:latin typeface="Courier"/>
              </a:rPr>
              <a:t>"members_found"</a:t>
            </a:r>
            <a:r>
              <a:rPr>
                <a:latin typeface="Courier"/>
              </a:rPr>
              <a:t>) </a:t>
            </a:r>
            <a:r>
              <a:rPr>
                <a:solidFill>
                  <a:srgbClr val="4070A0"/>
                </a:solidFill>
                <a:latin typeface="Courier"/>
              </a:rPr>
              <a:t>|&gt;</a:t>
            </a:r>
            <a:br/>
            <a:r>
              <a:rPr>
                <a:latin typeface="Courier"/>
              </a:rPr>
              <a:t>  </a:t>
            </a:r>
            <a:r>
              <a:rPr>
                <a:solidFill>
                  <a:srgbClr val="06287E"/>
                </a:solidFill>
                <a:latin typeface="Courier"/>
              </a:rPr>
              <a:t>left_join</a:t>
            </a:r>
            <a:r>
              <a:rPr>
                <a:latin typeface="Courier"/>
              </a:rPr>
              <a:t>(households </a:t>
            </a:r>
            <a:r>
              <a:rPr>
                <a:solidFill>
                  <a:srgbClr val="4070A0"/>
                </a:solidFill>
                <a:latin typeface="Courier"/>
              </a:rPr>
              <a:t>|&gt;</a:t>
            </a:r>
            <a:r>
              <a:rPr>
                <a:latin typeface="Courier"/>
              </a:rPr>
              <a:t> </a:t>
            </a:r>
            <a:r>
              <a:rPr>
                <a:solidFill>
                  <a:srgbClr val="06287E"/>
                </a:solidFill>
                <a:latin typeface="Courier"/>
              </a:rPr>
              <a:t>select</a:t>
            </a:r>
            <a:r>
              <a:rPr>
                <a:latin typeface="Courier"/>
              </a:rPr>
              <a:t>(hh, hh_size), </a:t>
            </a:r>
            <a:r>
              <a:rPr>
                <a:solidFill>
                  <a:srgbClr val="7D9029"/>
                </a:solidFill>
                <a:latin typeface="Courier"/>
              </a:rPr>
              <a:t>by =</a:t>
            </a:r>
            <a:r>
              <a:rPr>
                <a:latin typeface="Courier"/>
              </a:rPr>
              <a:t> </a:t>
            </a:r>
            <a:r>
              <a:rPr>
                <a:solidFill>
                  <a:srgbClr val="4070A0"/>
                </a:solidFill>
                <a:latin typeface="Courier"/>
              </a:rPr>
              <a:t>"hh"</a:t>
            </a:r>
            <a:r>
              <a:rPr>
                <a:latin typeface="Courier"/>
              </a:rPr>
              <a:t>) </a:t>
            </a:r>
            <a:r>
              <a:rPr>
                <a:solidFill>
                  <a:srgbClr val="4070A0"/>
                </a:solidFill>
                <a:latin typeface="Courier"/>
              </a:rPr>
              <a:t>|&gt;</a:t>
            </a:r>
            <a:br/>
            <a:r>
              <a:rPr>
                <a:latin typeface="Courier"/>
              </a:rPr>
              <a:t>  </a:t>
            </a:r>
            <a:r>
              <a:rPr>
                <a:solidFill>
                  <a:srgbClr val="06287E"/>
                </a:solidFill>
                <a:latin typeface="Courier"/>
              </a:rPr>
              <a:t>filter</a:t>
            </a:r>
            <a:r>
              <a:rPr>
                <a:latin typeface="Courier"/>
              </a:rPr>
              <a:t>(members_found </a:t>
            </a:r>
            <a:r>
              <a:rPr>
                <a:solidFill>
                  <a:srgbClr val="4070A0"/>
                </a:solidFill>
                <a:latin typeface="Courier"/>
              </a:rPr>
              <a:t>!=</a:t>
            </a:r>
            <a:r>
              <a:rPr>
                <a:latin typeface="Courier"/>
              </a:rPr>
              <a:t> hh_size)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pivot_wider()</a:t>
            </a:r>
            <a:r>
              <a:rPr/>
              <a:t> et l’avertissement qui veut dire quelque chose — En R</a:t>
            </a:r>
          </a:p>
        </p:txBody>
      </p:sp>
      <p:sp>
        <p:nvSpPr>
          <p:cNvPr id="3" name="Content Placeholder 2"/>
          <p:cNvSpPr>
            <a:spLocks noGrp="1"/>
          </p:cNvSpPr>
          <p:nvPr>
            <p:ph idx="1"/>
          </p:nvPr>
        </p:nvSpPr>
        <p:spPr/>
        <p:txBody>
          <a:bodyPr/>
          <a:lstStyle/>
          <a:p>
            <a:pPr lvl="0" indent="0">
              <a:buNone/>
            </a:pPr>
            <a:r>
              <a:rPr>
                <a:latin typeface="Courier"/>
              </a:rPr>
              <a:t>by_commune_month </a:t>
            </a:r>
            <a:r>
              <a:rPr>
                <a:solidFill>
                  <a:srgbClr val="4070A0"/>
                </a:solidFill>
                <a:latin typeface="Courier"/>
              </a:rPr>
              <a:t>|&gt;</a:t>
            </a:r>
            <a:br/>
            <a:r>
              <a:rPr>
                <a:latin typeface="Courier"/>
              </a:rPr>
              <a:t>  </a:t>
            </a:r>
            <a:r>
              <a:rPr>
                <a:solidFill>
                  <a:srgbClr val="06287E"/>
                </a:solidFill>
                <a:latin typeface="Courier"/>
              </a:rPr>
              <a:t>pivot_wider</a:t>
            </a:r>
            <a:r>
              <a:rPr>
                <a:latin typeface="Courier"/>
              </a:rPr>
              <a:t>(</a:t>
            </a:r>
            <a:r>
              <a:rPr>
                <a:solidFill>
                  <a:srgbClr val="7D9029"/>
                </a:solidFill>
                <a:latin typeface="Courier"/>
              </a:rPr>
              <a:t>names_from =</a:t>
            </a:r>
            <a:r>
              <a:rPr>
                <a:latin typeface="Courier"/>
              </a:rPr>
              <a:t> month, </a:t>
            </a:r>
            <a:r>
              <a:rPr>
                <a:solidFill>
                  <a:srgbClr val="7D9029"/>
                </a:solidFill>
                <a:latin typeface="Courier"/>
              </a:rPr>
              <a:t>values_from =</a:t>
            </a:r>
            <a:r>
              <a:rPr>
                <a:latin typeface="Courier"/>
              </a:rPr>
              <a:t> cases, </a:t>
            </a:r>
            <a:r>
              <a:rPr>
                <a:solidFill>
                  <a:srgbClr val="7D9029"/>
                </a:solidFill>
                <a:latin typeface="Courier"/>
              </a:rPr>
              <a:t>values_fill =</a:t>
            </a:r>
            <a:r>
              <a:rPr>
                <a:latin typeface="Courier"/>
              </a:rPr>
              <a:t> </a:t>
            </a:r>
            <a:r>
              <a:rPr>
                <a:solidFill>
                  <a:srgbClr val="40A070"/>
                </a:solidFill>
                <a:latin typeface="Courier"/>
              </a:rPr>
              <a:t>0</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pivot_wider()</a:t>
            </a:r>
            <a:r>
              <a:rPr/>
              <a:t> et l’avertissement qui veut dire quelque chose — Exemple</a:t>
            </a:r>
          </a:p>
        </p:txBody>
      </p:sp>
      <p:sp>
        <p:nvSpPr>
          <p:cNvPr id="3" name="Content Placeholder 2"/>
          <p:cNvSpPr>
            <a:spLocks noGrp="1"/>
          </p:cNvSpPr>
          <p:nvPr>
            <p:ph idx="1"/>
          </p:nvPr>
        </p:nvSpPr>
        <p:spPr/>
        <p:txBody>
          <a:bodyPr/>
          <a:lstStyle/>
          <a:p>
            <a:pPr lvl="0" indent="0">
              <a:buNone/>
            </a:pPr>
            <a:r>
              <a:rPr>
                <a:latin typeface="Courier"/>
              </a:rPr>
              <a:t>Warning: Values from `v` are not uniquely identified; output will contain
list-cols.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pivot_wider()</a:t>
            </a:r>
            <a:r>
              <a:rPr/>
              <a:t> et l’avertissement qui veut dire quelque chose</a:t>
            </a:r>
          </a:p>
        </p:txBody>
      </p:sp>
      <p:sp>
        <p:nvSpPr>
          <p:cNvPr id="3" name="Content Placeholder 2"/>
          <p:cNvSpPr>
            <a:spLocks noGrp="1"/>
          </p:cNvSpPr>
          <p:nvPr>
            <p:ph idx="1"/>
          </p:nvPr>
        </p:nvSpPr>
        <p:spPr/>
        <p:txBody>
          <a:bodyPr/>
          <a:lstStyle/>
          <a:p>
            <a:pPr lvl="0"/>
            <a:r>
              <a:rPr/>
              <a:t>Cet avertissement signifie que votre clé n’en est pas une — La cellule contient désormais une liste des valeurs entrées…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pivot_wider()</a:t>
            </a:r>
            <a:r>
              <a:rPr/>
              <a:t> et l’avertissement qui veut dire quelque chose — En R</a:t>
            </a:r>
          </a:p>
        </p:txBody>
      </p:sp>
      <p:sp>
        <p:nvSpPr>
          <p:cNvPr id="3" name="Content Placeholder 2"/>
          <p:cNvSpPr>
            <a:spLocks noGrp="1"/>
          </p:cNvSpPr>
          <p:nvPr>
            <p:ph idx="1"/>
          </p:nvPr>
        </p:nvSpPr>
        <p:spPr/>
        <p:txBody>
          <a:bodyPr/>
          <a:lstStyle/>
          <a:p>
            <a:pPr lvl="0" indent="0">
              <a:buNone/>
            </a:pPr>
            <a:r>
              <a:rPr>
                <a:latin typeface="Courier"/>
              </a:rPr>
              <a:t>by_commune_month </a:t>
            </a:r>
            <a:r>
              <a:rPr>
                <a:solidFill>
                  <a:srgbClr val="4070A0"/>
                </a:solidFill>
                <a:latin typeface="Courier"/>
              </a:rPr>
              <a:t>|&gt;</a:t>
            </a:r>
            <a:r>
              <a:rPr>
                <a:latin typeface="Courier"/>
              </a:rPr>
              <a:t> </a:t>
            </a:r>
            <a:r>
              <a:rPr>
                <a:solidFill>
                  <a:srgbClr val="06287E"/>
                </a:solidFill>
                <a:latin typeface="Courier"/>
              </a:rPr>
              <a:t>count</a:t>
            </a:r>
            <a:r>
              <a:rPr>
                <a:latin typeface="Courier"/>
              </a:rPr>
              <a:t>(commune, month) </a:t>
            </a:r>
            <a:r>
              <a:rPr>
                <a:solidFill>
                  <a:srgbClr val="4070A0"/>
                </a:solidFill>
                <a:latin typeface="Courier"/>
              </a:rPr>
              <a:t>|&gt;</a:t>
            </a:r>
            <a:r>
              <a:rPr>
                <a:latin typeface="Courier"/>
              </a:rPr>
              <a:t> </a:t>
            </a:r>
            <a:r>
              <a:rPr>
                <a:solidFill>
                  <a:srgbClr val="06287E"/>
                </a:solidFill>
                <a:latin typeface="Courier"/>
              </a:rPr>
              <a:t>filter</a:t>
            </a:r>
            <a:r>
              <a:rPr>
                <a:latin typeface="Courier"/>
              </a:rPr>
              <a:t>(n </a:t>
            </a:r>
            <a:r>
              <a:rPr>
                <a:solidFill>
                  <a:srgbClr val="4070A0"/>
                </a:solidFill>
                <a:latin typeface="Courier"/>
              </a:rPr>
              <a:t>&gt;</a:t>
            </a:r>
            <a:r>
              <a:rPr>
                <a:latin typeface="Courier"/>
              </a:rPr>
              <a:t> </a:t>
            </a:r>
            <a:r>
              <a:rPr>
                <a:solidFill>
                  <a:srgbClr val="40A070"/>
                </a:solidFill>
                <a:latin typeface="Courier"/>
              </a:rPr>
              <a:t>1</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pivot_wider()</a:t>
            </a:r>
            <a:r>
              <a:rPr/>
              <a:t> et l’avertissement qui veut dire quelque chose</a:t>
            </a:r>
          </a:p>
        </p:txBody>
      </p:sp>
      <p:sp>
        <p:nvSpPr>
          <p:cNvPr id="3" name="Content Placeholder 2"/>
          <p:cNvSpPr>
            <a:spLocks noGrp="1"/>
          </p:cNvSpPr>
          <p:nvPr>
            <p:ph idx="1"/>
          </p:nvPr>
        </p:nvSpPr>
        <p:spPr/>
        <p:txBody>
          <a:bodyPr/>
          <a:lstStyle/>
          <a:p>
            <a:pPr lvl="0"/>
            <a:r>
              <a:rPr>
                <a:latin typeface="Courier"/>
              </a:rPr>
              <a:t>values_fill</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pivot_wider()</a:t>
            </a:r>
            <a:r>
              <a:rPr/>
              <a:t> et l’avertissement qui veut dire quelque chose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pivot_wider</a:t>
            </a:r>
            <a:r>
              <a:rPr>
                <a:latin typeface="Courier"/>
              </a:rPr>
              <a:t>(..., </a:t>
            </a:r>
            <a:r>
              <a:rPr>
                <a:solidFill>
                  <a:srgbClr val="7D9029"/>
                </a:solidFill>
                <a:latin typeface="Courier"/>
              </a:rPr>
              <a:t>values_fill =</a:t>
            </a:r>
            <a:r>
              <a:rPr>
                <a:latin typeface="Courier"/>
              </a:rPr>
              <a:t> </a:t>
            </a:r>
            <a:r>
              <a:rPr>
                <a:solidFill>
                  <a:srgbClr val="40A070"/>
                </a:solidFill>
                <a:latin typeface="Courier"/>
              </a:rPr>
              <a:t>0</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Séparer et réunir des colonnes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tibble</a:t>
            </a:r>
            <a:r>
              <a:rPr>
                <a:latin typeface="Courier"/>
              </a:rPr>
              <a:t>(</a:t>
            </a:r>
            <a:r>
              <a:rPr>
                <a:solidFill>
                  <a:srgbClr val="7D9029"/>
                </a:solidFill>
                <a:latin typeface="Courier"/>
              </a:rPr>
              <a:t>x =</a:t>
            </a:r>
            <a:r>
              <a:rPr>
                <a:latin typeface="Courier"/>
              </a:rPr>
              <a:t> </a:t>
            </a:r>
            <a:r>
              <a:rPr>
                <a:solidFill>
                  <a:srgbClr val="06287E"/>
                </a:solidFill>
                <a:latin typeface="Courier"/>
              </a:rPr>
              <a:t>c</a:t>
            </a:r>
            <a:r>
              <a:rPr>
                <a:latin typeface="Courier"/>
              </a:rPr>
              <a:t>(</a:t>
            </a:r>
            <a:r>
              <a:rPr>
                <a:solidFill>
                  <a:srgbClr val="4070A0"/>
                </a:solidFill>
                <a:latin typeface="Courier"/>
              </a:rPr>
              <a:t>"2024-01"</a:t>
            </a:r>
            <a:r>
              <a:rPr>
                <a:latin typeface="Courier"/>
              </a:rPr>
              <a:t>, </a:t>
            </a:r>
            <a:r>
              <a:rPr>
                <a:solidFill>
                  <a:srgbClr val="4070A0"/>
                </a:solidFill>
                <a:latin typeface="Courier"/>
              </a:rPr>
              <a:t>"2024-02"</a:t>
            </a:r>
            <a:r>
              <a:rPr>
                <a:latin typeface="Courier"/>
              </a:rPr>
              <a:t>)) </a:t>
            </a:r>
            <a:r>
              <a:rPr>
                <a:solidFill>
                  <a:srgbClr val="4070A0"/>
                </a:solidFill>
                <a:latin typeface="Courier"/>
              </a:rPr>
              <a:t>|&gt;</a:t>
            </a:r>
            <a:br/>
            <a:r>
              <a:rPr>
                <a:latin typeface="Courier"/>
              </a:rPr>
              <a:t>  </a:t>
            </a:r>
            <a:r>
              <a:rPr>
                <a:solidFill>
                  <a:srgbClr val="06287E"/>
                </a:solidFill>
                <a:latin typeface="Courier"/>
              </a:rPr>
              <a:t>separate_wider_delim</a:t>
            </a:r>
            <a:r>
              <a:rPr>
                <a:latin typeface="Courier"/>
              </a:rPr>
              <a:t>(x, </a:t>
            </a:r>
            <a:r>
              <a:rPr>
                <a:solidFill>
                  <a:srgbClr val="7D9029"/>
                </a:solidFill>
                <a:latin typeface="Courier"/>
              </a:rPr>
              <a:t>delim =</a:t>
            </a:r>
            <a:r>
              <a:rPr>
                <a:latin typeface="Courier"/>
              </a:rPr>
              <a:t> </a:t>
            </a:r>
            <a:r>
              <a:rPr>
                <a:solidFill>
                  <a:srgbClr val="4070A0"/>
                </a:solidFill>
                <a:latin typeface="Courier"/>
              </a:rPr>
              <a:t>"-"</a:t>
            </a:r>
            <a:r>
              <a:rPr>
                <a:latin typeface="Courier"/>
              </a:rPr>
              <a:t>, </a:t>
            </a:r>
            <a:r>
              <a:rPr>
                <a:solidFill>
                  <a:srgbClr val="7D9029"/>
                </a:solidFill>
                <a:latin typeface="Courier"/>
              </a:rPr>
              <a:t>names =</a:t>
            </a:r>
            <a:r>
              <a:rPr>
                <a:latin typeface="Courier"/>
              </a:rPr>
              <a:t> </a:t>
            </a:r>
            <a:r>
              <a:rPr>
                <a:solidFill>
                  <a:srgbClr val="06287E"/>
                </a:solidFill>
                <a:latin typeface="Courier"/>
              </a:rPr>
              <a:t>c</a:t>
            </a:r>
            <a:r>
              <a:rPr>
                <a:latin typeface="Courier"/>
              </a:rPr>
              <a:t>(</a:t>
            </a:r>
            <a:r>
              <a:rPr>
                <a:solidFill>
                  <a:srgbClr val="4070A0"/>
                </a:solidFill>
                <a:latin typeface="Courier"/>
              </a:rPr>
              <a:t>"year"</a:t>
            </a:r>
            <a:r>
              <a:rPr>
                <a:latin typeface="Courier"/>
              </a:rPr>
              <a:t>, </a:t>
            </a:r>
            <a:r>
              <a:rPr>
                <a:solidFill>
                  <a:srgbClr val="4070A0"/>
                </a:solidFill>
                <a:latin typeface="Courier"/>
              </a:rPr>
              <a:t>"month"</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Séparer et réunir des colonnes — Exemple</a:t>
            </a:r>
          </a:p>
        </p:txBody>
      </p:sp>
      <p:sp>
        <p:nvSpPr>
          <p:cNvPr id="3" name="Content Placeholder 2"/>
          <p:cNvSpPr>
            <a:spLocks noGrp="1"/>
          </p:cNvSpPr>
          <p:nvPr>
            <p:ph idx="1"/>
          </p:nvPr>
        </p:nvSpPr>
        <p:spPr/>
        <p:txBody>
          <a:bodyPr/>
          <a:lstStyle/>
          <a:p>
            <a:pPr lvl="0" indent="0">
              <a:buNone/>
            </a:pPr>
            <a:r>
              <a:rPr>
                <a:latin typeface="Courier"/>
              </a:rPr>
              <a:t># A tibble: 2 × 2
  year  month
  &lt;chr&gt; &lt;chr&gt;
1 2024  01
2 2024  02</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Séparer et réunir des colonnes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separate_wider_delim</a:t>
            </a:r>
            <a:r>
              <a:rPr>
                <a:latin typeface="Courier"/>
              </a:rPr>
              <a:t>(x, </a:t>
            </a:r>
            <a:r>
              <a:rPr>
                <a:solidFill>
                  <a:srgbClr val="4070A0"/>
                </a:solidFill>
                <a:latin typeface="Courier"/>
              </a:rPr>
              <a:t>"-"</a:t>
            </a:r>
            <a:r>
              <a:rPr>
                <a:latin typeface="Courier"/>
              </a:rPr>
              <a:t>, </a:t>
            </a:r>
            <a:r>
              <a:rPr>
                <a:solidFill>
                  <a:srgbClr val="7D9029"/>
                </a:solidFill>
                <a:latin typeface="Courier"/>
              </a:rPr>
              <a:t>names =</a:t>
            </a:r>
            <a:r>
              <a:rPr>
                <a:latin typeface="Courier"/>
              </a:rPr>
              <a:t> </a:t>
            </a:r>
            <a:r>
              <a:rPr>
                <a:solidFill>
                  <a:srgbClr val="06287E"/>
                </a:solidFill>
                <a:latin typeface="Courier"/>
              </a:rPr>
              <a:t>c</a:t>
            </a:r>
            <a:r>
              <a:rPr>
                <a:latin typeface="Courier"/>
              </a:rPr>
              <a:t>(</a:t>
            </a:r>
            <a:r>
              <a:rPr>
                <a:solidFill>
                  <a:srgbClr val="4070A0"/>
                </a:solidFill>
                <a:latin typeface="Courier"/>
              </a:rPr>
              <a:t>"year"</a:t>
            </a:r>
            <a:r>
              <a:rPr>
                <a:latin typeface="Courier"/>
              </a:rPr>
              <a:t>, </a:t>
            </a:r>
            <a:r>
              <a:rPr>
                <a:solidFill>
                  <a:srgbClr val="4070A0"/>
                </a:solidFill>
                <a:latin typeface="Courier"/>
              </a:rPr>
              <a:t>"month"</a:t>
            </a:r>
            <a:r>
              <a:rPr>
                <a:latin typeface="Courier"/>
              </a:rPr>
              <a:t>), </a:t>
            </a:r>
            <a:r>
              <a:rPr>
                <a:solidFill>
                  <a:srgbClr val="7D9029"/>
                </a:solidFill>
                <a:latin typeface="Courier"/>
              </a:rPr>
              <a:t>too_few =</a:t>
            </a:r>
            <a:r>
              <a:rPr>
                <a:latin typeface="Courier"/>
              </a:rPr>
              <a:t> </a:t>
            </a:r>
            <a:r>
              <a:rPr>
                <a:solidFill>
                  <a:srgbClr val="4070A0"/>
                </a:solidFill>
                <a:latin typeface="Courier"/>
              </a:rPr>
              <a:t>"align_start"</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Séparer et réunir des colonnes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unite</a:t>
            </a:r>
            <a:r>
              <a:rPr>
                <a:latin typeface="Courier"/>
              </a:rPr>
              <a:t>(df, </a:t>
            </a:r>
            <a:r>
              <a:rPr>
                <a:solidFill>
                  <a:srgbClr val="4070A0"/>
                </a:solidFill>
                <a:latin typeface="Courier"/>
              </a:rPr>
              <a:t>"key"</a:t>
            </a:r>
            <a:r>
              <a:rPr>
                <a:latin typeface="Courier"/>
              </a:rPr>
              <a:t>, district, community, </a:t>
            </a:r>
            <a:r>
              <a:rPr>
                <a:solidFill>
                  <a:srgbClr val="7D9029"/>
                </a:solidFill>
                <a:latin typeface="Courier"/>
              </a:rPr>
              <a:t>sep =</a:t>
            </a:r>
            <a:r>
              <a:rPr>
                <a:latin typeface="Courier"/>
              </a:rPr>
              <a:t> </a:t>
            </a:r>
            <a:r>
              <a:rPr>
                <a:solidFill>
                  <a:srgbClr val="4070A0"/>
                </a:solidFill>
                <a:latin typeface="Courier"/>
              </a:rPr>
              <a:t>"-"</a:t>
            </a:r>
            <a:r>
              <a:rPr>
                <a:latin typeface="Courier"/>
              </a:rPr>
              <a:t>, </a:t>
            </a:r>
            <a:r>
              <a:rPr>
                <a:solidFill>
                  <a:srgbClr val="7D9029"/>
                </a:solidFill>
                <a:latin typeface="Courier"/>
              </a:rPr>
              <a:t>remove =</a:t>
            </a:r>
            <a:r>
              <a:rPr>
                <a:latin typeface="Courier"/>
              </a:rPr>
              <a:t> </a:t>
            </a:r>
            <a:r>
              <a:rPr>
                <a:solidFill>
                  <a:srgbClr val="880000"/>
                </a:solidFill>
                <a:latin typeface="Courier"/>
              </a:rPr>
              <a:t>FALSE</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L’imbrication, brièvement — En R</a:t>
            </a:r>
          </a:p>
        </p:txBody>
      </p:sp>
      <p:sp>
        <p:nvSpPr>
          <p:cNvPr id="3" name="Content Placeholder 2"/>
          <p:cNvSpPr>
            <a:spLocks noGrp="1"/>
          </p:cNvSpPr>
          <p:nvPr>
            <p:ph idx="1"/>
          </p:nvPr>
        </p:nvSpPr>
        <p:spPr/>
        <p:txBody>
          <a:bodyPr/>
          <a:lstStyle/>
          <a:p>
            <a:pPr lvl="0" indent="0">
              <a:buNone/>
            </a:pPr>
            <a:r>
              <a:rPr>
                <a:latin typeface="Courier"/>
              </a:rPr>
              <a:t>by_commune </a:t>
            </a:r>
            <a:r>
              <a:rPr>
                <a:solidFill>
                  <a:srgbClr val="007020"/>
                </a:solidFill>
                <a:latin typeface="Courier"/>
              </a:rPr>
              <a:t>&lt;-</a:t>
            </a:r>
            <a:r>
              <a:rPr>
                <a:latin typeface="Courier"/>
              </a:rPr>
              <a:t> muac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nest</a:t>
            </a:r>
            <a:r>
              <a:rPr>
                <a:latin typeface="Courier"/>
              </a:rPr>
              <a:t>(</a:t>
            </a:r>
            <a:r>
              <a:rPr>
                <a:solidFill>
                  <a:srgbClr val="7D9029"/>
                </a:solidFill>
                <a:latin typeface="Courier"/>
              </a:rPr>
              <a:t>.by =</a:t>
            </a:r>
            <a:r>
              <a:rPr>
                <a:latin typeface="Courier"/>
              </a:rPr>
              <a:t> commune)</a:t>
            </a:r>
            <a:br/>
            <a:br/>
            <a:r>
              <a:rPr>
                <a:latin typeface="Courier"/>
              </a:rPr>
              <a:t>by_commune</a:t>
            </a:r>
            <a:r>
              <a:rPr>
                <a:solidFill>
                  <a:srgbClr val="4070A0"/>
                </a:solidFill>
                <a:latin typeface="Courier"/>
              </a:rPr>
              <a:t>$</a:t>
            </a:r>
            <a:r>
              <a:rPr>
                <a:latin typeface="Courier"/>
              </a:rPr>
              <a:t>data[[</a:t>
            </a:r>
            <a:r>
              <a:rPr>
                <a:solidFill>
                  <a:srgbClr val="40A070"/>
                </a:solidFill>
                <a:latin typeface="Courier"/>
              </a:rPr>
              <a:t>1</a:t>
            </a:r>
            <a:r>
              <a:rPr>
                <a:latin typeface="Courier"/>
              </a:rPr>
              <a:t>]]      </a:t>
            </a:r>
            <a:r>
              <a:rPr i="1">
                <a:solidFill>
                  <a:srgbClr val="60A0B0"/>
                </a:solidFill>
                <a:latin typeface="Courier"/>
              </a:rPr>
              <a:t># le tibble complet de la premiere commune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Où cela rejoint le cours Python</a:t>
            </a:r>
          </a:p>
        </p:txBody>
      </p:sp>
      <p:sp>
        <p:nvSpPr>
          <p:cNvPr id="3" name="Content Placeholder 2"/>
          <p:cNvSpPr>
            <a:spLocks noGrp="1"/>
          </p:cNvSpPr>
          <p:nvPr>
            <p:ph idx="1"/>
          </p:nvPr>
        </p:nvSpPr>
        <p:spPr/>
        <p:txBody>
          <a:bodyPr/>
          <a:lstStyle/>
          <a:p>
            <a:pPr lvl="0"/>
            <a:r>
              <a:rPr/>
              <a:t>Le cours Python couvre la même restructuration sous </a:t>
            </a:r>
            <a:r>
              <a:rPr>
                <a:latin typeface="Courier"/>
              </a:rPr>
              <a:t>melt</a:t>
            </a:r>
            <a:r>
              <a:rPr/>
              <a:t> et </a:t>
            </a:r>
            <a:r>
              <a:rPr>
                <a:latin typeface="Courier"/>
              </a:rPr>
              <a:t>pivot</a:t>
            </a:r>
            <a: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vient ensuite</a:t>
            </a:r>
          </a:p>
        </p:txBody>
      </p:sp>
      <p:sp>
        <p:nvSpPr>
          <p:cNvPr id="3" name="Content Placeholder 2"/>
          <p:cNvSpPr>
            <a:spLocks noGrp="1"/>
          </p:cNvSpPr>
          <p:nvPr>
            <p:ph idx="1"/>
          </p:nvPr>
        </p:nvSpPr>
        <p:spPr/>
        <p:txBody>
          <a:bodyPr/>
          <a:lstStyle/>
          <a:p>
            <a:pPr lvl="0"/>
            <a:r>
              <a:rPr/>
              <a:t>Les données ont la bonne forme.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https://data-analysis.cassion.dev/fr/cours/r-for-programme-data/r-07-pivots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Défaire un groupe répété aplati</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7 sur 8</vt:lpwstr>
  </property>
  <property fmtid="{D5CDD505-2E9C-101B-9397-08002B2CF9AE}" pid="3" name="subtitle">
    <vt:lpwstr>pivot_longer() avec .value, l’appel unique qui retransforme un export CommCare ou Kobo en une ligne par personne — plus l’avertissement de pivot_wider() qui signifie que votre clé n’en est pas une.</vt:lpwstr>
  </property>
</Properties>
</file>