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Turning a script into functions with arguments and stopifnot(), the tidy evaluation you need to pass a column name, and the command-line script that runs on next quarter’s export unedited.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analysis is finished when someone else can run it on next quarter’s export without editing the code. Not “without much editing” — without editing. That standard rules out the three habits every R script accumulates: a path written for one machine, a threshold changed by hand between runs, and a step that only works if you already ran the lines above it in the right order.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cleaning from the earlier lessons, as one function: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things about that shape are deliberate. It takes a data frame and returns one. No file reading, no writing, no </a:t>
            </a:r>
            <a:r>
              <a:rPr>
                <a:latin typeface="Courier"/>
              </a:rPr>
              <a:t>\&lt;\&lt;-</a:t>
            </a:r>
            <a:r>
              <a:rPr/>
              <a:t>. That is what makes it testable and what lets a notebook and a script share it. The thresholds are arguments with defaults. A threshold that is only ever changed by editing a line will eventually be changed and not changed back. One that is an argument is visible in the call that produced the output. It validates its input. </a:t>
            </a:r>
            <a:r>
              <a:rPr>
                <a:latin typeface="Courier"/>
              </a:rPr>
              <a:t>stop()</a:t>
            </a:r>
            <a:r>
              <a:rPr/>
              <a:t> with a message naming the missing columns beats a </a:t>
            </a:r>
            <a:r>
              <a:rPr>
                <a:latin typeface="Courier"/>
              </a:rPr>
              <a:t>NULL</a:t>
            </a:r>
            <a:r>
              <a:rPr/>
              <a:t> propagating into a mutate and surfacing as an unrelated error two functions later. Nothing is grouped on the way out. A grouped frame escaping a function is the bug from the grouping lesson, arriving from a new direction.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Named expressions became the error message, which is the difference between a useful failure and </a:t>
            </a:r>
            <a:r>
              <a:rPr>
                <a:latin typeface="Courier"/>
              </a:rPr>
              <a:t>Error: ... is not TRUE</a:t>
            </a:r>
            <a:r>
              <a:rPr/>
              <a:t>. Use </a:t>
            </a:r>
            <a:r>
              <a:rPr>
                <a:latin typeface="Courier"/>
              </a:rPr>
              <a:t>stop()</a:t>
            </a:r>
            <a:r>
              <a:rPr/>
              <a:t> for “this input is not what I was promised” and </a:t>
            </a:r>
            <a:r>
              <a:rPr>
                <a:latin typeface="Courier"/>
              </a:rPr>
              <a:t>stopifnot()</a:t>
            </a:r>
            <a:r>
              <a:rPr/>
              <a:t> for “this cannot happen unless the code is wrong”. The distinction matters to whoever reads the failure at seven in the morning.</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one piece of R that surprises people coming from Python, and it has exactly one thing to learn.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dplyr verbs evaluate their arguments inside the data frame. Your function’s </a:t>
            </a:r>
            <a:r>
              <a:rPr>
                <a:latin typeface="Courier"/>
              </a:rPr>
              <a:t>group_col</a:t>
            </a:r>
            <a:r>
              <a:rPr/>
              <a:t> is a variable in the function, not a column, so dplyr looks for a column called </a:t>
            </a:r>
            <a:r>
              <a:rPr>
                <a:latin typeface="Courier"/>
              </a:rPr>
              <a:t>group_col</a:t>
            </a:r>
            <a:r>
              <a:rPr/>
              <a:t> and fails. The fix is one operator:</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 }}</a:t>
            </a:r>
            <a:r>
              <a:rPr/>
              <a:t> — “embrace” — means </a:t>
            </a:r>
            <a:r>
              <a:rPr i="1"/>
              <a:t>take what the caller wrote and evaluate it in the data</a:t>
            </a:r>
            <a:r>
              <a:rPr/>
              <a:t>. It is the answer for almost every function you will write around dplyr. For a column name arriving as a string, which is what a command-line argument gives you:</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all_of()</a:t>
            </a:r>
            <a:r>
              <a:rPr/>
              <a:t> errors if the column does not exist; </a:t>
            </a:r>
            <a:r>
              <a:rPr>
                <a:latin typeface="Courier"/>
              </a:rPr>
              <a:t>any_of()</a:t>
            </a:r>
            <a:r>
              <a:rPr/>
              <a:t> silently skips it. For a script whose output is reported, </a:t>
            </a:r>
            <a:r>
              <a:rPr>
                <a:latin typeface="Courier"/>
              </a:rPr>
              <a:t>all_of()</a:t>
            </a:r>
            <a:r>
              <a:rPr/>
              <a:t> is the one you want. To name an output column from an argument: The </a:t>
            </a:r>
            <a:r>
              <a:rPr>
                <a:latin typeface="Courier"/>
              </a:rPr>
              <a:t>"{...}" :=</a:t>
            </a:r>
            <a:r>
              <a:rPr/>
              <a:t> form is glue syntax inside a tidyverse verb. It is worth recognising; you will need it rarely.</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what it does not do: it does not drop communes with a low assessment rate. Dropping one would change the district denominator and nothing in the output would say so. Flagging is the caller’s job, and the caller can see the rate.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Once the computation is a function taking a frame, a test is three lines: That test encodes the decision from the grouping lesson — which children are in the denominator — in a form that fails if someone changes it. Worth writing for every indicator whose definition you had to argue about. </a:t>
            </a:r>
            <a:r>
              <a:rPr>
                <a:latin typeface="Courier"/>
              </a:rPr>
              <a:t>usethis::use_testthat()</a:t>
            </a:r>
            <a:r>
              <a:rPr/>
              <a:t> sets the directory up; </a:t>
            </a:r>
            <a:r>
              <a:rPr>
                <a:latin typeface="Courier"/>
              </a:rPr>
              <a:t>devtools::test()</a:t>
            </a:r>
            <a:r>
              <a:rPr/>
              <a:t> runs 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message()</a:t>
            </a:r>
            <a:r>
              <a:rPr/>
              <a:t> rather than </a:t>
            </a:r>
            <a:r>
              <a:rPr>
                <a:latin typeface="Courier"/>
              </a:rPr>
              <a:t>print()</a:t>
            </a:r>
            <a:r>
              <a:rPr/>
              <a:t>: messages go to standard error, so the script’s narration does not end up mixed into piped output. </a:t>
            </a:r>
            <a:r>
              <a:rPr>
                <a:latin typeface="Courier"/>
              </a:rPr>
              <a:t>warning()</a:t>
            </a:r>
            <a:r>
              <a:rPr/>
              <a:t> rather than </a:t>
            </a:r>
            <a:r>
              <a:rPr>
                <a:latin typeface="Courier"/>
              </a:rPr>
              <a:t>message()</a:t>
            </a:r>
            <a:r>
              <a:rPr/>
              <a:t> for the thin communes, because it is a condition a caller might want to escalate with </a:t>
            </a:r>
            <a:r>
              <a:rPr>
                <a:latin typeface="Courier"/>
              </a:rPr>
              <a:t>options(warn = 2)</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months later, “which threshold produced this table” has an answer that does not depend on anyone’s memory. Then the real test, from the first lesson: If that does not restore the outputs exactly, something is not reproducible.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build a project that reopens a year later with its package versions recorded, read any export without corrupting it, keep the labels a survey file carries, put categories in the order a report needs, aggregate to a numerator and a denominator that came from one call, reshape a flattened repeat group, and hand the result to someone else as a script rather than as a favour. What this course deliberately did not teach is what to compute — which indicator, which denominator, which threshold, and how to defend it. That is </a:t>
            </a:r>
            <a:r>
              <a:rPr i="1"/>
              <a:t>Data Analysis Foundations</a:t>
            </a:r>
            <a:r>
              <a:rPr/>
              <a:t>, and the sector courses under Sector Analysis on the programme roadmap take it further into the classifications your cluster holds you to. If your team works in Python rather than R, </a:t>
            </a:r>
            <a:r>
              <a:rPr i="1"/>
              <a:t>Python for Programme Data</a:t>
            </a:r>
            <a:r>
              <a:rPr/>
              <a:t> covers the same ground in that language — and the table of reversals in lesson 6 is the fastest way to move between them.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for-programme-data/r-08-functio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function another officer can run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Turning a script into functions with arguments and stopifnot(), the tidy evaluation you need to pass a column name, and the command-line script that runs on next quarter’s export unedited.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handover test</a:t>
            </a:r>
          </a:p>
          <a:p>
            <a:pPr lvl="0"/>
            <a:r>
              <a:rPr/>
              <a:t>From script to function</a:t>
            </a:r>
          </a:p>
          <a:p>
            <a:pPr lvl="0"/>
            <a:r>
              <a:rPr>
                <a:latin typeface="Courier"/>
              </a:rPr>
              <a:t>stopifnot()</a:t>
            </a:r>
            <a:r>
              <a:rPr/>
              <a:t> for what cannot happen</a:t>
            </a:r>
          </a:p>
          <a:p>
            <a:pPr lvl="0"/>
            <a:r>
              <a:rPr/>
              <a:t>Passing a column name: tidy evaluation</a:t>
            </a:r>
          </a:p>
          <a:p>
            <a:pPr lvl="0"/>
            <a:r>
              <a:rPr/>
              <a:t>The indicator function</a:t>
            </a:r>
          </a:p>
          <a:p>
            <a:pPr lvl="0"/>
            <a:r>
              <a:rPr/>
              <a:t>Testing the part that computes</a:t>
            </a:r>
          </a:p>
          <a:p>
            <a:pPr lvl="0"/>
            <a:r>
              <a:rPr/>
              <a:t>The command-line script</a:t>
            </a:r>
          </a:p>
          <a:p>
            <a:pPr lvl="0"/>
            <a:r>
              <a:rPr/>
              <a:t>Recording what produced the output</a:t>
            </a:r>
          </a:p>
          <a:p>
            <a:pPr lvl="0"/>
            <a:r>
              <a:rPr/>
              <a:t>Where this course ends</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handover test</a:t>
            </a:r>
          </a:p>
        </p:txBody>
      </p:sp>
      <p:sp>
        <p:nvSpPr>
          <p:cNvPr id="3" name="Content Placeholder 2"/>
          <p:cNvSpPr>
            <a:spLocks noGrp="1"/>
          </p:cNvSpPr>
          <p:nvPr>
            <p:ph idx="1"/>
          </p:nvPr>
        </p:nvSpPr>
        <p:spPr/>
        <p:txBody>
          <a:bodyPr/>
          <a:lstStyle/>
          <a:p>
            <a:pPr lvl="0"/>
            <a:r>
              <a:rPr/>
              <a:t>An analysis is finished when someone else can run it on next quarter’s export without editing the code.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From script to function — In R (cont.)</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R/clean_register.R</a:t>
            </a:r>
            <a:br/>
            <a:br/>
            <a:r>
              <a:rPr>
                <a:latin typeface="Courier"/>
              </a:rPr>
              <a:t>clean_register </a:t>
            </a:r>
            <a:r>
              <a:rPr>
                <a:solidFill>
                  <a:srgbClr val="007020"/>
                </a:solidFill>
                <a:latin typeface="Courier"/>
              </a:rPr>
              <a:t>&lt;-</a:t>
            </a:r>
            <a:r>
              <a:rPr>
                <a:latin typeface="Courier"/>
              </a:rPr>
              <a:t> </a:t>
            </a:r>
            <a:r>
              <a:rPr b="1">
                <a:solidFill>
                  <a:srgbClr val="007020"/>
                </a:solidFill>
                <a:latin typeface="Courier"/>
              </a:rPr>
              <a:t>function</a:t>
            </a:r>
            <a:r>
              <a:rPr>
                <a:latin typeface="Courier"/>
              </a:rPr>
              <a:t>(muac, </a:t>
            </a:r>
            <a:r>
              <a:rPr>
                <a:solidFill>
                  <a:srgbClr val="7D9029"/>
                </a:solidFill>
                <a:latin typeface="Courier"/>
              </a:rPr>
              <a:t>gam_mm =</a:t>
            </a:r>
            <a:r>
              <a:rPr>
                <a:latin typeface="Courier"/>
              </a:rPr>
              <a:t> </a:t>
            </a:r>
            <a:r>
              <a:rPr>
                <a:solidFill>
                  <a:srgbClr val="40A070"/>
                </a:solidFill>
                <a:latin typeface="Courier"/>
              </a:rPr>
              <a:t>125</a:t>
            </a:r>
            <a:r>
              <a:rPr>
                <a:latin typeface="Courier"/>
              </a:rPr>
              <a:t>, </a:t>
            </a:r>
            <a:r>
              <a:rPr>
                <a:solidFill>
                  <a:srgbClr val="7D9029"/>
                </a:solidFill>
                <a:latin typeface="Courier"/>
              </a:rPr>
              <a:t>sam_mm =</a:t>
            </a:r>
            <a:r>
              <a:rPr>
                <a:latin typeface="Courier"/>
              </a:rPr>
              <a:t> </a:t>
            </a:r>
            <a:r>
              <a:rPr>
                <a:solidFill>
                  <a:srgbClr val="40A070"/>
                </a:solidFill>
                <a:latin typeface="Courier"/>
              </a:rPr>
              <a:t>115</a:t>
            </a:r>
            <a:r>
              <a:rPr>
                <a:latin typeface="Courier"/>
              </a:rPr>
              <a:t>) {</a:t>
            </a:r>
            <a:br/>
            <a:r>
              <a:rPr>
                <a:latin typeface="Courier"/>
              </a:rPr>
              <a:t>  </a:t>
            </a:r>
            <a:r>
              <a:rPr>
                <a:solidFill>
                  <a:srgbClr val="06287E"/>
                </a:solidFill>
                <a:latin typeface="Courier"/>
              </a:rPr>
              <a:t>stopifnot</a:t>
            </a:r>
            <a:r>
              <a:rPr>
                <a:latin typeface="Courier"/>
              </a:rPr>
              <a:t>(</a:t>
            </a:r>
            <a:r>
              <a:rPr>
                <a:solidFill>
                  <a:srgbClr val="06287E"/>
                </a:solidFill>
                <a:latin typeface="Courier"/>
              </a:rPr>
              <a:t>is.data.frame</a:t>
            </a:r>
            <a:r>
              <a:rPr>
                <a:latin typeface="Courier"/>
              </a:rPr>
              <a:t>(muac))</a:t>
            </a:r>
            <a:br/>
            <a:r>
              <a:rPr>
                <a:latin typeface="Courier"/>
              </a:rPr>
              <a:t>  required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a:t>
            </a:r>
            <a:br/>
            <a:r>
              <a:rPr>
                <a:latin typeface="Courier"/>
              </a:rPr>
              <a:t>  missing </a:t>
            </a:r>
            <a:r>
              <a:rPr>
                <a:solidFill>
                  <a:srgbClr val="007020"/>
                </a:solidFill>
                <a:latin typeface="Courier"/>
              </a:rPr>
              <a:t>&lt;-</a:t>
            </a:r>
            <a:r>
              <a:rPr>
                <a:latin typeface="Courier"/>
              </a:rPr>
              <a:t> </a:t>
            </a:r>
            <a:r>
              <a:rPr>
                <a:solidFill>
                  <a:srgbClr val="06287E"/>
                </a:solidFill>
                <a:latin typeface="Courier"/>
              </a:rPr>
              <a:t>setdiff</a:t>
            </a:r>
            <a:r>
              <a:rPr>
                <a:latin typeface="Courier"/>
              </a:rPr>
              <a:t>(required, </a:t>
            </a:r>
            <a:r>
              <a:rPr>
                <a:solidFill>
                  <a:srgbClr val="06287E"/>
                </a:solidFill>
                <a:latin typeface="Courier"/>
              </a:rPr>
              <a:t>names</a:t>
            </a:r>
            <a:r>
              <a:rPr>
                <a:latin typeface="Courier"/>
              </a:rPr>
              <a:t>(muac))</a:t>
            </a:r>
            <a:br/>
            <a:r>
              <a:rPr>
                <a:latin typeface="Courier"/>
              </a:rPr>
              <a:t>  </a:t>
            </a:r>
            <a:r>
              <a:rPr b="1">
                <a:solidFill>
                  <a:srgbClr val="007020"/>
                </a:solidFill>
                <a:latin typeface="Courier"/>
              </a:rPr>
              <a:t>if</a:t>
            </a:r>
            <a:r>
              <a:rPr>
                <a:latin typeface="Courier"/>
              </a:rPr>
              <a:t> (</a:t>
            </a:r>
            <a:r>
              <a:rPr>
                <a:solidFill>
                  <a:srgbClr val="06287E"/>
                </a:solidFill>
                <a:latin typeface="Courier"/>
              </a:rPr>
              <a:t>length</a:t>
            </a:r>
            <a:r>
              <a:rPr>
                <a:latin typeface="Courier"/>
              </a:rPr>
              <a:t>(missing)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stop</a:t>
            </a:r>
            <a:r>
              <a:rPr>
                <a:latin typeface="Courier"/>
              </a:rPr>
              <a:t>(</a:t>
            </a:r>
            <a:r>
              <a:rPr>
                <a:solidFill>
                  <a:srgbClr val="4070A0"/>
                </a:solidFill>
                <a:latin typeface="Courier"/>
              </a:rPr>
              <a:t>"Input is missing columns: "</a:t>
            </a:r>
            <a:r>
              <a:rPr>
                <a:latin typeface="Courier"/>
              </a:rPr>
              <a:t>, </a:t>
            </a:r>
            <a:r>
              <a:rPr>
                <a:solidFill>
                  <a:srgbClr val="06287E"/>
                </a:solidFill>
                <a:latin typeface="Courier"/>
              </a:rPr>
              <a:t>paste</a:t>
            </a:r>
            <a:r>
              <a:rPr>
                <a:latin typeface="Courier"/>
              </a:rPr>
              <a:t>(missing, </a:t>
            </a:r>
            <a:r>
              <a:rPr>
                <a:solidFill>
                  <a:srgbClr val="7D9029"/>
                </a:solidFill>
                <a:latin typeface="Courier"/>
              </a:rPr>
              <a:t>collapse =</a:t>
            </a:r>
            <a:r>
              <a:rPr>
                <a:latin typeface="Courier"/>
              </a:rPr>
              <a:t> </a:t>
            </a:r>
            <a:r>
              <a:rPr>
                <a:solidFill>
                  <a:srgbClr val="4070A0"/>
                </a:solidFill>
                <a:latin typeface="Courier"/>
              </a:rPr>
              <a:t>", "</a:t>
            </a:r>
            <a:r>
              <a:rPr>
                <a:latin typeface="Courier"/>
              </a:rPr>
              <a:t>))</a:t>
            </a:r>
            <a:br/>
            <a:r>
              <a:rPr>
                <a:latin typeface="Courier"/>
              </a:rPr>
              <a:t>  }</a:t>
            </a:r>
            <a:br/>
            <a:br/>
            <a:r>
              <a:rPr>
                <a:latin typeface="Courier"/>
              </a:rPr>
              <a:t>  muac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br/>
            <a:r>
              <a:rPr>
                <a:latin typeface="Courier"/>
              </a:rPr>
              <a:t>      </a:t>
            </a:r>
            <a:r>
              <a:rPr i="1">
                <a:solidFill>
                  <a:srgbClr val="60A0B0"/>
                </a:solidFill>
                <a:latin typeface="Courier"/>
              </a:rPr>
              <a:t># A MUAC below 40 is centimetres in a millimetre field. Applied only</a:t>
            </a:r>
            <a:br/>
            <a:r>
              <a:rPr>
                <a:latin typeface="Courier"/>
              </a:rPr>
              <a:t>      </a:t>
            </a:r>
            <a:r>
              <a:rPr i="1">
                <a:solidFill>
                  <a:srgbClr val="60A0B0"/>
                </a:solidFill>
                <a:latin typeface="Courier"/>
              </a:rPr>
              <a:t># below a threshold no plausible measurement reaches.</a:t>
            </a:r>
            <a:br/>
            <a:r>
              <a:rPr>
                <a:latin typeface="Courier"/>
              </a:rPr>
              <a:t>      </a:t>
            </a:r>
            <a:r>
              <a:rPr>
                <a:solidFill>
                  <a:srgbClr val="7D9029"/>
                </a:solidFill>
                <a:latin typeface="Courier"/>
              </a:rPr>
              <a:t>muac_mm =</a:t>
            </a:r>
            <a:r>
              <a:rPr>
                <a:latin typeface="Courier"/>
              </a:rPr>
              <a:t> dplyr</a:t>
            </a:r>
            <a:r>
              <a:rPr>
                <a:solidFill>
                  <a:srgbClr val="4070A0"/>
                </a:solidFill>
                <a:latin typeface="Courier"/>
              </a:rPr>
              <a:t>::</a:t>
            </a:r>
            <a:r>
              <a:rPr>
                <a:solidFill>
                  <a:srgbClr val="06287E"/>
                </a:solidFill>
                <a:latin typeface="Courier"/>
              </a:rPr>
              <a:t>if_else</a:t>
            </a:r>
            <a:r>
              <a:rPr>
                <a:latin typeface="Courier"/>
              </a:rPr>
              <a:t>(muac_mm </a:t>
            </a:r>
            <a:r>
              <a:rPr>
                <a:solidFill>
                  <a:srgbClr val="4070A0"/>
                </a:solidFill>
                <a:latin typeface="Courier"/>
              </a:rPr>
              <a:t>&lt;</a:t>
            </a:r>
            <a:r>
              <a:rPr>
                <a:latin typeface="Courier"/>
              </a:rPr>
              <a:t> </a:t>
            </a:r>
            <a:r>
              <a:rPr>
                <a:solidFill>
                  <a:srgbClr val="40A070"/>
                </a:solidFill>
                <a:latin typeface="Courier"/>
              </a:rPr>
              <a:t>40</a:t>
            </a:r>
            <a:r>
              <a:rPr>
                <a:latin typeface="Courier"/>
              </a:rPr>
              <a:t>, muac_mm </a:t>
            </a:r>
            <a:r>
              <a:rPr>
                <a:solidFill>
                  <a:srgbClr val="4070A0"/>
                </a:solidFill>
                <a:latin typeface="Courier"/>
              </a:rPr>
              <a:t>*</a:t>
            </a:r>
            <a:r>
              <a:rPr>
                <a:latin typeface="Courier"/>
              </a:rPr>
              <a:t> </a:t>
            </a:r>
            <a:r>
              <a:rPr>
                <a:solidFill>
                  <a:srgbClr val="40A070"/>
                </a:solidFill>
                <a:latin typeface="Courier"/>
              </a:rPr>
              <a:t>10</a:t>
            </a:r>
            <a:r>
              <a:rPr>
                <a:solidFill>
                  <a:srgbClr val="902000"/>
                </a:solidFill>
                <a:latin typeface="Courier"/>
              </a:rPr>
              <a:t>L</a:t>
            </a:r>
            <a:r>
              <a:rPr>
                <a:latin typeface="Courier"/>
              </a:rPr>
              <a:t>, muac_mm),</a:t>
            </a:r>
            <a:br/>
            <a:r>
              <a:rPr>
                <a:latin typeface="Courier"/>
              </a:rPr>
              <a:t>      </a:t>
            </a:r>
            <a:r>
              <a:rPr>
                <a:solidFill>
                  <a:srgbClr val="7D9029"/>
                </a:solidFill>
                <a:latin typeface="Courier"/>
              </a:rPr>
              <a:t>muac_mm =</a:t>
            </a:r>
            <a:r>
              <a:rPr>
                <a:latin typeface="Courier"/>
              </a:rPr>
              <a:t> dplyr</a:t>
            </a:r>
            <a:r>
              <a:rPr>
                <a:solidFill>
                  <a:srgbClr val="4070A0"/>
                </a:solidFill>
                <a:latin typeface="Courier"/>
              </a:rPr>
              <a:t>::</a:t>
            </a:r>
            <a:r>
              <a:rPr>
                <a:solidFill>
                  <a:srgbClr val="06287E"/>
                </a:solidFill>
                <a:latin typeface="Courier"/>
              </a:rPr>
              <a:t>if_else</a:t>
            </a:r>
            <a:r>
              <a:rPr>
                <a:latin typeface="Courier"/>
              </a:rPr>
              <a:t>(dplyr</a:t>
            </a:r>
            <a:r>
              <a:rPr>
                <a:solidFill>
                  <a:srgbClr val="4070A0"/>
                </a:solidFill>
                <a:latin typeface="Courier"/>
              </a:rPr>
              <a:t>::</a:t>
            </a:r>
            <a:r>
              <a:rPr>
                <a:solidFill>
                  <a:srgbClr val="06287E"/>
                </a:solidFill>
                <a:latin typeface="Courier"/>
              </a:rPr>
              <a:t>between</a:t>
            </a:r>
            <a:r>
              <a:rPr>
                <a:latin typeface="Courier"/>
              </a:rPr>
              <a:t>(muac_mm, </a:t>
            </a:r>
            <a:r>
              <a:rPr>
                <a:solidFill>
                  <a:srgbClr val="40A070"/>
                </a:solidFill>
                <a:latin typeface="Courier"/>
              </a:rPr>
              <a:t>80</a:t>
            </a:r>
            <a:r>
              <a:rPr>
                <a:solidFill>
                  <a:srgbClr val="902000"/>
                </a:solidFill>
                <a:latin typeface="Courier"/>
              </a:rPr>
              <a:t>L</a:t>
            </a:r>
            <a:r>
              <a:rPr>
                <a:latin typeface="Courier"/>
              </a:rPr>
              <a:t>, </a:t>
            </a:r>
            <a:r>
              <a:rPr>
                <a:solidFill>
                  <a:srgbClr val="40A070"/>
                </a:solidFill>
                <a:latin typeface="Courier"/>
              </a:rPr>
              <a:t>220</a:t>
            </a:r>
            <a:r>
              <a:rPr>
                <a:solidFill>
                  <a:srgbClr val="902000"/>
                </a:solidFill>
                <a:latin typeface="Courier"/>
              </a:rPr>
              <a:t>L</a:t>
            </a:r>
            <a:r>
              <a:rPr>
                <a:latin typeface="Courier"/>
              </a:rPr>
              <a:t>), muac_mm, </a:t>
            </a:r>
            <a:r>
              <a:rPr>
                <a:solidFill>
                  <a:srgbClr val="880000"/>
                </a:solidFill>
                <a:latin typeface="Courier"/>
              </a:rPr>
              <a:t>NA_integer_</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From script to function — In R (cont.)</a:t>
            </a:r>
          </a:p>
        </p:txBody>
      </p:sp>
      <p:sp>
        <p:nvSpPr>
          <p:cNvPr id="3" name="Content Placeholder 2"/>
          <p:cNvSpPr>
            <a:spLocks noGrp="1"/>
          </p:cNvSpPr>
          <p:nvPr>
            <p:ph idx="1"/>
          </p:nvPr>
        </p:nvSpPr>
        <p:spPr/>
        <p:txBody>
          <a:bodyPr/>
          <a:lstStyle/>
          <a:p>
            <a:pPr lvl="0" indent="0">
              <a:buNone/>
            </a:pPr>
            <a:r>
              <a:rPr>
                <a:latin typeface="Courier"/>
              </a:rPr>
              <a:t>      oedema  </a:t>
            </a:r>
            <a:r>
              <a:rPr>
                <a:solidFill>
                  <a:srgbClr val="007020"/>
                </a:solidFill>
                <a:latin typeface="Courier"/>
              </a:rPr>
              <a:t>=</a:t>
            </a:r>
            <a:r>
              <a:rPr>
                <a:latin typeface="Courier"/>
              </a:rPr>
              <a:t> dplyr</a:t>
            </a:r>
            <a:r>
              <a:rPr>
                <a:solidFill>
                  <a:srgbClr val="4070A0"/>
                </a:solidFill>
                <a:latin typeface="Courier"/>
              </a:rPr>
              <a:t>::</a:t>
            </a:r>
            <a:r>
              <a:rPr>
                <a:solidFill>
                  <a:srgbClr val="06287E"/>
                </a:solidFill>
                <a:latin typeface="Courier"/>
              </a:rPr>
              <a:t>recode</a:t>
            </a:r>
            <a:r>
              <a:rPr>
                <a:latin typeface="Courier"/>
              </a:rPr>
              <a:t>(</a:t>
            </a:r>
            <a:br/>
            <a:r>
              <a:rPr>
                <a:latin typeface="Courier"/>
              </a:rPr>
              <a:t>        </a:t>
            </a:r>
            <a:r>
              <a:rPr>
                <a:solidFill>
                  <a:srgbClr val="06287E"/>
                </a:solidFill>
                <a:latin typeface="Courier"/>
              </a:rPr>
              <a:t>tolower</a:t>
            </a:r>
            <a:r>
              <a:rPr>
                <a:latin typeface="Courier"/>
              </a:rPr>
              <a:t>(</a:t>
            </a:r>
            <a:r>
              <a:rPr>
                <a:solidFill>
                  <a:srgbClr val="06287E"/>
                </a:solidFill>
                <a:latin typeface="Courier"/>
              </a:rPr>
              <a:t>trimws</a:t>
            </a:r>
            <a:r>
              <a:rPr>
                <a:latin typeface="Courier"/>
              </a:rPr>
              <a:t>(oedema)),</a:t>
            </a:r>
            <a:br/>
            <a:r>
              <a:rPr>
                <a:latin typeface="Courier"/>
              </a:rPr>
              <a:t>        </a:t>
            </a:r>
            <a:r>
              <a:rPr>
                <a:solidFill>
                  <a:srgbClr val="4070A0"/>
                </a:solidFill>
                <a:latin typeface="Courier"/>
              </a:rPr>
              <a:t>"true"</a:t>
            </a:r>
            <a:r>
              <a:rPr>
                <a:latin typeface="Courier"/>
              </a:rPr>
              <a:t> </a:t>
            </a:r>
            <a:r>
              <a:rPr>
                <a:solidFill>
                  <a:srgbClr val="007020"/>
                </a:solidFill>
                <a:latin typeface="Courier"/>
              </a:rPr>
              <a:t>=</a:t>
            </a:r>
            <a:r>
              <a:rPr>
                <a:latin typeface="Courier"/>
              </a:rPr>
              <a:t> </a:t>
            </a:r>
            <a:r>
              <a:rPr>
                <a:solidFill>
                  <a:srgbClr val="880000"/>
                </a:solidFill>
                <a:latin typeface="Courier"/>
              </a:rPr>
              <a:t>TRUE</a:t>
            </a:r>
            <a:r>
              <a:rPr>
                <a:latin typeface="Courier"/>
              </a:rPr>
              <a:t>, </a:t>
            </a:r>
            <a:r>
              <a:rPr>
                <a:solidFill>
                  <a:srgbClr val="4070A0"/>
                </a:solidFill>
                <a:latin typeface="Courier"/>
              </a:rPr>
              <a:t>"y"</a:t>
            </a:r>
            <a:r>
              <a:rPr>
                <a:latin typeface="Courier"/>
              </a:rPr>
              <a:t> </a:t>
            </a:r>
            <a:r>
              <a:rPr>
                <a:solidFill>
                  <a:srgbClr val="007020"/>
                </a:solidFill>
                <a:latin typeface="Courier"/>
              </a:rPr>
              <a:t>=</a:t>
            </a:r>
            <a:r>
              <a:rPr>
                <a:latin typeface="Courier"/>
              </a:rPr>
              <a:t> </a:t>
            </a:r>
            <a:r>
              <a:rPr>
                <a:solidFill>
                  <a:srgbClr val="880000"/>
                </a:solidFill>
                <a:latin typeface="Courier"/>
              </a:rPr>
              <a:t>TRUE</a:t>
            </a:r>
            <a:r>
              <a:rPr>
                <a:latin typeface="Courier"/>
              </a:rPr>
              <a:t>, </a:t>
            </a:r>
            <a:r>
              <a:rPr>
                <a:solidFill>
                  <a:srgbClr val="4070A0"/>
                </a:solidFill>
                <a:latin typeface="Courier"/>
              </a:rPr>
              <a:t>"yes"</a:t>
            </a:r>
            <a:r>
              <a:rPr>
                <a:latin typeface="Courier"/>
              </a:rPr>
              <a:t> </a:t>
            </a:r>
            <a:r>
              <a:rPr>
                <a:solidFill>
                  <a:srgbClr val="007020"/>
                </a:solidFill>
                <a:latin typeface="Courier"/>
              </a:rPr>
              <a:t>=</a:t>
            </a:r>
            <a:r>
              <a:rPr>
                <a:latin typeface="Courier"/>
              </a:rPr>
              <a:t> </a:t>
            </a:r>
            <a:r>
              <a:rPr>
                <a:solidFill>
                  <a:srgbClr val="880000"/>
                </a:solidFill>
                <a:latin typeface="Courier"/>
              </a:rPr>
              <a:t>TRUE</a:t>
            </a:r>
            <a:r>
              <a:rPr>
                <a:latin typeface="Courier"/>
              </a:rPr>
              <a:t>,</a:t>
            </a:r>
            <a:br/>
            <a:r>
              <a:rPr>
                <a:latin typeface="Courier"/>
              </a:rPr>
              <a:t>        </a:t>
            </a:r>
            <a:r>
              <a:rPr>
                <a:solidFill>
                  <a:srgbClr val="4070A0"/>
                </a:solidFill>
                <a:latin typeface="Courier"/>
              </a:rPr>
              <a:t>"false"</a:t>
            </a:r>
            <a:r>
              <a:rPr>
                <a:latin typeface="Courier"/>
              </a:rPr>
              <a:t> </a:t>
            </a:r>
            <a:r>
              <a:rPr>
                <a:solidFill>
                  <a:srgbClr val="007020"/>
                </a:solidFill>
                <a:latin typeface="Courier"/>
              </a:rPr>
              <a:t>=</a:t>
            </a:r>
            <a:r>
              <a:rPr>
                <a:latin typeface="Courier"/>
              </a:rPr>
              <a:t> </a:t>
            </a:r>
            <a:r>
              <a:rPr>
                <a:solidFill>
                  <a:srgbClr val="880000"/>
                </a:solidFill>
                <a:latin typeface="Courier"/>
              </a:rPr>
              <a:t>FALSE</a:t>
            </a:r>
            <a:r>
              <a:rPr>
                <a:latin typeface="Courier"/>
              </a:rPr>
              <a:t>, </a:t>
            </a:r>
            <a:r>
              <a:rPr>
                <a:solidFill>
                  <a:srgbClr val="4070A0"/>
                </a:solidFill>
                <a:latin typeface="Courier"/>
              </a:rPr>
              <a:t>"n"</a:t>
            </a:r>
            <a:r>
              <a:rPr>
                <a:latin typeface="Courier"/>
              </a:rPr>
              <a:t> </a:t>
            </a:r>
            <a:r>
              <a:rPr>
                <a:solidFill>
                  <a:srgbClr val="007020"/>
                </a:solidFill>
                <a:latin typeface="Courier"/>
              </a:rPr>
              <a:t>=</a:t>
            </a:r>
            <a:r>
              <a:rPr>
                <a:latin typeface="Courier"/>
              </a:rPr>
              <a:t> </a:t>
            </a:r>
            <a:r>
              <a:rPr>
                <a:solidFill>
                  <a:srgbClr val="880000"/>
                </a:solidFill>
                <a:latin typeface="Courier"/>
              </a:rPr>
              <a:t>FALSE</a:t>
            </a:r>
            <a:r>
              <a:rPr>
                <a:latin typeface="Courier"/>
              </a:rPr>
              <a:t>, </a:t>
            </a:r>
            <a:r>
              <a:rPr>
                <a:solidFill>
                  <a:srgbClr val="4070A0"/>
                </a:solidFill>
                <a:latin typeface="Courier"/>
              </a:rPr>
              <a:t>"no"</a:t>
            </a:r>
            <a:r>
              <a:rPr>
                <a:latin typeface="Courier"/>
              </a:rPr>
              <a:t> </a:t>
            </a:r>
            <a:r>
              <a:rPr>
                <a:solidFill>
                  <a:srgbClr val="007020"/>
                </a:solidFill>
                <a:latin typeface="Courier"/>
              </a:rPr>
              <a:t>=</a:t>
            </a:r>
            <a:r>
              <a:rPr>
                <a:latin typeface="Courier"/>
              </a:rPr>
              <a:t> </a:t>
            </a:r>
            <a:r>
              <a:rPr>
                <a:solidFill>
                  <a:srgbClr val="880000"/>
                </a:solidFill>
                <a:latin typeface="Courier"/>
              </a:rPr>
              <a:t>FALSE</a:t>
            </a:r>
            <a:r>
              <a:rPr>
                <a:latin typeface="Courier"/>
              </a:rPr>
              <a:t>,</a:t>
            </a:r>
            <a:br/>
            <a:r>
              <a:rPr>
                <a:latin typeface="Courier"/>
              </a:rPr>
              <a:t>        </a:t>
            </a:r>
            <a:r>
              <a:rPr>
                <a:solidFill>
                  <a:srgbClr val="7D9029"/>
                </a:solidFill>
                <a:latin typeface="Courier"/>
              </a:rPr>
              <a:t>.default =</a:t>
            </a:r>
            <a:r>
              <a:rPr>
                <a:latin typeface="Courier"/>
              </a:rPr>
              <a:t> </a:t>
            </a:r>
            <a:r>
              <a:rPr>
                <a:solidFill>
                  <a:srgbClr val="880000"/>
                </a:solidFill>
                <a:latin typeface="Courier"/>
              </a:rPr>
              <a:t>NA</a:t>
            </a:r>
            <a:br/>
            <a:r>
              <a:rPr>
                <a:latin typeface="Courier"/>
              </a:rPr>
              <a:t>      ),</a:t>
            </a:r>
            <a:br/>
            <a:r>
              <a:rPr>
                <a:latin typeface="Courier"/>
              </a:rPr>
              <a:t>      assessed </a:t>
            </a:r>
            <a:r>
              <a:rPr>
                <a:solidFill>
                  <a:srgbClr val="00702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(oedema),</a:t>
            </a:r>
            <a:br/>
            <a:r>
              <a:rPr>
                <a:latin typeface="Courier"/>
              </a:rPr>
              <a:t>      gam </a:t>
            </a:r>
            <a:r>
              <a:rPr>
                <a:solidFill>
                  <a:srgbClr val="007020"/>
                </a:solidFill>
                <a:latin typeface="Courier"/>
              </a:rPr>
              <a:t>=</a:t>
            </a:r>
            <a:r>
              <a:rPr>
                <a:latin typeface="Courier"/>
              </a:rPr>
              <a:t> assessed </a:t>
            </a:r>
            <a:r>
              <a:rPr>
                <a:solidFill>
                  <a:srgbClr val="4070A0"/>
                </a:solidFill>
                <a:latin typeface="Courier"/>
              </a:rPr>
              <a:t>&amp;</a:t>
            </a:r>
            <a:r>
              <a:rPr>
                <a:latin typeface="Courier"/>
              </a:rPr>
              <a:t> (muac_mm </a:t>
            </a:r>
            <a:r>
              <a:rPr>
                <a:solidFill>
                  <a:srgbClr val="4070A0"/>
                </a:solidFill>
                <a:latin typeface="Courier"/>
              </a:rPr>
              <a:t>&lt;</a:t>
            </a:r>
            <a:r>
              <a:rPr>
                <a:latin typeface="Courier"/>
              </a:rPr>
              <a:t> gam_mm </a:t>
            </a:r>
            <a:r>
              <a:rPr>
                <a:solidFill>
                  <a:srgbClr val="4070A0"/>
                </a:solidFill>
                <a:latin typeface="Courier"/>
              </a:rPr>
              <a:t>|</a:t>
            </a:r>
            <a:r>
              <a:rPr>
                <a:latin typeface="Courier"/>
              </a:rPr>
              <a:t> oedema),</a:t>
            </a:r>
            <a:br/>
            <a:r>
              <a:rPr>
                <a:latin typeface="Courier"/>
              </a:rPr>
              <a:t>      sam </a:t>
            </a:r>
            <a:r>
              <a:rPr>
                <a:solidFill>
                  <a:srgbClr val="007020"/>
                </a:solidFill>
                <a:latin typeface="Courier"/>
              </a:rPr>
              <a:t>=</a:t>
            </a:r>
            <a:r>
              <a:rPr>
                <a:latin typeface="Courier"/>
              </a:rPr>
              <a:t> assessed </a:t>
            </a:r>
            <a:r>
              <a:rPr>
                <a:solidFill>
                  <a:srgbClr val="4070A0"/>
                </a:solidFill>
                <a:latin typeface="Courier"/>
              </a:rPr>
              <a:t>&amp;</a:t>
            </a:r>
            <a:r>
              <a:rPr>
                <a:latin typeface="Courier"/>
              </a:rPr>
              <a:t> (muac_mm </a:t>
            </a:r>
            <a:r>
              <a:rPr>
                <a:solidFill>
                  <a:srgbClr val="4070A0"/>
                </a:solidFill>
                <a:latin typeface="Courier"/>
              </a:rPr>
              <a:t>&lt;</a:t>
            </a:r>
            <a:r>
              <a:rPr>
                <a:latin typeface="Courier"/>
              </a:rPr>
              <a:t> sam_mm </a:t>
            </a:r>
            <a:r>
              <a:rPr>
                <a:solidFill>
                  <a:srgbClr val="4070A0"/>
                </a:solidFill>
                <a:latin typeface="Courier"/>
              </a:rPr>
              <a:t>|</a:t>
            </a:r>
            <a:r>
              <a:rPr>
                <a:latin typeface="Courier"/>
              </a:rPr>
              <a:t> oedema)</a:t>
            </a:r>
            <a:br/>
            <a:r>
              <a:rPr>
                <a:latin typeface="Courier"/>
              </a:rPr>
              <a:t>    </a:t>
            </a:r>
            <a:r>
              <a:rPr b="1">
                <a:solidFill>
                  <a:srgbClr val="FF0000"/>
                </a:solidFill>
                <a:latin typeface="Courier"/>
              </a:rPr>
              <a:t>)</a:t>
            </a:r>
            <a:br/>
            <a:r>
              <a:rPr b="1">
                <a:solidFill>
                  <a:srgbClr val="FF0000"/>
                </a:solidFill>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From script to function</a:t>
            </a:r>
          </a:p>
        </p:txBody>
      </p:sp>
      <p:sp>
        <p:nvSpPr>
          <p:cNvPr id="3" name="Content Placeholder 2"/>
          <p:cNvSpPr>
            <a:spLocks noGrp="1"/>
          </p:cNvSpPr>
          <p:nvPr>
            <p:ph idx="1"/>
          </p:nvPr>
        </p:nvSpPr>
        <p:spPr/>
        <p:txBody>
          <a:bodyPr/>
          <a:lstStyle/>
          <a:p>
            <a:pPr lvl="0"/>
            <a:r>
              <a:rPr/>
              <a:t>It takes a data frame and returns one — No file reading, no writing, no </a:t>
            </a:r>
            <a:r>
              <a:rPr>
                <a:latin typeface="Courier"/>
              </a:rPr>
              <a:t>\&lt;\&lt;-</a:t>
            </a:r>
          </a:p>
          <a:p>
            <a:pPr lvl="0"/>
            <a:r>
              <a:rPr/>
              <a:t>The thresholds are arguments with defaults — A threshold that is only ever changed by editing a line will eventually be…</a:t>
            </a:r>
          </a:p>
          <a:p>
            <a:pPr lvl="0"/>
            <a:r>
              <a:rPr/>
              <a:t>It validates its input — </a:t>
            </a:r>
            <a:r>
              <a:rPr>
                <a:latin typeface="Courier"/>
              </a:rPr>
              <a:t>stop()</a:t>
            </a:r>
            <a:r>
              <a:rPr/>
              <a:t> with a message naming the missing columns beats a </a:t>
            </a:r>
            <a:r>
              <a:rPr>
                <a:latin typeface="Courier"/>
              </a:rPr>
              <a:t>NULL</a:t>
            </a:r>
            <a:r>
              <a:rPr/>
              <a:t> propagating into a mutate…</a:t>
            </a:r>
          </a:p>
          <a:p>
            <a:pPr lvl="0"/>
            <a:r>
              <a:rPr/>
              <a:t>Nothing is grouped on the way out — A grouped frame escaping a function is the bug from the grouping lesson, arriving…</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stopifnot()</a:t>
            </a:r>
            <a:r>
              <a:rPr/>
              <a:t> for what cannot happen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br/>
            <a:r>
              <a:rPr>
                <a:latin typeface="Courier"/>
              </a:rPr>
              <a:t>  </a:t>
            </a:r>
            <a:r>
              <a:rPr>
                <a:solidFill>
                  <a:srgbClr val="4070A0"/>
                </a:solidFill>
                <a:latin typeface="Courier"/>
              </a:rPr>
              <a:t>"every row needs an identifier"</a:t>
            </a:r>
            <a:r>
              <a:rPr>
                <a:latin typeface="Courier"/>
              </a:rPr>
              <a:t> </a:t>
            </a:r>
            <a:r>
              <a:rPr>
                <a:solidFill>
                  <a:srgbClr val="007020"/>
                </a:solidFill>
                <a:latin typeface="Courier"/>
              </a:rPr>
              <a:t>=</a:t>
            </a: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child_id)),</a:t>
            </a:r>
            <a:br/>
            <a:r>
              <a:rPr>
                <a:latin typeface="Courier"/>
              </a:rPr>
              <a:t>  </a:t>
            </a:r>
            <a:r>
              <a:rPr>
                <a:solidFill>
                  <a:srgbClr val="4070A0"/>
                </a:solidFill>
                <a:latin typeface="Courier"/>
              </a:rPr>
              <a:t>"MUAC must be plausible after cleaning"</a:t>
            </a:r>
            <a:r>
              <a:rPr>
                <a:latin typeface="Courier"/>
              </a:rPr>
              <a:t> </a:t>
            </a:r>
            <a:r>
              <a:rPr>
                <a:solidFill>
                  <a:srgbClr val="007020"/>
                </a:solidFill>
                <a:latin typeface="Courier"/>
              </a:rPr>
              <a:t>=</a:t>
            </a:r>
            <a:br/>
            <a:r>
              <a:rPr>
                <a:latin typeface="Courier"/>
              </a:rPr>
              <a:t>    </a:t>
            </a:r>
            <a:r>
              <a:rPr>
                <a:solidFill>
                  <a:srgbClr val="06287E"/>
                </a:solidFill>
                <a:latin typeface="Courier"/>
              </a:rPr>
              <a:t>all</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muac_mm) </a:t>
            </a:r>
            <a:r>
              <a:rPr>
                <a:solidFill>
                  <a:srgbClr val="4070A0"/>
                </a:solidFill>
                <a:latin typeface="Courier"/>
              </a:rPr>
              <a:t>|</a:t>
            </a:r>
            <a:r>
              <a:rPr>
                <a:latin typeface="Courier"/>
              </a:rPr>
              <a:t> dplyr</a:t>
            </a:r>
            <a:r>
              <a:rPr>
                <a:solidFill>
                  <a:srgbClr val="4070A0"/>
                </a:solidFill>
                <a:latin typeface="Courier"/>
              </a:rPr>
              <a:t>::</a:t>
            </a:r>
            <a:r>
              <a:rPr>
                <a:solidFill>
                  <a:srgbClr val="06287E"/>
                </a:solidFill>
                <a:latin typeface="Courier"/>
              </a:rPr>
              <a:t>between</a:t>
            </a:r>
            <a:r>
              <a:rPr>
                <a:latin typeface="Courier"/>
              </a:rPr>
              <a:t>(muac</a:t>
            </a:r>
            <a:r>
              <a:rPr>
                <a:solidFill>
                  <a:srgbClr val="4070A0"/>
                </a:solidFill>
                <a:latin typeface="Courier"/>
              </a:rPr>
              <a:t>$</a:t>
            </a:r>
            <a:r>
              <a:rPr>
                <a:latin typeface="Courier"/>
              </a:rPr>
              <a:t>muac_mm, </a:t>
            </a:r>
            <a:r>
              <a:rPr>
                <a:solidFill>
                  <a:srgbClr val="40A070"/>
                </a:solidFill>
                <a:latin typeface="Courier"/>
              </a:rPr>
              <a:t>80</a:t>
            </a:r>
            <a:r>
              <a:rPr>
                <a:latin typeface="Courier"/>
              </a:rPr>
              <a:t>, </a:t>
            </a:r>
            <a:r>
              <a:rPr>
                <a:solidFill>
                  <a:srgbClr val="40A070"/>
                </a:solidFill>
                <a:latin typeface="Courier"/>
              </a:rPr>
              <a:t>220</a:t>
            </a:r>
            <a:r>
              <a:rPr>
                <a:latin typeface="Courier"/>
              </a:rPr>
              <a:t>))</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Passing a column name: tidy evaluation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Does not work.</a:t>
            </a:r>
            <a:br/>
            <a:r>
              <a:rPr>
                <a:latin typeface="Courier"/>
              </a:rPr>
              <a:t>rate_by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7D9029"/>
                </a:solidFill>
                <a:latin typeface="Courier"/>
              </a:rPr>
              <a:t>n =</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group_col)</a:t>
            </a:r>
            <a:br/>
            <a:r>
              <a:rPr>
                <a:latin typeface="Courier"/>
              </a:rPr>
              <a:t>}</a:t>
            </a:r>
            <a:br/>
            <a:br/>
            <a:r>
              <a:rPr>
                <a:solidFill>
                  <a:srgbClr val="06287E"/>
                </a:solidFill>
                <a:latin typeface="Courier"/>
              </a:rPr>
              <a:t>rate_by</a:t>
            </a:r>
            <a:r>
              <a:rPr>
                <a:latin typeface="Courier"/>
              </a:rPr>
              <a:t>(muac, commune)</a:t>
            </a:r>
            <a:br/>
            <a:r>
              <a:rPr i="1">
                <a:solidFill>
                  <a:srgbClr val="60A0B0"/>
                </a:solidFill>
                <a:latin typeface="Courier"/>
              </a:rPr>
              <a:t>#&gt; Error: object 'commune' not found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Passing a column name: tidy evaluation — In R</a:t>
            </a:r>
          </a:p>
        </p:txBody>
      </p:sp>
      <p:sp>
        <p:nvSpPr>
          <p:cNvPr id="3" name="Content Placeholder 2"/>
          <p:cNvSpPr>
            <a:spLocks noGrp="1"/>
          </p:cNvSpPr>
          <p:nvPr>
            <p:ph idx="1"/>
          </p:nvPr>
        </p:nvSpPr>
        <p:spPr/>
        <p:txBody>
          <a:bodyPr/>
          <a:lstStyle/>
          <a:p>
            <a:pPr lvl="0" indent="0">
              <a:buNone/>
            </a:pPr>
            <a:r>
              <a:rPr>
                <a:latin typeface="Courier"/>
              </a:rPr>
              <a:t>rate_by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7D9029"/>
                </a:solidFill>
                <a:latin typeface="Courier"/>
              </a:rPr>
              <a:t>n =</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 group_col }})</a:t>
            </a:r>
            <a:br/>
            <a:r>
              <a:rPr>
                <a:latin typeface="Courier"/>
              </a:rPr>
              <a:t>}</a:t>
            </a:r>
            <a:br/>
            <a:br/>
            <a:r>
              <a:rPr>
                <a:solidFill>
                  <a:srgbClr val="06287E"/>
                </a:solidFill>
                <a:latin typeface="Courier"/>
              </a:rPr>
              <a:t>rate_by</a:t>
            </a:r>
            <a:r>
              <a:rPr>
                <a:latin typeface="Courier"/>
              </a:rPr>
              <a:t>(muac, commune)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Passing a column name: tidy evaluation — In R</a:t>
            </a:r>
          </a:p>
        </p:txBody>
      </p:sp>
      <p:sp>
        <p:nvSpPr>
          <p:cNvPr id="3" name="Content Placeholder 2"/>
          <p:cNvSpPr>
            <a:spLocks noGrp="1"/>
          </p:cNvSpPr>
          <p:nvPr>
            <p:ph idx="1"/>
          </p:nvPr>
        </p:nvSpPr>
        <p:spPr/>
        <p:txBody>
          <a:bodyPr/>
          <a:lstStyle/>
          <a:p>
            <a:pPr lvl="0" indent="0">
              <a:buNone/>
            </a:pPr>
            <a:r>
              <a:rPr>
                <a:latin typeface="Courier"/>
              </a:rPr>
              <a:t>rate_by_name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7D9029"/>
                </a:solidFill>
                <a:latin typeface="Courier"/>
              </a:rPr>
              <a:t>n =</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dplyr</a:t>
            </a:r>
            <a:r>
              <a:rPr>
                <a:solidFill>
                  <a:srgbClr val="4070A0"/>
                </a:solidFill>
                <a:latin typeface="Courier"/>
              </a:rPr>
              <a:t>::</a:t>
            </a:r>
            <a:r>
              <a:rPr>
                <a:solidFill>
                  <a:srgbClr val="06287E"/>
                </a:solidFill>
                <a:latin typeface="Courier"/>
              </a:rPr>
              <a:t>all_of</a:t>
            </a:r>
            <a:r>
              <a:rPr>
                <a:latin typeface="Courier"/>
              </a:rPr>
              <a:t>(group_col))</a:t>
            </a:r>
            <a:br/>
            <a:r>
              <a:rPr>
                <a:latin typeface="Courier"/>
              </a:rPr>
              <a:t>}</a:t>
            </a:r>
            <a:br/>
            <a:br/>
            <a:r>
              <a:rPr>
                <a:solidFill>
                  <a:srgbClr val="06287E"/>
                </a:solidFill>
                <a:latin typeface="Courier"/>
              </a:rPr>
              <a:t>rate_by_name</a:t>
            </a:r>
            <a:r>
              <a:rPr>
                <a:latin typeface="Courier"/>
              </a:rPr>
              <a:t>(muac, </a:t>
            </a:r>
            <a:r>
              <a:rPr>
                <a:solidFill>
                  <a:srgbClr val="4070A0"/>
                </a:solidFill>
                <a:latin typeface="Courier"/>
              </a:rPr>
              <a:t>"commune"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Passing a column name: tidy evaluation — In R</a:t>
            </a:r>
          </a:p>
        </p:txBody>
      </p:sp>
      <p:sp>
        <p:nvSpPr>
          <p:cNvPr id="3" name="Content Placeholder 2"/>
          <p:cNvSpPr>
            <a:spLocks noGrp="1"/>
          </p:cNvSpPr>
          <p:nvPr>
            <p:ph idx="1"/>
          </p:nvPr>
        </p:nvSpPr>
        <p:spPr/>
        <p:txBody>
          <a:bodyPr/>
          <a:lstStyle/>
          <a:p>
            <a:pPr lvl="0" indent="0">
              <a:buNone/>
            </a:pPr>
            <a:r>
              <a:rPr>
                <a:latin typeface="Courier"/>
              </a:rPr>
              <a:t>count_as </a:t>
            </a:r>
            <a:r>
              <a:rPr>
                <a:solidFill>
                  <a:srgbClr val="007020"/>
                </a:solidFill>
                <a:latin typeface="Courier"/>
              </a:rPr>
              <a:t>&lt;-</a:t>
            </a:r>
            <a:r>
              <a:rPr>
                <a:latin typeface="Courier"/>
              </a:rPr>
              <a:t> </a:t>
            </a:r>
            <a:r>
              <a:rPr b="1">
                <a:solidFill>
                  <a:srgbClr val="007020"/>
                </a:solidFill>
                <a:latin typeface="Courier"/>
              </a:rPr>
              <a:t>function</a:t>
            </a:r>
            <a:r>
              <a:rPr>
                <a:latin typeface="Courier"/>
              </a:rPr>
              <a:t>(df, group_col, out_name) {</a:t>
            </a:r>
            <a:br/>
            <a:r>
              <a:rPr>
                <a:latin typeface="Courier"/>
              </a:rPr>
              <a:t>  df </a:t>
            </a:r>
            <a:r>
              <a:rPr>
                <a:solidFill>
                  <a:srgbClr val="4070A0"/>
                </a:solidFill>
                <a:latin typeface="Courier"/>
              </a:rPr>
              <a:t>|&gt;</a:t>
            </a:r>
            <a:r>
              <a:rPr>
                <a:latin typeface="Courier"/>
              </a:rPr>
              <a:t> dplyr</a:t>
            </a:r>
            <a:r>
              <a:rPr>
                <a:solidFill>
                  <a:srgbClr val="4070A0"/>
                </a:solidFill>
                <a:latin typeface="Courier"/>
              </a:rPr>
              <a:t>::</a:t>
            </a:r>
            <a:r>
              <a:rPr>
                <a:solidFill>
                  <a:srgbClr val="06287E"/>
                </a:solidFill>
                <a:latin typeface="Courier"/>
              </a:rPr>
              <a:t>summarise</a:t>
            </a:r>
            <a:r>
              <a:rPr>
                <a:latin typeface="Courier"/>
              </a:rPr>
              <a:t>(</a:t>
            </a:r>
            <a:r>
              <a:rPr>
                <a:solidFill>
                  <a:srgbClr val="4070A0"/>
                </a:solidFill>
                <a:latin typeface="Courier"/>
              </a:rPr>
              <a:t>"{out_name}"</a:t>
            </a:r>
            <a:r>
              <a:rPr>
                <a:latin typeface="Courier"/>
              </a:rPr>
              <a:t> </a:t>
            </a:r>
            <a:r>
              <a:rPr>
                <a:solidFill>
                  <a:srgbClr val="4070A0"/>
                </a:solidFill>
                <a:latin typeface="Courier"/>
              </a:rPr>
              <a:t>:=</a:t>
            </a:r>
            <a:r>
              <a:rPr>
                <a:latin typeface="Courier"/>
              </a:rPr>
              <a:t> dplyr</a:t>
            </a:r>
            <a:r>
              <a:rPr>
                <a:solidFill>
                  <a:srgbClr val="4070A0"/>
                </a:solidFill>
                <a:latin typeface="Courier"/>
              </a:rPr>
              <a:t>::</a:t>
            </a:r>
            <a:r>
              <a:rPr>
                <a:solidFill>
                  <a:srgbClr val="06287E"/>
                </a:solidFill>
                <a:latin typeface="Courier"/>
              </a:rPr>
              <a:t>n</a:t>
            </a:r>
            <a:r>
              <a:rPr>
                <a:latin typeface="Courier"/>
              </a:rPr>
              <a:t>(), </a:t>
            </a:r>
            <a:r>
              <a:rPr>
                <a:solidFill>
                  <a:srgbClr val="7D9029"/>
                </a:solidFill>
                <a:latin typeface="Courier"/>
              </a:rPr>
              <a:t>.by =</a:t>
            </a:r>
            <a:r>
              <a:rPr>
                <a:latin typeface="Courier"/>
              </a:rPr>
              <a:t> {{ group_col }})</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indicator function — In R</a:t>
            </a:r>
          </a:p>
        </p:txBody>
      </p:sp>
      <p:sp>
        <p:nvSpPr>
          <p:cNvPr id="3" name="Content Placeholder 2"/>
          <p:cNvSpPr>
            <a:spLocks noGrp="1"/>
          </p:cNvSpPr>
          <p:nvPr>
            <p:ph idx="1"/>
          </p:nvPr>
        </p:nvSpPr>
        <p:spPr/>
        <p:txBody>
          <a:bodyPr/>
          <a:lstStyle/>
          <a:p>
            <a:pPr lvl="0" indent="0">
              <a:buNone/>
            </a:pPr>
            <a:r>
              <a:rPr>
                <a:latin typeface="Courier"/>
              </a:rPr>
              <a:t>indicator_table </a:t>
            </a:r>
            <a:r>
              <a:rPr>
                <a:solidFill>
                  <a:srgbClr val="007020"/>
                </a:solidFill>
                <a:latin typeface="Courier"/>
              </a:rPr>
              <a:t>&lt;-</a:t>
            </a:r>
            <a:r>
              <a:rPr>
                <a:latin typeface="Courier"/>
              </a:rPr>
              <a:t> </a:t>
            </a:r>
            <a:r>
              <a:rPr b="1">
                <a:solidFill>
                  <a:srgbClr val="007020"/>
                </a:solidFill>
                <a:latin typeface="Courier"/>
              </a:rPr>
              <a:t>function</a:t>
            </a:r>
            <a:r>
              <a:rPr>
                <a:latin typeface="Courier"/>
              </a:rPr>
              <a:t>(muac, </a:t>
            </a:r>
            <a:r>
              <a:rPr>
                <a:solidFill>
                  <a:srgbClr val="7D9029"/>
                </a:solidFill>
                <a:latin typeface="Courier"/>
              </a:rPr>
              <a:t>gam_mm =</a:t>
            </a:r>
            <a:r>
              <a:rPr>
                <a:latin typeface="Courier"/>
              </a:rPr>
              <a:t> </a:t>
            </a:r>
            <a:r>
              <a:rPr>
                <a:solidFill>
                  <a:srgbClr val="40A070"/>
                </a:solidFill>
                <a:latin typeface="Courier"/>
              </a:rPr>
              <a:t>125</a:t>
            </a:r>
            <a:r>
              <a:rPr>
                <a:latin typeface="Courier"/>
              </a:rPr>
              <a:t>, </a:t>
            </a:r>
            <a:r>
              <a:rPr>
                <a:solidFill>
                  <a:srgbClr val="7D9029"/>
                </a:solidFill>
                <a:latin typeface="Courier"/>
              </a:rPr>
              <a:t>sam_mm =</a:t>
            </a:r>
            <a:r>
              <a:rPr>
                <a:latin typeface="Courier"/>
              </a:rPr>
              <a:t> </a:t>
            </a:r>
            <a:r>
              <a:rPr>
                <a:solidFill>
                  <a:srgbClr val="40A070"/>
                </a:solidFill>
                <a:latin typeface="Courier"/>
              </a:rPr>
              <a:t>115</a:t>
            </a:r>
            <a:r>
              <a:rPr>
                <a:latin typeface="Courier"/>
              </a:rPr>
              <a:t>) {</a:t>
            </a:r>
            <a:br/>
            <a:r>
              <a:rPr>
                <a:latin typeface="Courier"/>
              </a:rPr>
              <a:t>  </a:t>
            </a:r>
            <a:r>
              <a:rPr>
                <a:solidFill>
                  <a:srgbClr val="06287E"/>
                </a:solidFill>
                <a:latin typeface="Courier"/>
              </a:rPr>
              <a:t>clean_register</a:t>
            </a:r>
            <a:r>
              <a:rPr>
                <a:latin typeface="Courier"/>
              </a:rPr>
              <a:t>(muac, gam_mm, sam_mm)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summarise</a:t>
            </a:r>
            <a:r>
              <a:rPr>
                <a:latin typeface="Courier"/>
              </a:rPr>
              <a:t>(</a:t>
            </a:r>
            <a:br/>
            <a:r>
              <a:rPr>
                <a:latin typeface="Courier"/>
              </a:rPr>
              <a:t>      </a:t>
            </a:r>
            <a:r>
              <a:rPr>
                <a:solidFill>
                  <a:srgbClr val="7D9029"/>
                </a:solidFill>
                <a:latin typeface="Courier"/>
              </a:rPr>
              <a:t>screened  =</a:t>
            </a:r>
            <a:r>
              <a:rPr>
                <a:latin typeface="Courier"/>
              </a:rPr>
              <a:t> dplyr</a:t>
            </a:r>
            <a:r>
              <a:rPr>
                <a:solidFill>
                  <a:srgbClr val="4070A0"/>
                </a:solidFill>
                <a:latin typeface="Courier"/>
              </a:rPr>
              <a:t>::</a:t>
            </a:r>
            <a:r>
              <a:rPr>
                <a:solidFill>
                  <a:srgbClr val="06287E"/>
                </a:solidFill>
                <a:latin typeface="Courier"/>
              </a:rPr>
              <a:t>n</a:t>
            </a:r>
            <a:r>
              <a:rPr>
                <a:latin typeface="Courier"/>
              </a:rPr>
              <a:t>(),</a:t>
            </a:r>
            <a:br/>
            <a:r>
              <a:rPr>
                <a:latin typeface="Courier"/>
              </a:rPr>
              <a:t>      </a:t>
            </a:r>
            <a:r>
              <a:rPr>
                <a:solidFill>
                  <a:srgbClr val="7D9029"/>
                </a:solidFill>
                <a:latin typeface="Courier"/>
              </a:rPr>
              <a:t>assessed  =</a:t>
            </a:r>
            <a:r>
              <a:rPr>
                <a:latin typeface="Courier"/>
              </a:rPr>
              <a:t> </a:t>
            </a:r>
            <a:r>
              <a:rPr>
                <a:solidFill>
                  <a:srgbClr val="06287E"/>
                </a:solidFill>
                <a:latin typeface="Courier"/>
              </a:rPr>
              <a:t>sum</a:t>
            </a:r>
            <a:r>
              <a:rPr>
                <a:latin typeface="Courier"/>
              </a:rPr>
              <a:t>(assessed,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gam_cases =</a:t>
            </a:r>
            <a:r>
              <a:rPr>
                <a:latin typeface="Courier"/>
              </a:rPr>
              <a:t> </a:t>
            </a:r>
            <a:r>
              <a:rPr>
                <a:solidFill>
                  <a:srgbClr val="06287E"/>
                </a:solidFill>
                <a:latin typeface="Courier"/>
              </a:rPr>
              <a:t>sum</a:t>
            </a:r>
            <a:r>
              <a:rPr>
                <a:latin typeface="Courier"/>
              </a:rPr>
              <a:t>(gam,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sam_cases =</a:t>
            </a:r>
            <a:r>
              <a:rPr>
                <a:latin typeface="Courier"/>
              </a:rPr>
              <a:t> </a:t>
            </a:r>
            <a:r>
              <a:rPr>
                <a:solidFill>
                  <a:srgbClr val="06287E"/>
                </a:solidFill>
                <a:latin typeface="Courier"/>
              </a:rPr>
              <a:t>sum</a:t>
            </a:r>
            <a:r>
              <a:rPr>
                <a:latin typeface="Courier"/>
              </a:rPr>
              <a:t>(sam,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.by =</a:t>
            </a:r>
            <a:r>
              <a:rPr>
                <a:latin typeface="Courier"/>
              </a:rPr>
              <a:t> commune</a:t>
            </a:r>
            <a:br/>
            <a:r>
              <a:rPr>
                <a:latin typeface="Courier"/>
              </a:rPr>
              <a:t>    )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br/>
            <a:r>
              <a:rPr>
                <a:latin typeface="Courier"/>
              </a:rPr>
              <a:t>      </a:t>
            </a:r>
            <a:r>
              <a:rPr>
                <a:solidFill>
                  <a:srgbClr val="7D9029"/>
                </a:solidFill>
                <a:latin typeface="Courier"/>
              </a:rPr>
              <a:t>assessment_rate =</a:t>
            </a:r>
            <a:r>
              <a:rPr>
                <a:latin typeface="Courier"/>
              </a:rPr>
              <a:t> </a:t>
            </a:r>
            <a:r>
              <a:rPr>
                <a:solidFill>
                  <a:srgbClr val="06287E"/>
                </a:solidFill>
                <a:latin typeface="Courier"/>
              </a:rPr>
              <a:t>round</a:t>
            </a:r>
            <a:r>
              <a:rPr>
                <a:latin typeface="Courier"/>
              </a:rPr>
              <a:t>(assessed </a:t>
            </a:r>
            <a:r>
              <a:rPr>
                <a:solidFill>
                  <a:srgbClr val="4070A0"/>
                </a:solidFill>
                <a:latin typeface="Courier"/>
              </a:rPr>
              <a:t>/</a:t>
            </a:r>
            <a:r>
              <a:rPr>
                <a:latin typeface="Courier"/>
              </a:rPr>
              <a:t> screened, </a:t>
            </a:r>
            <a:r>
              <a:rPr>
                <a:solidFill>
                  <a:srgbClr val="40A070"/>
                </a:solidFill>
                <a:latin typeface="Courier"/>
              </a:rPr>
              <a:t>3</a:t>
            </a:r>
            <a:r>
              <a:rPr>
                <a:latin typeface="Courier"/>
              </a:rPr>
              <a:t>),</a:t>
            </a:r>
            <a:br/>
            <a:r>
              <a:rPr>
                <a:latin typeface="Courier"/>
              </a:rPr>
              <a:t>      </a:t>
            </a:r>
            <a:r>
              <a:rPr>
                <a:solidFill>
                  <a:srgbClr val="7D9029"/>
                </a:solidFill>
                <a:latin typeface="Courier"/>
              </a:rPr>
              <a:t>gam_rate =</a:t>
            </a:r>
            <a:r>
              <a:rPr>
                <a:latin typeface="Courier"/>
              </a:rPr>
              <a:t> </a:t>
            </a:r>
            <a:r>
              <a:rPr>
                <a:solidFill>
                  <a:srgbClr val="06287E"/>
                </a:solidFill>
                <a:latin typeface="Courier"/>
              </a:rPr>
              <a:t>round</a:t>
            </a:r>
            <a:r>
              <a:rPr>
                <a:latin typeface="Courier"/>
              </a:rPr>
              <a:t>(gam_cases </a:t>
            </a:r>
            <a:r>
              <a:rPr>
                <a:solidFill>
                  <a:srgbClr val="4070A0"/>
                </a:solidFill>
                <a:latin typeface="Courier"/>
              </a:rPr>
              <a:t>/</a:t>
            </a:r>
            <a:r>
              <a:rPr>
                <a:latin typeface="Courier"/>
              </a:rPr>
              <a:t> assessed, </a:t>
            </a:r>
            <a:r>
              <a:rPr>
                <a:solidFill>
                  <a:srgbClr val="40A070"/>
                </a:solidFill>
                <a:latin typeface="Courier"/>
              </a:rPr>
              <a:t>3</a:t>
            </a:r>
            <a:r>
              <a:rPr>
                <a:latin typeface="Courier"/>
              </a:rPr>
              <a:t>),</a:t>
            </a:r>
            <a:br/>
            <a:r>
              <a:rPr>
                <a:latin typeface="Courier"/>
              </a:rPr>
              <a:t>      </a:t>
            </a:r>
            <a:r>
              <a:rPr>
                <a:solidFill>
                  <a:srgbClr val="7D9029"/>
                </a:solidFill>
                <a:latin typeface="Courier"/>
              </a:rPr>
              <a:t>sam_rate =</a:t>
            </a:r>
            <a:r>
              <a:rPr>
                <a:latin typeface="Courier"/>
              </a:rPr>
              <a:t> </a:t>
            </a:r>
            <a:r>
              <a:rPr>
                <a:solidFill>
                  <a:srgbClr val="06287E"/>
                </a:solidFill>
                <a:latin typeface="Courier"/>
              </a:rPr>
              <a:t>round</a:t>
            </a:r>
            <a:r>
              <a:rPr>
                <a:latin typeface="Courier"/>
              </a:rPr>
              <a:t>(sam_cases </a:t>
            </a:r>
            <a:r>
              <a:rPr>
                <a:solidFill>
                  <a:srgbClr val="4070A0"/>
                </a:solidFill>
                <a:latin typeface="Courier"/>
              </a:rPr>
              <a:t>/</a:t>
            </a:r>
            <a:r>
              <a:rPr>
                <a:latin typeface="Courier"/>
              </a:rPr>
              <a:t> assessed, </a:t>
            </a:r>
            <a:r>
              <a:rPr>
                <a:solidFill>
                  <a:srgbClr val="40A070"/>
                </a:solidFill>
                <a:latin typeface="Courier"/>
              </a:rPr>
              <a:t>3</a:t>
            </a:r>
            <a:r>
              <a:rPr>
                <a:latin typeface="Courier"/>
              </a:rPr>
              <a:t>)</a:t>
            </a:r>
            <a:br/>
            <a:r>
              <a:rPr>
                <a:latin typeface="Courier"/>
              </a:rPr>
              <a:t>    )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arrange</a:t>
            </a:r>
            <a:r>
              <a:rPr>
                <a:latin typeface="Courier"/>
              </a:rPr>
              <a:t>(dplyr</a:t>
            </a:r>
            <a:r>
              <a:rPr>
                <a:solidFill>
                  <a:srgbClr val="4070A0"/>
                </a:solidFill>
                <a:latin typeface="Courier"/>
              </a:rPr>
              <a:t>::</a:t>
            </a:r>
            <a:r>
              <a:rPr>
                <a:solidFill>
                  <a:srgbClr val="06287E"/>
                </a:solidFill>
                <a:latin typeface="Courier"/>
              </a:rPr>
              <a:t>desc</a:t>
            </a:r>
            <a:r>
              <a:rPr>
                <a:latin typeface="Courier"/>
              </a:rPr>
              <a:t>(gam_rate))</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Testing the part that computes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tests/testthat/test-indicator-table.R</a:t>
            </a:r>
            <a:br/>
            <a:r>
              <a:rPr>
                <a:solidFill>
                  <a:srgbClr val="06287E"/>
                </a:solidFill>
                <a:latin typeface="Courier"/>
              </a:rPr>
              <a:t>test_that</a:t>
            </a:r>
            <a:r>
              <a:rPr>
                <a:latin typeface="Courier"/>
              </a:rPr>
              <a:t>(</a:t>
            </a:r>
            <a:r>
              <a:rPr>
                <a:solidFill>
                  <a:srgbClr val="4070A0"/>
                </a:solidFill>
                <a:latin typeface="Courier"/>
              </a:rPr>
              <a:t>"the denominator excludes unmeasured children"</a:t>
            </a:r>
            <a:r>
              <a:rPr>
                <a:latin typeface="Courier"/>
              </a:rPr>
              <a:t>, {</a:t>
            </a:r>
            <a:br/>
            <a:r>
              <a:rPr>
                <a:latin typeface="Courier"/>
              </a:rPr>
              <a:t>  muac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child_id =</a:t>
            </a:r>
            <a:r>
              <a:rPr>
                <a:latin typeface="Courier"/>
              </a:rPr>
              <a:t> </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r>
              <a:rPr>
                <a:latin typeface="Courier"/>
              </a:rPr>
              <a:t>    </a:t>
            </a:r>
            <a:r>
              <a:rPr>
                <a:solidFill>
                  <a:srgbClr val="7D9029"/>
                </a:solidFill>
                <a:latin typeface="Courier"/>
              </a:rPr>
              <a:t>commune  =</a:t>
            </a:r>
            <a:r>
              <a:rPr>
                <a:latin typeface="Courier"/>
              </a:rPr>
              <a:t> </a:t>
            </a:r>
            <a:r>
              <a:rPr>
                <a:solidFill>
                  <a:srgbClr val="4070A0"/>
                </a:solidFill>
                <a:latin typeface="Courier"/>
              </a:rPr>
              <a:t>"X"</a:t>
            </a:r>
            <a:r>
              <a:rPr>
                <a:latin typeface="Courier"/>
              </a:rPr>
              <a:t>,</a:t>
            </a:r>
            <a:br/>
            <a:r>
              <a:rPr>
                <a:latin typeface="Courier"/>
              </a:rPr>
              <a:t>    </a:t>
            </a:r>
            <a:r>
              <a:rPr>
                <a:solidFill>
                  <a:srgbClr val="7D9029"/>
                </a:solidFill>
                <a:latin typeface="Courier"/>
              </a:rPr>
              <a:t>muac_mm  =</a:t>
            </a:r>
            <a:r>
              <a:rPr>
                <a:latin typeface="Courier"/>
              </a:rPr>
              <a:t> </a:t>
            </a:r>
            <a:r>
              <a:rPr>
                <a:solidFill>
                  <a:srgbClr val="06287E"/>
                </a:solidFill>
                <a:latin typeface="Courier"/>
              </a:rPr>
              <a:t>c</a:t>
            </a:r>
            <a:r>
              <a:rPr>
                <a:latin typeface="Courier"/>
              </a:rPr>
              <a:t>(</a:t>
            </a:r>
            <a:r>
              <a:rPr>
                <a:solidFill>
                  <a:srgbClr val="40A070"/>
                </a:solidFill>
                <a:latin typeface="Courier"/>
              </a:rPr>
              <a:t>110</a:t>
            </a:r>
            <a:r>
              <a:rPr>
                <a:solidFill>
                  <a:srgbClr val="902000"/>
                </a:solidFill>
                <a:latin typeface="Courier"/>
              </a:rPr>
              <a:t>L</a:t>
            </a:r>
            <a:r>
              <a:rPr>
                <a:latin typeface="Courier"/>
              </a:rPr>
              <a:t>, </a:t>
            </a:r>
            <a:r>
              <a:rPr>
                <a:solidFill>
                  <a:srgbClr val="40A070"/>
                </a:solidFill>
                <a:latin typeface="Courier"/>
              </a:rPr>
              <a:t>130</a:t>
            </a:r>
            <a:r>
              <a:rPr>
                <a:solidFill>
                  <a:srgbClr val="902000"/>
                </a:solidFill>
                <a:latin typeface="Courier"/>
              </a:rPr>
              <a:t>L</a:t>
            </a:r>
            <a:r>
              <a:rPr>
                <a:latin typeface="Courier"/>
              </a:rPr>
              <a:t>, </a:t>
            </a:r>
            <a:r>
              <a:rPr>
                <a:solidFill>
                  <a:srgbClr val="880000"/>
                </a:solidFill>
                <a:latin typeface="Courier"/>
              </a:rPr>
              <a:t>NA_integer_</a:t>
            </a:r>
            <a:r>
              <a:rPr>
                <a:latin typeface="Courier"/>
              </a:rPr>
              <a:t>),</a:t>
            </a:r>
            <a:br/>
            <a:r>
              <a:rPr>
                <a:latin typeface="Courier"/>
              </a:rPr>
              <a:t>    </a:t>
            </a:r>
            <a:r>
              <a:rPr>
                <a:solidFill>
                  <a:srgbClr val="7D9029"/>
                </a:solidFill>
                <a:latin typeface="Courier"/>
              </a:rPr>
              <a:t>oedema   =</a:t>
            </a:r>
            <a:r>
              <a:rPr>
                <a:latin typeface="Courier"/>
              </a:rPr>
              <a:t> </a:t>
            </a:r>
            <a:r>
              <a:rPr>
                <a:solidFill>
                  <a:srgbClr val="06287E"/>
                </a:solidFill>
                <a:latin typeface="Courier"/>
              </a:rPr>
              <a:t>c</a:t>
            </a:r>
            <a:r>
              <a:rPr>
                <a:latin typeface="Courier"/>
              </a:rPr>
              <a:t>(</a:t>
            </a:r>
            <a:r>
              <a:rPr>
                <a:solidFill>
                  <a:srgbClr val="4070A0"/>
                </a:solidFill>
                <a:latin typeface="Courier"/>
              </a:rPr>
              <a:t>"false"</a:t>
            </a:r>
            <a:r>
              <a:rPr>
                <a:latin typeface="Courier"/>
              </a:rPr>
              <a:t>, </a:t>
            </a:r>
            <a:r>
              <a:rPr>
                <a:solidFill>
                  <a:srgbClr val="4070A0"/>
                </a:solidFill>
                <a:latin typeface="Courier"/>
              </a:rPr>
              <a:t>"false"</a:t>
            </a:r>
            <a:r>
              <a:rPr>
                <a:latin typeface="Courier"/>
              </a:rPr>
              <a:t>, </a:t>
            </a:r>
            <a:r>
              <a:rPr>
                <a:solidFill>
                  <a:srgbClr val="880000"/>
                </a:solidFill>
                <a:latin typeface="Courier"/>
              </a:rPr>
              <a:t>NA_character_</a:t>
            </a:r>
            <a:r>
              <a:rPr>
                <a:latin typeface="Courier"/>
              </a:rPr>
              <a:t>)</a:t>
            </a:r>
            <a:br/>
            <a:r>
              <a:rPr>
                <a:latin typeface="Courier"/>
              </a:rPr>
              <a:t>  )</a:t>
            </a:r>
            <a:br/>
            <a:br/>
            <a:r>
              <a:rPr>
                <a:latin typeface="Courier"/>
              </a:rPr>
              <a:t>  out </a:t>
            </a:r>
            <a:r>
              <a:rPr>
                <a:solidFill>
                  <a:srgbClr val="007020"/>
                </a:solidFill>
                <a:latin typeface="Courier"/>
              </a:rPr>
              <a:t>&lt;-</a:t>
            </a:r>
            <a:r>
              <a:rPr>
                <a:latin typeface="Courier"/>
              </a:rPr>
              <a:t> </a:t>
            </a:r>
            <a:r>
              <a:rPr>
                <a:solidFill>
                  <a:srgbClr val="06287E"/>
                </a:solidFill>
                <a:latin typeface="Courier"/>
              </a:rPr>
              <a:t>indicator_table</a:t>
            </a:r>
            <a:r>
              <a:rPr>
                <a:latin typeface="Courier"/>
              </a:rPr>
              <a:t>(muac)</a:t>
            </a:r>
            <a:br/>
            <a:br/>
            <a:r>
              <a:rPr>
                <a:latin typeface="Courier"/>
              </a:rPr>
              <a:t>  </a:t>
            </a:r>
            <a:r>
              <a:rPr>
                <a:solidFill>
                  <a:srgbClr val="06287E"/>
                </a:solidFill>
                <a:latin typeface="Courier"/>
              </a:rPr>
              <a:t>expect_equal</a:t>
            </a:r>
            <a:r>
              <a:rPr>
                <a:latin typeface="Courier"/>
              </a:rPr>
              <a:t>(out</a:t>
            </a:r>
            <a:r>
              <a:rPr>
                <a:solidFill>
                  <a:srgbClr val="4070A0"/>
                </a:solidFill>
                <a:latin typeface="Courier"/>
              </a:rPr>
              <a:t>$</a:t>
            </a:r>
            <a:r>
              <a:rPr>
                <a:latin typeface="Courier"/>
              </a:rPr>
              <a:t>screened, </a:t>
            </a:r>
            <a:r>
              <a:rPr>
                <a:solidFill>
                  <a:srgbClr val="40A070"/>
                </a:solidFill>
                <a:latin typeface="Courier"/>
              </a:rPr>
              <a:t>3</a:t>
            </a:r>
            <a:r>
              <a:rPr>
                <a:latin typeface="Courier"/>
              </a:rPr>
              <a:t>)</a:t>
            </a:r>
            <a:br/>
            <a:r>
              <a:rPr>
                <a:latin typeface="Courier"/>
              </a:rPr>
              <a:t>  </a:t>
            </a:r>
            <a:r>
              <a:rPr>
                <a:solidFill>
                  <a:srgbClr val="06287E"/>
                </a:solidFill>
                <a:latin typeface="Courier"/>
              </a:rPr>
              <a:t>expect_equal</a:t>
            </a:r>
            <a:r>
              <a:rPr>
                <a:latin typeface="Courier"/>
              </a:rPr>
              <a:t>(out</a:t>
            </a:r>
            <a:r>
              <a:rPr>
                <a:solidFill>
                  <a:srgbClr val="4070A0"/>
                </a:solidFill>
                <a:latin typeface="Courier"/>
              </a:rPr>
              <a:t>$</a:t>
            </a:r>
            <a:r>
              <a:rPr>
                <a:latin typeface="Courier"/>
              </a:rPr>
              <a:t>assessed, </a:t>
            </a:r>
            <a:r>
              <a:rPr>
                <a:solidFill>
                  <a:srgbClr val="40A070"/>
                </a:solidFill>
                <a:latin typeface="Courier"/>
              </a:rPr>
              <a:t>2</a:t>
            </a:r>
            <a:r>
              <a:rPr>
                <a:latin typeface="Courier"/>
              </a:rPr>
              <a:t>)     </a:t>
            </a:r>
            <a:r>
              <a:rPr i="1">
                <a:solidFill>
                  <a:srgbClr val="60A0B0"/>
                </a:solidFill>
                <a:latin typeface="Courier"/>
              </a:rPr>
              <a:t># the unmeasured child is not a denominator</a:t>
            </a:r>
            <a:br/>
            <a:r>
              <a:rPr>
                <a:latin typeface="Courier"/>
              </a:rPr>
              <a:t>  </a:t>
            </a:r>
            <a:r>
              <a:rPr>
                <a:solidFill>
                  <a:srgbClr val="06287E"/>
                </a:solidFill>
                <a:latin typeface="Courier"/>
              </a:rPr>
              <a:t>expect_equal</a:t>
            </a:r>
            <a:r>
              <a:rPr>
                <a:latin typeface="Courier"/>
              </a:rPr>
              <a:t>(out</a:t>
            </a:r>
            <a:r>
              <a:rPr>
                <a:solidFill>
                  <a:srgbClr val="4070A0"/>
                </a:solidFill>
                <a:latin typeface="Courier"/>
              </a:rPr>
              <a:t>$</a:t>
            </a:r>
            <a:r>
              <a:rPr>
                <a:latin typeface="Courier"/>
              </a:rPr>
              <a:t>gam_rate, </a:t>
            </a:r>
            <a:r>
              <a:rPr>
                <a:solidFill>
                  <a:srgbClr val="40A070"/>
                </a:solidFill>
                <a:latin typeface="Courier"/>
              </a:rPr>
              <a:t>0.5</a:t>
            </a:r>
            <a:r>
              <a:rPr>
                <a:latin typeface="Courier"/>
              </a:rPr>
              <a:t>)</a:t>
            </a:r>
            <a:b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command-line script — In R (cont.)</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#!/usr/bin/env Rscript</a:t>
            </a:r>
            <a:br/>
            <a:r>
              <a:rPr i="1">
                <a:solidFill>
                  <a:srgbClr val="60A0B0"/>
                </a:solidFill>
                <a:latin typeface="Courier"/>
              </a:rPr>
              <a:t># scripts/indicator_table.R</a:t>
            </a:r>
            <a:br/>
            <a:br/>
            <a:r>
              <a:rPr>
                <a:solidFill>
                  <a:srgbClr val="06287E"/>
                </a:solidFill>
                <a:latin typeface="Courier"/>
              </a:rPr>
              <a:t>suppressPackageStartupMessages</a:t>
            </a:r>
            <a:r>
              <a:rPr>
                <a:latin typeface="Courier"/>
              </a:rPr>
              <a:t>({</a:t>
            </a:r>
            <a:br/>
            <a:r>
              <a:rPr>
                <a:latin typeface="Courier"/>
              </a:rPr>
              <a:t>  </a:t>
            </a:r>
            <a:r>
              <a:rPr>
                <a:solidFill>
                  <a:srgbClr val="06287E"/>
                </a:solidFill>
                <a:latin typeface="Courier"/>
              </a:rPr>
              <a:t>library</a:t>
            </a:r>
            <a:r>
              <a:rPr>
                <a:latin typeface="Courier"/>
              </a:rPr>
              <a:t>(optparse)</a:t>
            </a:r>
            <a:br/>
            <a:r>
              <a:rPr>
                <a:latin typeface="Courier"/>
              </a:rPr>
              <a:t>  </a:t>
            </a:r>
            <a:r>
              <a:rPr>
                <a:solidFill>
                  <a:srgbClr val="06287E"/>
                </a:solidFill>
                <a:latin typeface="Courier"/>
              </a:rPr>
              <a:t>library</a:t>
            </a:r>
            <a:r>
              <a:rPr>
                <a:latin typeface="Courier"/>
              </a:rPr>
              <a:t>(readr)</a:t>
            </a:r>
            <a:br/>
            <a:r>
              <a:rPr>
                <a:latin typeface="Courier"/>
              </a:rPr>
              <a:t>})</a:t>
            </a:r>
            <a:br/>
            <a:br/>
            <a:r>
              <a:rPr>
                <a:solidFill>
                  <a:srgbClr val="06287E"/>
                </a:solidFill>
                <a:latin typeface="Courier"/>
              </a:rPr>
              <a:t>source</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"R"</a:t>
            </a:r>
            <a:r>
              <a:rPr>
                <a:latin typeface="Courier"/>
              </a:rPr>
              <a:t>, </a:t>
            </a:r>
            <a:r>
              <a:rPr>
                <a:solidFill>
                  <a:srgbClr val="4070A0"/>
                </a:solidFill>
                <a:latin typeface="Courier"/>
              </a:rPr>
              <a:t>"clean_register.R"</a:t>
            </a:r>
            <a:r>
              <a:rPr>
                <a:latin typeface="Courier"/>
              </a:rPr>
              <a:t>))</a:t>
            </a:r>
            <a:br/>
            <a:r>
              <a:rPr>
                <a:solidFill>
                  <a:srgbClr val="06287E"/>
                </a:solidFill>
                <a:latin typeface="Courier"/>
              </a:rPr>
              <a:t>source</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"R"</a:t>
            </a:r>
            <a:r>
              <a:rPr>
                <a:latin typeface="Courier"/>
              </a:rPr>
              <a:t>, </a:t>
            </a:r>
            <a:r>
              <a:rPr>
                <a:solidFill>
                  <a:srgbClr val="4070A0"/>
                </a:solidFill>
                <a:latin typeface="Courier"/>
              </a:rPr>
              <a:t>"indicator_table.R"</a:t>
            </a:r>
            <a:r>
              <a:rPr>
                <a:latin typeface="Courier"/>
              </a:rPr>
              <a:t>))</a:t>
            </a:r>
            <a:br/>
            <a:br/>
            <a:r>
              <a:rPr>
                <a:latin typeface="Courier"/>
              </a:rPr>
              <a:t>option_list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06287E"/>
                </a:solidFill>
                <a:latin typeface="Courier"/>
              </a:rPr>
              <a:t>make_option</a:t>
            </a:r>
            <a:r>
              <a:rPr>
                <a:latin typeface="Courier"/>
              </a:rPr>
              <a:t>(</a:t>
            </a:r>
            <a:r>
              <a:rPr>
                <a:solidFill>
                  <a:srgbClr val="4070A0"/>
                </a:solidFill>
                <a:latin typeface="Courier"/>
              </a:rPr>
              <a:t>"--input"</a:t>
            </a:r>
            <a:r>
              <a:rPr>
                <a:latin typeface="Courier"/>
              </a:rPr>
              <a:t>, </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help =</a:t>
            </a:r>
            <a:r>
              <a:rPr>
                <a:latin typeface="Courier"/>
              </a:rPr>
              <a:t> </a:t>
            </a:r>
            <a:r>
              <a:rPr>
                <a:solidFill>
                  <a:srgbClr val="4070A0"/>
                </a:solidFill>
                <a:latin typeface="Courier"/>
              </a:rPr>
              <a:t>"Screening register CSV."</a:t>
            </a:r>
            <a:r>
              <a:rPr>
                <a:latin typeface="Courier"/>
              </a:rPr>
              <a:t>),</a:t>
            </a:r>
            <a:br/>
            <a:r>
              <a:rPr>
                <a:latin typeface="Courier"/>
              </a:rPr>
              <a:t>  </a:t>
            </a:r>
            <a:r>
              <a:rPr>
                <a:solidFill>
                  <a:srgbClr val="06287E"/>
                </a:solidFill>
                <a:latin typeface="Courier"/>
              </a:rPr>
              <a:t>make_option</a:t>
            </a:r>
            <a:r>
              <a:rPr>
                <a:latin typeface="Courier"/>
              </a:rPr>
              <a:t>(</a:t>
            </a:r>
            <a:r>
              <a:rPr>
                <a:solidFill>
                  <a:srgbClr val="4070A0"/>
                </a:solidFill>
                <a:latin typeface="Courier"/>
              </a:rPr>
              <a:t>"--output"</a:t>
            </a:r>
            <a:r>
              <a:rPr>
                <a:latin typeface="Courier"/>
              </a:rPr>
              <a:t>, </a:t>
            </a:r>
            <a:r>
              <a:rPr>
                <a:solidFill>
                  <a:srgbClr val="7D9029"/>
                </a:solidFill>
                <a:latin typeface="Courier"/>
              </a:rPr>
              <a:t>type =</a:t>
            </a:r>
            <a:r>
              <a:rPr>
                <a:latin typeface="Courier"/>
              </a:rPr>
              <a:t> </a:t>
            </a:r>
            <a:r>
              <a:rPr>
                <a:solidFill>
                  <a:srgbClr val="4070A0"/>
                </a:solidFill>
                <a:latin typeface="Courier"/>
              </a:rPr>
              <a:t>"character"</a:t>
            </a:r>
            <a:r>
              <a:rPr>
                <a:latin typeface="Courier"/>
              </a:rPr>
              <a:t>, </a:t>
            </a:r>
            <a:r>
              <a:rPr>
                <a:solidFill>
                  <a:srgbClr val="7D9029"/>
                </a:solidFill>
                <a:latin typeface="Courier"/>
              </a:rPr>
              <a:t>help =</a:t>
            </a:r>
            <a:r>
              <a:rPr>
                <a:latin typeface="Courier"/>
              </a:rPr>
              <a:t> </a:t>
            </a:r>
            <a:r>
              <a:rPr>
                <a:solidFill>
                  <a:srgbClr val="4070A0"/>
                </a:solidFill>
                <a:latin typeface="Courier"/>
              </a:rPr>
              <a:t>"Directory for the tables."</a:t>
            </a:r>
            <a:r>
              <a:rPr>
                <a:latin typeface="Courier"/>
              </a:rPr>
              <a:t>),</a:t>
            </a:r>
            <a:br/>
            <a:r>
              <a:rPr>
                <a:latin typeface="Courier"/>
              </a:rPr>
              <a:t>  </a:t>
            </a:r>
            <a:r>
              <a:rPr>
                <a:solidFill>
                  <a:srgbClr val="06287E"/>
                </a:solidFill>
                <a:latin typeface="Courier"/>
              </a:rPr>
              <a:t>make_option</a:t>
            </a:r>
            <a:r>
              <a:rPr>
                <a:latin typeface="Courier"/>
              </a:rPr>
              <a:t>(</a:t>
            </a:r>
            <a:r>
              <a:rPr>
                <a:solidFill>
                  <a:srgbClr val="4070A0"/>
                </a:solidFill>
                <a:latin typeface="Courier"/>
              </a:rPr>
              <a:t>"--gam-threshold"</a:t>
            </a:r>
            <a:r>
              <a:rPr>
                <a:latin typeface="Courier"/>
              </a:rPr>
              <a:t>, </a:t>
            </a:r>
            <a:r>
              <a:rPr>
                <a:solidFill>
                  <a:srgbClr val="7D9029"/>
                </a:solidFill>
                <a:latin typeface="Courier"/>
              </a:rPr>
              <a:t>type =</a:t>
            </a:r>
            <a:r>
              <a:rPr>
                <a:latin typeface="Courier"/>
              </a:rPr>
              <a:t> </a:t>
            </a:r>
            <a:r>
              <a:rPr>
                <a:solidFill>
                  <a:srgbClr val="4070A0"/>
                </a:solidFill>
                <a:latin typeface="Courier"/>
              </a:rPr>
              <a:t>"integer"</a:t>
            </a:r>
            <a:r>
              <a:rPr>
                <a:latin typeface="Courier"/>
              </a:rPr>
              <a:t>, </a:t>
            </a:r>
            <a:r>
              <a:rPr>
                <a:solidFill>
                  <a:srgbClr val="7D9029"/>
                </a:solidFill>
                <a:latin typeface="Courier"/>
              </a:rPr>
              <a:t>default =</a:t>
            </a:r>
            <a:r>
              <a:rPr>
                <a:latin typeface="Courier"/>
              </a:rPr>
              <a:t> </a:t>
            </a:r>
            <a:r>
              <a:rPr>
                <a:solidFill>
                  <a:srgbClr val="40A070"/>
                </a:solidFill>
                <a:latin typeface="Courier"/>
              </a:rPr>
              <a:t>125</a:t>
            </a:r>
            <a:r>
              <a:rPr>
                <a:solidFill>
                  <a:srgbClr val="902000"/>
                </a:solidFill>
                <a:latin typeface="Courier"/>
              </a:rPr>
              <a:t>L</a:t>
            </a:r>
            <a:r>
              <a:rPr>
                <a:latin typeface="Courier"/>
              </a:rPr>
              <a:t>,</a:t>
            </a:r>
            <a:br/>
            <a:r>
              <a:rPr>
                <a:latin typeface="Courier"/>
              </a:rPr>
              <a:t>              </a:t>
            </a:r>
            <a:r>
              <a:rPr>
                <a:solidFill>
                  <a:srgbClr val="7D9029"/>
                </a:solidFill>
                <a:latin typeface="Courier"/>
              </a:rPr>
              <a:t>help =</a:t>
            </a:r>
            <a:r>
              <a:rPr>
                <a:latin typeface="Courier"/>
              </a:rPr>
              <a:t> </a:t>
            </a:r>
            <a:r>
              <a:rPr>
                <a:solidFill>
                  <a:srgbClr val="4070A0"/>
                </a:solidFill>
                <a:latin typeface="Courier"/>
              </a:rPr>
              <a:t>"MUAC cut-off in mm for GAM [default %default]."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command-line script — In R (cont.)</a:t>
            </a:r>
          </a:p>
        </p:txBody>
      </p:sp>
      <p:sp>
        <p:nvSpPr>
          <p:cNvPr id="3" name="Content Placeholder 2"/>
          <p:cNvSpPr>
            <a:spLocks noGrp="1"/>
          </p:cNvSpPr>
          <p:nvPr>
            <p:ph idx="1"/>
          </p:nvPr>
        </p:nvSpPr>
        <p:spPr/>
        <p:txBody>
          <a:bodyPr/>
          <a:lstStyle/>
          <a:p>
            <a:pPr lvl="0" indent="0">
              <a:buNone/>
            </a:pPr>
            <a:r>
              <a:rPr b="1">
                <a:solidFill>
                  <a:srgbClr val="FF0000"/>
                </a:solidFill>
                <a:latin typeface="Courier"/>
              </a:rPr>
              <a:t>)</a:t>
            </a:r>
            <a:br/>
            <a:br/>
            <a:r>
              <a:rPr>
                <a:latin typeface="Courier"/>
              </a:rPr>
              <a:t>opt </a:t>
            </a:r>
            <a:r>
              <a:rPr>
                <a:solidFill>
                  <a:srgbClr val="007020"/>
                </a:solidFill>
                <a:latin typeface="Courier"/>
              </a:rPr>
              <a:t>&lt;-</a:t>
            </a:r>
            <a:r>
              <a:rPr>
                <a:latin typeface="Courier"/>
              </a:rPr>
              <a:t> </a:t>
            </a:r>
            <a:r>
              <a:rPr>
                <a:solidFill>
                  <a:srgbClr val="06287E"/>
                </a:solidFill>
                <a:latin typeface="Courier"/>
              </a:rPr>
              <a:t>parse_args</a:t>
            </a:r>
            <a:r>
              <a:rPr>
                <a:latin typeface="Courier"/>
              </a:rPr>
              <a:t>(</a:t>
            </a:r>
            <a:r>
              <a:rPr>
                <a:solidFill>
                  <a:srgbClr val="06287E"/>
                </a:solidFill>
                <a:latin typeface="Courier"/>
              </a:rPr>
              <a:t>OptionParser</a:t>
            </a:r>
            <a:r>
              <a:rPr>
                <a:latin typeface="Courier"/>
              </a:rPr>
              <a:t>(</a:t>
            </a:r>
            <a:r>
              <a:rPr>
                <a:solidFill>
                  <a:srgbClr val="7D9029"/>
                </a:solidFill>
                <a:latin typeface="Courier"/>
              </a:rPr>
              <a:t>option_list =</a:t>
            </a:r>
            <a:r>
              <a:rPr>
                <a:latin typeface="Courier"/>
              </a:rPr>
              <a:t> option_list))</a:t>
            </a:r>
            <a:br/>
            <a:r>
              <a:rPr b="1">
                <a:solidFill>
                  <a:srgbClr val="007020"/>
                </a:solidFill>
                <a:latin typeface="Courier"/>
              </a:rPr>
              <a:t>if</a:t>
            </a:r>
            <a:r>
              <a:rPr>
                <a:latin typeface="Courier"/>
              </a:rPr>
              <a:t> (</a:t>
            </a:r>
            <a:r>
              <a:rPr>
                <a:solidFill>
                  <a:srgbClr val="06287E"/>
                </a:solidFill>
                <a:latin typeface="Courier"/>
              </a:rPr>
              <a:t>is.null</a:t>
            </a:r>
            <a:r>
              <a:rPr>
                <a:latin typeface="Courier"/>
              </a:rPr>
              <a:t>(opt</a:t>
            </a:r>
            <a:r>
              <a:rPr>
                <a:solidFill>
                  <a:srgbClr val="4070A0"/>
                </a:solidFill>
                <a:latin typeface="Courier"/>
              </a:rPr>
              <a:t>$</a:t>
            </a:r>
            <a:r>
              <a:rPr>
                <a:latin typeface="Courier"/>
              </a:rPr>
              <a:t>input) </a:t>
            </a:r>
            <a:r>
              <a:rPr>
                <a:solidFill>
                  <a:srgbClr val="4070A0"/>
                </a:solidFill>
                <a:latin typeface="Courier"/>
              </a:rPr>
              <a:t>||</a:t>
            </a:r>
            <a:r>
              <a:rPr>
                <a:latin typeface="Courier"/>
              </a:rPr>
              <a:t> </a:t>
            </a:r>
            <a:r>
              <a:rPr>
                <a:solidFill>
                  <a:srgbClr val="06287E"/>
                </a:solidFill>
                <a:latin typeface="Courier"/>
              </a:rPr>
              <a:t>is.null</a:t>
            </a:r>
            <a:r>
              <a:rPr>
                <a:latin typeface="Courier"/>
              </a:rPr>
              <a:t>(opt</a:t>
            </a:r>
            <a:r>
              <a:rPr>
                <a:solidFill>
                  <a:srgbClr val="4070A0"/>
                </a:solidFill>
                <a:latin typeface="Courier"/>
              </a:rPr>
              <a:t>$</a:t>
            </a:r>
            <a:r>
              <a:rPr>
                <a:latin typeface="Courier"/>
              </a:rPr>
              <a:t>output)) {</a:t>
            </a:r>
            <a:br/>
            <a:r>
              <a:rPr>
                <a:latin typeface="Courier"/>
              </a:rPr>
              <a:t>  </a:t>
            </a:r>
            <a:r>
              <a:rPr>
                <a:solidFill>
                  <a:srgbClr val="06287E"/>
                </a:solidFill>
                <a:latin typeface="Courier"/>
              </a:rPr>
              <a:t>stop</a:t>
            </a:r>
            <a:r>
              <a:rPr>
                <a:latin typeface="Courier"/>
              </a:rPr>
              <a:t>(</a:t>
            </a:r>
            <a:r>
              <a:rPr>
                <a:solidFill>
                  <a:srgbClr val="4070A0"/>
                </a:solidFill>
                <a:latin typeface="Courier"/>
              </a:rPr>
              <a:t>"--input and --output are required."</a:t>
            </a:r>
            <a:r>
              <a:rPr>
                <a:latin typeface="Courier"/>
              </a:rPr>
              <a:t>)</a:t>
            </a:r>
            <a:br/>
            <a:r>
              <a:rPr>
                <a:latin typeface="Courier"/>
              </a:rPr>
              <a:t>}</a:t>
            </a:r>
            <a:br/>
            <a:br/>
            <a:r>
              <a:rPr>
                <a:latin typeface="Courier"/>
              </a:rPr>
              <a:t>muac </a:t>
            </a:r>
            <a:r>
              <a:rPr>
                <a:solidFill>
                  <a:srgbClr val="007020"/>
                </a:solidFill>
                <a:latin typeface="Courier"/>
              </a:rPr>
              <a:t>&lt;-</a:t>
            </a:r>
            <a:r>
              <a:rPr>
                <a:latin typeface="Courier"/>
              </a:rPr>
              <a:t> </a:t>
            </a:r>
            <a:r>
              <a:rPr>
                <a:solidFill>
                  <a:srgbClr val="06287E"/>
                </a:solidFill>
                <a:latin typeface="Courier"/>
              </a:rPr>
              <a:t>read_register</a:t>
            </a:r>
            <a:r>
              <a:rPr>
                <a:latin typeface="Courier"/>
              </a:rPr>
              <a:t>(opt</a:t>
            </a:r>
            <a:r>
              <a:rPr>
                <a:solidFill>
                  <a:srgbClr val="4070A0"/>
                </a:solidFill>
                <a:latin typeface="Courier"/>
              </a:rPr>
              <a:t>$</a:t>
            </a:r>
            <a:r>
              <a:rPr>
                <a:latin typeface="Courier"/>
              </a:rPr>
              <a:t>input)</a:t>
            </a:r>
            <a:br/>
            <a:r>
              <a:rPr>
                <a:solidFill>
                  <a:srgbClr val="06287E"/>
                </a:solidFill>
                <a:latin typeface="Courier"/>
              </a:rPr>
              <a:t>message</a:t>
            </a:r>
            <a:r>
              <a:rPr>
                <a:latin typeface="Courier"/>
              </a:rPr>
              <a:t>(</a:t>
            </a:r>
            <a:r>
              <a:rPr>
                <a:solidFill>
                  <a:srgbClr val="4070A0"/>
                </a:solidFill>
                <a:latin typeface="Courier"/>
              </a:rPr>
              <a:t>"Read "</a:t>
            </a:r>
            <a:r>
              <a:rPr>
                <a:latin typeface="Courier"/>
              </a:rPr>
              <a:t>, </a:t>
            </a:r>
            <a:r>
              <a:rPr>
                <a:solidFill>
                  <a:srgbClr val="06287E"/>
                </a:solidFill>
                <a:latin typeface="Courier"/>
              </a:rPr>
              <a:t>nrow</a:t>
            </a:r>
            <a:r>
              <a:rPr>
                <a:latin typeface="Courier"/>
              </a:rPr>
              <a:t>(muac), </a:t>
            </a:r>
            <a:r>
              <a:rPr>
                <a:solidFill>
                  <a:srgbClr val="4070A0"/>
                </a:solidFill>
                <a:latin typeface="Courier"/>
              </a:rPr>
              <a:t>" rows from "</a:t>
            </a:r>
            <a:r>
              <a:rPr>
                <a:latin typeface="Courier"/>
              </a:rPr>
              <a:t>, opt</a:t>
            </a:r>
            <a:r>
              <a:rPr>
                <a:solidFill>
                  <a:srgbClr val="4070A0"/>
                </a:solidFill>
                <a:latin typeface="Courier"/>
              </a:rPr>
              <a:t>$</a:t>
            </a:r>
            <a:r>
              <a:rPr>
                <a:latin typeface="Courier"/>
              </a:rPr>
              <a:t>input)</a:t>
            </a:r>
            <a:br/>
            <a:br/>
            <a:r>
              <a:rPr>
                <a:latin typeface="Courier"/>
              </a:rPr>
              <a:t>table </a:t>
            </a:r>
            <a:r>
              <a:rPr>
                <a:solidFill>
                  <a:srgbClr val="007020"/>
                </a:solidFill>
                <a:latin typeface="Courier"/>
              </a:rPr>
              <a:t>&lt;-</a:t>
            </a:r>
            <a:r>
              <a:rPr>
                <a:latin typeface="Courier"/>
              </a:rPr>
              <a:t> </a:t>
            </a:r>
            <a:r>
              <a:rPr>
                <a:solidFill>
                  <a:srgbClr val="06287E"/>
                </a:solidFill>
                <a:latin typeface="Courier"/>
              </a:rPr>
              <a:t>indicator_table</a:t>
            </a:r>
            <a:r>
              <a:rPr>
                <a:latin typeface="Courier"/>
              </a:rPr>
              <a:t>(muac, </a:t>
            </a:r>
            <a:r>
              <a:rPr>
                <a:solidFill>
                  <a:srgbClr val="7D9029"/>
                </a:solidFill>
                <a:latin typeface="Courier"/>
              </a:rPr>
              <a:t>gam_mm =</a:t>
            </a:r>
            <a:r>
              <a:rPr>
                <a:latin typeface="Courier"/>
              </a:rPr>
              <a:t> opt</a:t>
            </a:r>
            <a:r>
              <a:rPr>
                <a:solidFill>
                  <a:srgbClr val="4070A0"/>
                </a:solidFill>
                <a:latin typeface="Courier"/>
              </a:rPr>
              <a:t>$`</a:t>
            </a:r>
            <a:r>
              <a:rPr>
                <a:solidFill>
                  <a:srgbClr val="7D9029"/>
                </a:solidFill>
                <a:latin typeface="Courier"/>
              </a:rPr>
              <a:t>gam-threshold</a:t>
            </a:r>
            <a:r>
              <a:rPr>
                <a:solidFill>
                  <a:srgbClr val="4070A0"/>
                </a:solidFill>
                <a:latin typeface="Courier"/>
              </a:rPr>
              <a:t>`</a:t>
            </a:r>
            <a:r>
              <a:rPr>
                <a:latin typeface="Courier"/>
              </a:rPr>
              <a:t>)</a:t>
            </a:r>
            <a:br/>
            <a:br/>
            <a:r>
              <a:rPr>
                <a:latin typeface="Courier"/>
              </a:rPr>
              <a:t>thin </a:t>
            </a:r>
            <a:r>
              <a:rPr>
                <a:solidFill>
                  <a:srgbClr val="007020"/>
                </a:solidFill>
                <a:latin typeface="Courier"/>
              </a:rPr>
              <a:t>&lt;-</a:t>
            </a:r>
            <a:r>
              <a:rPr>
                <a:latin typeface="Courier"/>
              </a:rPr>
              <a:t> table</a:t>
            </a:r>
            <a:r>
              <a:rPr>
                <a:solidFill>
                  <a:srgbClr val="4070A0"/>
                </a:solidFill>
                <a:latin typeface="Courier"/>
              </a:rPr>
              <a:t>$</a:t>
            </a:r>
            <a:r>
              <a:rPr>
                <a:latin typeface="Courier"/>
              </a:rPr>
              <a:t>commune[table</a:t>
            </a:r>
            <a:r>
              <a:rPr>
                <a:solidFill>
                  <a:srgbClr val="4070A0"/>
                </a:solidFill>
                <a:latin typeface="Courier"/>
              </a:rPr>
              <a:t>$</a:t>
            </a:r>
            <a:r>
              <a:rPr>
                <a:latin typeface="Courier"/>
              </a:rPr>
              <a:t>assessment_rate </a:t>
            </a:r>
            <a:r>
              <a:rPr>
                <a:solidFill>
                  <a:srgbClr val="4070A0"/>
                </a:solidFill>
                <a:latin typeface="Courier"/>
              </a:rPr>
              <a:t>&lt;</a:t>
            </a:r>
            <a:r>
              <a:rPr>
                <a:latin typeface="Courier"/>
              </a:rPr>
              <a:t> </a:t>
            </a:r>
            <a:r>
              <a:rPr>
                <a:solidFill>
                  <a:srgbClr val="40A070"/>
                </a:solidFill>
                <a:latin typeface="Courier"/>
              </a:rPr>
              <a:t>0.8</a:t>
            </a:r>
            <a:r>
              <a:rPr>
                <a:latin typeface="Courier"/>
              </a:rPr>
              <a:t>]</a:t>
            </a:r>
            <a:br/>
            <a:r>
              <a:rPr b="1">
                <a:solidFill>
                  <a:srgbClr val="007020"/>
                </a:solidFill>
                <a:latin typeface="Courier"/>
              </a:rPr>
              <a:t>if</a:t>
            </a:r>
            <a:r>
              <a:rPr>
                <a:latin typeface="Courier"/>
              </a:rPr>
              <a:t> (</a:t>
            </a:r>
            <a:r>
              <a:rPr>
                <a:solidFill>
                  <a:srgbClr val="06287E"/>
                </a:solidFill>
                <a:latin typeface="Courier"/>
              </a:rPr>
              <a:t>length</a:t>
            </a:r>
            <a:r>
              <a:rPr>
                <a:latin typeface="Courier"/>
              </a:rPr>
              <a:t>(thin)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warning</a:t>
            </a:r>
            <a:r>
              <a:rPr>
                <a:latin typeface="Courier"/>
              </a:rPr>
              <a:t>(</a:t>
            </a:r>
            <a:r>
              <a:rPr>
                <a:solidFill>
                  <a:srgbClr val="4070A0"/>
                </a:solidFill>
                <a:latin typeface="Courier"/>
              </a:rPr>
              <a:t>"Assessment rate below floor: "</a:t>
            </a:r>
            <a:r>
              <a:rPr>
                <a:latin typeface="Courier"/>
              </a:rPr>
              <a:t>, </a:t>
            </a:r>
            <a:r>
              <a:rPr>
                <a:solidFill>
                  <a:srgbClr val="06287E"/>
                </a:solidFill>
                <a:latin typeface="Courier"/>
              </a:rPr>
              <a:t>paste</a:t>
            </a:r>
            <a:r>
              <a:rPr>
                <a:latin typeface="Courier"/>
              </a:rPr>
              <a:t>(thin, </a:t>
            </a:r>
            <a:r>
              <a:rPr>
                <a:solidFill>
                  <a:srgbClr val="7D9029"/>
                </a:solidFill>
                <a:latin typeface="Courier"/>
              </a:rPr>
              <a:t>collapse =</a:t>
            </a:r>
            <a:r>
              <a:rPr>
                <a:latin typeface="Courier"/>
              </a:rPr>
              <a:t> </a:t>
            </a:r>
            <a:r>
              <a:rPr>
                <a:solidFill>
                  <a:srgbClr val="4070A0"/>
                </a:solidFill>
                <a:latin typeface="Courier"/>
              </a:rPr>
              <a:t>", "</a:t>
            </a:r>
            <a:r>
              <a:rPr>
                <a:latin typeface="Courier"/>
              </a:rPr>
              <a:t>))</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command-line script — In R (cont.)</a:t>
            </a:r>
          </a:p>
        </p:txBody>
      </p:sp>
      <p:sp>
        <p:nvSpPr>
          <p:cNvPr id="3" name="Content Placeholder 2"/>
          <p:cNvSpPr>
            <a:spLocks noGrp="1"/>
          </p:cNvSpPr>
          <p:nvPr>
            <p:ph idx="1"/>
          </p:nvPr>
        </p:nvSpPr>
        <p:spPr/>
        <p:txBody>
          <a:bodyPr/>
          <a:lstStyle/>
          <a:p>
            <a:pPr lvl="0" indent="0">
              <a:buNone/>
            </a:pPr>
            <a:br/>
            <a:r>
              <a:rPr>
                <a:solidFill>
                  <a:srgbClr val="06287E"/>
                </a:solidFill>
                <a:latin typeface="Courier"/>
              </a:rPr>
              <a:t>dir.create</a:t>
            </a:r>
            <a:r>
              <a:rPr>
                <a:latin typeface="Courier"/>
              </a:rPr>
              <a:t>(opt</a:t>
            </a:r>
            <a:r>
              <a:rPr>
                <a:solidFill>
                  <a:srgbClr val="4070A0"/>
                </a:solidFill>
                <a:latin typeface="Courier"/>
              </a:rPr>
              <a:t>$</a:t>
            </a:r>
            <a:r>
              <a:rPr>
                <a:latin typeface="Courier"/>
              </a:rPr>
              <a:t>output, </a:t>
            </a:r>
            <a:r>
              <a:rPr>
                <a:solidFill>
                  <a:srgbClr val="7D9029"/>
                </a:solidFill>
                <a:latin typeface="Courier"/>
              </a:rPr>
              <a:t>recursive =</a:t>
            </a:r>
            <a:r>
              <a:rPr>
                <a:latin typeface="Courier"/>
              </a:rPr>
              <a:t> </a:t>
            </a:r>
            <a:r>
              <a:rPr>
                <a:solidFill>
                  <a:srgbClr val="880000"/>
                </a:solidFill>
                <a:latin typeface="Courier"/>
              </a:rPr>
              <a:t>TRUE</a:t>
            </a:r>
            <a:r>
              <a:rPr>
                <a:latin typeface="Courier"/>
              </a:rPr>
              <a:t>, </a:t>
            </a:r>
            <a:r>
              <a:rPr>
                <a:solidFill>
                  <a:srgbClr val="7D9029"/>
                </a:solidFill>
                <a:latin typeface="Courier"/>
              </a:rPr>
              <a:t>showWarnings =</a:t>
            </a:r>
            <a:r>
              <a:rPr>
                <a:latin typeface="Courier"/>
              </a:rPr>
              <a:t> </a:t>
            </a:r>
            <a:r>
              <a:rPr>
                <a:solidFill>
                  <a:srgbClr val="880000"/>
                </a:solidFill>
                <a:latin typeface="Courier"/>
              </a:rPr>
              <a:t>FALSE</a:t>
            </a:r>
            <a:r>
              <a:rPr>
                <a:latin typeface="Courier"/>
              </a:rPr>
              <a:t>)</a:t>
            </a:r>
            <a:br/>
            <a:r>
              <a:rPr>
                <a:latin typeface="Courier"/>
              </a:rPr>
              <a:t>destination </a:t>
            </a:r>
            <a:r>
              <a:rPr>
                <a:solidFill>
                  <a:srgbClr val="007020"/>
                </a:solidFill>
                <a:latin typeface="Courier"/>
              </a:rPr>
              <a:t>&lt;-</a:t>
            </a:r>
            <a:r>
              <a:rPr>
                <a:latin typeface="Courier"/>
              </a:rPr>
              <a:t> </a:t>
            </a:r>
            <a:r>
              <a:rPr>
                <a:solidFill>
                  <a:srgbClr val="06287E"/>
                </a:solidFill>
                <a:latin typeface="Courier"/>
              </a:rPr>
              <a:t>file.path</a:t>
            </a:r>
            <a:r>
              <a:rPr>
                <a:latin typeface="Courier"/>
              </a:rPr>
              <a:t>(opt</a:t>
            </a:r>
            <a:r>
              <a:rPr>
                <a:solidFill>
                  <a:srgbClr val="4070A0"/>
                </a:solidFill>
                <a:latin typeface="Courier"/>
              </a:rPr>
              <a:t>$</a:t>
            </a:r>
            <a:r>
              <a:rPr>
                <a:latin typeface="Courier"/>
              </a:rPr>
              <a:t>output, </a:t>
            </a:r>
            <a:r>
              <a:rPr>
                <a:solidFill>
                  <a:srgbClr val="4070A0"/>
                </a:solidFill>
                <a:latin typeface="Courier"/>
              </a:rPr>
              <a:t>"gam_by_commune.csv"</a:t>
            </a:r>
            <a:r>
              <a:rPr>
                <a:latin typeface="Courier"/>
              </a:rPr>
              <a:t>)</a:t>
            </a:r>
            <a:br/>
            <a:r>
              <a:rPr>
                <a:solidFill>
                  <a:srgbClr val="06287E"/>
                </a:solidFill>
                <a:latin typeface="Courier"/>
              </a:rPr>
              <a:t>write_csv</a:t>
            </a:r>
            <a:r>
              <a:rPr>
                <a:latin typeface="Courier"/>
              </a:rPr>
              <a:t>(table, destination)</a:t>
            </a:r>
            <a:br/>
            <a:r>
              <a:rPr>
                <a:solidFill>
                  <a:srgbClr val="06287E"/>
                </a:solidFill>
                <a:latin typeface="Courier"/>
              </a:rPr>
              <a:t>message</a:t>
            </a:r>
            <a:r>
              <a:rPr>
                <a:latin typeface="Courier"/>
              </a:rPr>
              <a:t>(</a:t>
            </a:r>
            <a:r>
              <a:rPr>
                <a:solidFill>
                  <a:srgbClr val="4070A0"/>
                </a:solidFill>
                <a:latin typeface="Courier"/>
              </a:rPr>
              <a:t>"Wrote "</a:t>
            </a:r>
            <a:r>
              <a:rPr>
                <a:latin typeface="Courier"/>
              </a:rPr>
              <a:t>, destination, </a:t>
            </a:r>
            <a:r>
              <a:rPr>
                <a:solidFill>
                  <a:srgbClr val="4070A0"/>
                </a:solidFill>
                <a:latin typeface="Courier"/>
              </a:rPr>
              <a:t>" ("</a:t>
            </a:r>
            <a:r>
              <a:rPr>
                <a:latin typeface="Courier"/>
              </a:rPr>
              <a:t>, </a:t>
            </a:r>
            <a:r>
              <a:rPr>
                <a:solidFill>
                  <a:srgbClr val="06287E"/>
                </a:solidFill>
                <a:latin typeface="Courier"/>
              </a:rPr>
              <a:t>nrow</a:t>
            </a:r>
            <a:r>
              <a:rPr>
                <a:latin typeface="Courier"/>
              </a:rPr>
              <a:t>(table), </a:t>
            </a:r>
            <a:r>
              <a:rPr>
                <a:solidFill>
                  <a:srgbClr val="4070A0"/>
                </a:solidFill>
                <a:latin typeface="Courier"/>
              </a:rPr>
              <a:t>" communes)"</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command-line script — Shell</a:t>
            </a:r>
          </a:p>
        </p:txBody>
      </p:sp>
      <p:sp>
        <p:nvSpPr>
          <p:cNvPr id="3" name="Content Placeholder 2"/>
          <p:cNvSpPr>
            <a:spLocks noGrp="1"/>
          </p:cNvSpPr>
          <p:nvPr>
            <p:ph idx="1"/>
          </p:nvPr>
        </p:nvSpPr>
        <p:spPr/>
        <p:txBody>
          <a:bodyPr/>
          <a:lstStyle/>
          <a:p>
            <a:pPr lvl="0" indent="0">
              <a:buNone/>
            </a:pPr>
            <a:r>
              <a:rPr>
                <a:latin typeface="Courier"/>
              </a:rPr>
              <a:t>Rscript scripts/indicator_table.R </a:t>
            </a:r>
            <a:r>
              <a:rPr>
                <a:solidFill>
                  <a:srgbClr val="902000"/>
                </a:solidFill>
                <a:latin typeface="Courier"/>
              </a:rPr>
              <a:t>\</a:t>
            </a:r>
            <a:br/>
            <a:r>
              <a:rPr>
                <a:latin typeface="Courier"/>
              </a:rPr>
              <a:t>  </a:t>
            </a:r>
            <a:r>
              <a:rPr>
                <a:solidFill>
                  <a:srgbClr val="7D9029"/>
                </a:solidFill>
                <a:latin typeface="Courier"/>
              </a:rPr>
              <a:t>--input</a:t>
            </a:r>
            <a:r>
              <a:rPr>
                <a:latin typeface="Courier"/>
              </a:rPr>
              <a:t> data/raw/muac-screening-artibonite-2024.v1.csv </a:t>
            </a:r>
            <a:r>
              <a:rPr>
                <a:solidFill>
                  <a:srgbClr val="902000"/>
                </a:solidFill>
                <a:latin typeface="Courier"/>
              </a:rPr>
              <a:t>\</a:t>
            </a:r>
            <a:br/>
            <a:r>
              <a:rPr>
                <a:latin typeface="Courier"/>
              </a:rPr>
              <a:t>  </a:t>
            </a:r>
            <a:r>
              <a:rPr>
                <a:solidFill>
                  <a:srgbClr val="7D9029"/>
                </a:solidFill>
                <a:latin typeface="Courier"/>
              </a:rPr>
              <a:t>--output</a:t>
            </a:r>
            <a:r>
              <a:rPr>
                <a:latin typeface="Courier"/>
              </a:rPr>
              <a:t> outputs/tables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Recording what produced the output — In R</a:t>
            </a:r>
          </a:p>
        </p:txBody>
      </p:sp>
      <p:sp>
        <p:nvSpPr>
          <p:cNvPr id="3" name="Content Placeholder 2"/>
          <p:cNvSpPr>
            <a:spLocks noGrp="1"/>
          </p:cNvSpPr>
          <p:nvPr>
            <p:ph idx="1"/>
          </p:nvPr>
        </p:nvSpPr>
        <p:spPr/>
        <p:txBody>
          <a:bodyPr/>
          <a:lstStyle/>
          <a:p>
            <a:pPr lvl="0" indent="0">
              <a:buNone/>
            </a:pPr>
            <a:r>
              <a:rPr>
                <a:latin typeface="Courier"/>
              </a:rPr>
              <a:t>run_metadata </a:t>
            </a:r>
            <a:r>
              <a:rPr>
                <a:solidFill>
                  <a:srgbClr val="007020"/>
                </a:solidFill>
                <a:latin typeface="Courier"/>
              </a:rPr>
              <a:t>&lt;-</a:t>
            </a:r>
            <a:r>
              <a:rPr>
                <a:latin typeface="Courier"/>
              </a:rPr>
              <a:t> </a:t>
            </a:r>
            <a:r>
              <a:rPr b="1">
                <a:solidFill>
                  <a:srgbClr val="007020"/>
                </a:solidFill>
                <a:latin typeface="Courier"/>
              </a:rPr>
              <a:t>function</a:t>
            </a:r>
            <a:r>
              <a:rPr>
                <a:latin typeface="Courier"/>
              </a:rPr>
              <a:t>(opt) {</a:t>
            </a:r>
            <a:b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generated_at  =</a:t>
            </a:r>
            <a:r>
              <a:rPr>
                <a:latin typeface="Courier"/>
              </a:rPr>
              <a:t> </a:t>
            </a:r>
            <a:r>
              <a:rPr>
                <a:solidFill>
                  <a:srgbClr val="06287E"/>
                </a:solidFill>
                <a:latin typeface="Courier"/>
              </a:rPr>
              <a:t>format</a:t>
            </a:r>
            <a:r>
              <a:rPr>
                <a:latin typeface="Courier"/>
              </a:rPr>
              <a:t>(</a:t>
            </a:r>
            <a:r>
              <a:rPr>
                <a:solidFill>
                  <a:srgbClr val="06287E"/>
                </a:solidFill>
                <a:latin typeface="Courier"/>
              </a:rPr>
              <a:t>Sys.time</a:t>
            </a:r>
            <a:r>
              <a:rPr>
                <a:latin typeface="Courier"/>
              </a:rPr>
              <a:t>(), </a:t>
            </a:r>
            <a:r>
              <a:rPr>
                <a:solidFill>
                  <a:srgbClr val="4070A0"/>
                </a:solidFill>
                <a:latin typeface="Courier"/>
              </a:rPr>
              <a:t>"%Y-%m-%dT%H:%M:%S%z"</a:t>
            </a:r>
            <a:r>
              <a:rPr>
                <a:latin typeface="Courier"/>
              </a:rPr>
              <a:t>),</a:t>
            </a:r>
            <a:br/>
            <a:r>
              <a:rPr>
                <a:latin typeface="Courier"/>
              </a:rPr>
              <a:t>    </a:t>
            </a:r>
            <a:r>
              <a:rPr>
                <a:solidFill>
                  <a:srgbClr val="7D9029"/>
                </a:solidFill>
                <a:latin typeface="Courier"/>
              </a:rPr>
              <a:t>input         =</a:t>
            </a:r>
            <a:r>
              <a:rPr>
                <a:latin typeface="Courier"/>
              </a:rPr>
              <a:t> opt</a:t>
            </a:r>
            <a:r>
              <a:rPr>
                <a:solidFill>
                  <a:srgbClr val="4070A0"/>
                </a:solidFill>
                <a:latin typeface="Courier"/>
              </a:rPr>
              <a:t>$</a:t>
            </a:r>
            <a:r>
              <a:rPr>
                <a:latin typeface="Courier"/>
              </a:rPr>
              <a:t>input,</a:t>
            </a:r>
            <a:br/>
            <a:r>
              <a:rPr>
                <a:latin typeface="Courier"/>
              </a:rPr>
              <a:t>    </a:t>
            </a:r>
            <a:r>
              <a:rPr>
                <a:solidFill>
                  <a:srgbClr val="7D9029"/>
                </a:solidFill>
                <a:latin typeface="Courier"/>
              </a:rPr>
              <a:t>gam_threshold =</a:t>
            </a:r>
            <a:r>
              <a:rPr>
                <a:latin typeface="Courier"/>
              </a:rPr>
              <a:t> opt</a:t>
            </a:r>
            <a:r>
              <a:rPr>
                <a:solidFill>
                  <a:srgbClr val="4070A0"/>
                </a:solidFill>
                <a:latin typeface="Courier"/>
              </a:rPr>
              <a:t>$`</a:t>
            </a:r>
            <a:r>
              <a:rPr>
                <a:solidFill>
                  <a:srgbClr val="7D9029"/>
                </a:solidFill>
                <a:latin typeface="Courier"/>
              </a:rPr>
              <a:t>gam-threshold</a:t>
            </a:r>
            <a:r>
              <a:rPr>
                <a:solidFill>
                  <a:srgbClr val="4070A0"/>
                </a:solidFill>
                <a:latin typeface="Courier"/>
              </a:rPr>
              <a:t>`</a:t>
            </a:r>
            <a:r>
              <a:rPr>
                <a:latin typeface="Courier"/>
              </a:rPr>
              <a:t>,</a:t>
            </a:r>
            <a:br/>
            <a:r>
              <a:rPr>
                <a:latin typeface="Courier"/>
              </a:rPr>
              <a:t>    </a:t>
            </a:r>
            <a:r>
              <a:rPr>
                <a:solidFill>
                  <a:srgbClr val="7D9029"/>
                </a:solidFill>
                <a:latin typeface="Courier"/>
              </a:rPr>
              <a:t>r_version     =</a:t>
            </a:r>
            <a:r>
              <a:rPr>
                <a:latin typeface="Courier"/>
              </a:rPr>
              <a:t> </a:t>
            </a:r>
            <a:r>
              <a:rPr>
                <a:solidFill>
                  <a:srgbClr val="06287E"/>
                </a:solidFill>
                <a:latin typeface="Courier"/>
              </a:rPr>
              <a:t>as.character</a:t>
            </a:r>
            <a:r>
              <a:rPr>
                <a:latin typeface="Courier"/>
              </a:rPr>
              <a:t>(</a:t>
            </a:r>
            <a:r>
              <a:rPr>
                <a:solidFill>
                  <a:srgbClr val="06287E"/>
                </a:solidFill>
                <a:latin typeface="Courier"/>
              </a:rPr>
              <a:t>getRversion</a:t>
            </a:r>
            <a:r>
              <a:rPr>
                <a:latin typeface="Courier"/>
              </a:rPr>
              <a:t>()),</a:t>
            </a:r>
            <a:br/>
            <a:r>
              <a:rPr>
                <a:latin typeface="Courier"/>
              </a:rPr>
              <a:t>    </a:t>
            </a:r>
            <a:r>
              <a:rPr>
                <a:solidFill>
                  <a:srgbClr val="7D9029"/>
                </a:solidFill>
                <a:latin typeface="Courier"/>
              </a:rPr>
              <a:t>dplyr         =</a:t>
            </a:r>
            <a:r>
              <a:rPr>
                <a:latin typeface="Courier"/>
              </a:rPr>
              <a:t> </a:t>
            </a:r>
            <a:r>
              <a:rPr>
                <a:solidFill>
                  <a:srgbClr val="06287E"/>
                </a:solidFill>
                <a:latin typeface="Courier"/>
              </a:rPr>
              <a:t>as.character</a:t>
            </a:r>
            <a:r>
              <a:rPr>
                <a:latin typeface="Courier"/>
              </a:rPr>
              <a:t>(</a:t>
            </a:r>
            <a:r>
              <a:rPr>
                <a:solidFill>
                  <a:srgbClr val="06287E"/>
                </a:solidFill>
                <a:latin typeface="Courier"/>
              </a:rPr>
              <a:t>packageVersion</a:t>
            </a:r>
            <a:r>
              <a:rPr>
                <a:latin typeface="Courier"/>
              </a:rPr>
              <a:t>(</a:t>
            </a:r>
            <a:r>
              <a:rPr>
                <a:solidFill>
                  <a:srgbClr val="4070A0"/>
                </a:solidFill>
                <a:latin typeface="Courier"/>
              </a:rPr>
              <a:t>"dplyr"</a:t>
            </a:r>
            <a:r>
              <a:rPr>
                <a:latin typeface="Courier"/>
              </a:rPr>
              <a:t>))</a:t>
            </a:r>
            <a:br/>
            <a:r>
              <a:rPr>
                <a:latin typeface="Courier"/>
              </a:rPr>
              <a:t>  )</a:t>
            </a:r>
            <a:br/>
            <a:r>
              <a:rPr>
                <a:latin typeface="Courier"/>
              </a:rPr>
              <a:t>}</a:t>
            </a:r>
            <a:br/>
            <a:br/>
            <a:r>
              <a:rPr>
                <a:latin typeface="Courier"/>
              </a:rPr>
              <a:t>jsonlite</a:t>
            </a:r>
            <a:r>
              <a:rPr>
                <a:solidFill>
                  <a:srgbClr val="4070A0"/>
                </a:solidFill>
                <a:latin typeface="Courier"/>
              </a:rPr>
              <a:t>::</a:t>
            </a:r>
            <a:r>
              <a:rPr>
                <a:solidFill>
                  <a:srgbClr val="06287E"/>
                </a:solidFill>
                <a:latin typeface="Courier"/>
              </a:rPr>
              <a:t>write_json</a:t>
            </a:r>
            <a:r>
              <a:rPr>
                <a:latin typeface="Courier"/>
              </a:rPr>
              <a:t>(</a:t>
            </a:r>
            <a:r>
              <a:rPr>
                <a:solidFill>
                  <a:srgbClr val="06287E"/>
                </a:solidFill>
                <a:latin typeface="Courier"/>
              </a:rPr>
              <a:t>run_metadata</a:t>
            </a:r>
            <a:r>
              <a:rPr>
                <a:latin typeface="Courier"/>
              </a:rPr>
              <a:t>(opt), </a:t>
            </a:r>
            <a:r>
              <a:rPr>
                <a:solidFill>
                  <a:srgbClr val="06287E"/>
                </a:solidFill>
                <a:latin typeface="Courier"/>
              </a:rPr>
              <a:t>file.path</a:t>
            </a:r>
            <a:r>
              <a:rPr>
                <a:latin typeface="Courier"/>
              </a:rPr>
              <a:t>(opt</a:t>
            </a:r>
            <a:r>
              <a:rPr>
                <a:solidFill>
                  <a:srgbClr val="4070A0"/>
                </a:solidFill>
                <a:latin typeface="Courier"/>
              </a:rPr>
              <a:t>$</a:t>
            </a:r>
            <a:r>
              <a:rPr>
                <a:latin typeface="Courier"/>
              </a:rPr>
              <a:t>output, </a:t>
            </a:r>
            <a:r>
              <a:rPr>
                <a:solidFill>
                  <a:srgbClr val="4070A0"/>
                </a:solidFill>
                <a:latin typeface="Courier"/>
              </a:rPr>
              <a:t>"run.json"</a:t>
            </a:r>
            <a:r>
              <a:rPr>
                <a:latin typeface="Courier"/>
              </a:rPr>
              <a:t>),</a:t>
            </a:r>
            <a:br/>
            <a:r>
              <a:rPr>
                <a:latin typeface="Courier"/>
              </a:rPr>
              <a:t>                     </a:t>
            </a:r>
            <a:r>
              <a:rPr>
                <a:solidFill>
                  <a:srgbClr val="7D9029"/>
                </a:solidFill>
                <a:latin typeface="Courier"/>
              </a:rPr>
              <a:t>auto_unbox =</a:t>
            </a:r>
            <a:r>
              <a:rPr>
                <a:latin typeface="Courier"/>
              </a:rPr>
              <a:t> </a:t>
            </a:r>
            <a:r>
              <a:rPr>
                <a:solidFill>
                  <a:srgbClr val="880000"/>
                </a:solidFill>
                <a:latin typeface="Courier"/>
              </a:rPr>
              <a:t>TRUE</a:t>
            </a:r>
            <a:r>
              <a:rPr>
                <a:latin typeface="Courier"/>
              </a:rPr>
              <a:t>, </a:t>
            </a:r>
            <a:r>
              <a:rPr>
                <a:solidFill>
                  <a:srgbClr val="7D9029"/>
                </a:solidFill>
                <a:latin typeface="Courier"/>
              </a:rPr>
              <a:t>pretty =</a:t>
            </a:r>
            <a:r>
              <a:rPr>
                <a:latin typeface="Courier"/>
              </a:rPr>
              <a:t> </a:t>
            </a:r>
            <a:r>
              <a:rPr>
                <a:solidFill>
                  <a:srgbClr val="880000"/>
                </a:solidFill>
                <a:latin typeface="Courier"/>
              </a:rPr>
              <a:t>TRUE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Recording what produced the output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rm</a:t>
            </a:r>
            <a:r>
              <a:rPr>
                <a:latin typeface="Courier"/>
              </a:rPr>
              <a:t> </a:t>
            </a:r>
            <a:r>
              <a:rPr>
                <a:solidFill>
                  <a:srgbClr val="7D9029"/>
                </a:solidFill>
                <a:latin typeface="Courier"/>
              </a:rPr>
              <a:t>-rf</a:t>
            </a:r>
            <a:r>
              <a:rPr>
                <a:latin typeface="Courier"/>
              </a:rPr>
              <a:t> outputs/</a:t>
            </a:r>
            <a:br/>
            <a:r>
              <a:rPr>
                <a:latin typeface="Courier"/>
              </a:rPr>
              <a:t>Rscript scripts/indicator_table.R </a:t>
            </a:r>
            <a:r>
              <a:rPr>
                <a:solidFill>
                  <a:srgbClr val="7D9029"/>
                </a:solidFill>
                <a:latin typeface="Courier"/>
              </a:rPr>
              <a:t>--input</a:t>
            </a:r>
            <a:r>
              <a:rPr>
                <a:latin typeface="Courier"/>
              </a:rPr>
              <a:t> data/raw/muac.csv </a:t>
            </a:r>
            <a:r>
              <a:rPr>
                <a:solidFill>
                  <a:srgbClr val="7D9029"/>
                </a:solidFill>
                <a:latin typeface="Courier"/>
              </a:rPr>
              <a:t>--output</a:t>
            </a:r>
            <a:r>
              <a:rPr>
                <a:latin typeface="Courier"/>
              </a:rPr>
              <a:t> outputs/tables</a:t>
            </a:r>
            <a:br/>
            <a:r>
              <a:rPr>
                <a:solidFill>
                  <a:srgbClr val="06287E"/>
                </a:solidFill>
                <a:latin typeface="Courier"/>
              </a:rPr>
              <a:t>git</a:t>
            </a:r>
            <a:r>
              <a:rPr>
                <a:latin typeface="Courier"/>
              </a:rPr>
              <a:t> status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ends</a:t>
            </a:r>
          </a:p>
        </p:txBody>
      </p:sp>
      <p:sp>
        <p:nvSpPr>
          <p:cNvPr id="3" name="Content Placeholder 2"/>
          <p:cNvSpPr>
            <a:spLocks noGrp="1"/>
          </p:cNvSpPr>
          <p:nvPr>
            <p:ph idx="1"/>
          </p:nvPr>
        </p:nvSpPr>
        <p:spPr/>
        <p:txBody>
          <a:bodyPr/>
          <a:lstStyle/>
          <a:p>
            <a:pPr lvl="0"/>
            <a:r>
              <a:rPr/>
              <a:t>You can build a project that reopens a year later with its package versions recorded, read any export without corrupting it, keep the labels a survey file carries, put categories in the order a report needs, aggregate to a numerator and a denominator that came from one call, reshape a flattened repeat group, and hand the result to someone else as a script rather than as a favour.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https://data-analysis.cassion.dev/courses/r-for-programme-data/r-08-functions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function another officer can run</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Turning a script into functions with arguments and stopifnot(), the tidy evaluation you need to pass a column name, and the command-line script that runs on next quarter’s export unedited.</vt:lpwstr>
  </property>
</Properties>
</file>