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Transformer un script en fonctions avec arguments et stopifnot(), l’évaluation tidy nécessaire pour passer un nom de colonne, et le script en ligne de commande qui s’exécute tel quel sur l’export du trimestre suivant.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analyse est terminée quand quelqu’un d’autre peut l’exécuter sur l’export du trimestre prochain sans modifier le code. Non pas « sans trop le modifier » — sans le modifier. Ce critère élimine les trois habitudes que tout script R accumule : un chemin écrit pour une machine, un seuil changé à la main entre deux exécutions, et une étape qui ne fonctionne que si l’on a déjà exécuté les lignes précédentes dans le bon ordre.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nettoyage des leçons précédentes, en une fonction :</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aspects de cette forme sont délibérés. Elle prend un tableau de données et en renvoie un. Aucune lecture de fichier, aucune écriture, aucun </a:t>
            </a:r>
            <a:r>
              <a:rPr>
                <a:latin typeface="Courier"/>
              </a:rPr>
              <a:t>\&lt;\&lt;-</a:t>
            </a:r>
            <a:r>
              <a:rPr/>
              <a:t>. C’est ce qui la rend testable et ce qui permet à un notebook et à un script de la partager. Les seuils sont des arguments avec valeurs par défaut. Un seuil qu’on ne change qu’en éditant une ligne finira par être changé et non remis. Un seuil qui est un argument est visible dans l’appel qui a produit la sortie. Elle valide son entrée. Un </a:t>
            </a:r>
            <a:r>
              <a:rPr>
                <a:latin typeface="Courier"/>
              </a:rPr>
              <a:t>stop()</a:t>
            </a:r>
            <a:r>
              <a:rPr/>
              <a:t> nommant les colonnes absentes vaut mieux qu’un </a:t>
            </a:r>
            <a:r>
              <a:rPr>
                <a:latin typeface="Courier"/>
              </a:rPr>
              <a:t>NULL</a:t>
            </a:r>
            <a:r>
              <a:rPr/>
              <a:t> se propageant dans un mutate et refaisant surface en erreur sans rapport deux fonctions plus loin. Rien n’est groupé en sortie. Un tableau groupé qui s’échappe d’une fonction est l’erreur de la leçon sur le regroupement, arrivant par une porte nouvelle.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expressions nommées deviennent le message d’erreur, ce qui fait la différence entre un échec utile et </a:t>
            </a:r>
            <a:r>
              <a:rPr>
                <a:latin typeface="Courier"/>
              </a:rPr>
              <a:t>Error: ... is not TRUE</a:t>
            </a:r>
            <a:r>
              <a:rPr/>
              <a:t>. Employez </a:t>
            </a:r>
            <a:r>
              <a:rPr>
                <a:latin typeface="Courier"/>
              </a:rPr>
              <a:t>stop()</a:t>
            </a:r>
            <a:r>
              <a:rPr/>
              <a:t> pour « cette entrée n’est pas celle qu’on m’avait promise » et </a:t>
            </a:r>
            <a:r>
              <a:rPr>
                <a:latin typeface="Courier"/>
              </a:rPr>
              <a:t>stopifnot()</a:t>
            </a:r>
            <a:r>
              <a:rPr/>
              <a:t> pour « ceci ne peut pas arriver à moins que le code soit faux ». La distinction compte pour qui lira la défaillance à sept heures du matin.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 seul point de R qui surprenne les personnes venant de Python, et il n’y a qu’une chose à apprendre.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verbes dplyr évaluent leurs arguments à l’intérieur du tableau de données. Le </a:t>
            </a:r>
            <a:r>
              <a:rPr>
                <a:latin typeface="Courier"/>
              </a:rPr>
              <a:t>group_col</a:t>
            </a:r>
            <a:r>
              <a:rPr/>
              <a:t> de votre fonction est une variable de la fonction, non une colonne : dplyr cherche donc une colonne nommée </a:t>
            </a:r>
            <a:r>
              <a:rPr>
                <a:latin typeface="Courier"/>
              </a:rPr>
              <a:t>group_col</a:t>
            </a:r>
            <a:r>
              <a:rPr/>
              <a:t> et échoue. Le correctif tient en un opérateur :</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 }}</a:t>
            </a:r>
            <a:r>
              <a:rPr/>
              <a:t> — l’« embrassement » — signifie </a:t>
            </a:r>
            <a:r>
              <a:rPr i="1"/>
              <a:t>prends ce que l’appelant a écrit et évalue-le dans les données</a:t>
            </a:r>
            <a:r>
              <a:rPr/>
              <a:t>. C’est la réponse pour presque toute fonction que vous écrirez autour de dplyr. Pour un nom de colonne arrivant sous forme de chaîne, ce que donne un argument de ligne de commande :</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all_of()</a:t>
            </a:r>
            <a:r>
              <a:rPr/>
              <a:t> lève une erreur si la colonne n’existe pas ; </a:t>
            </a:r>
            <a:r>
              <a:rPr>
                <a:latin typeface="Courier"/>
              </a:rPr>
              <a:t>any_of()</a:t>
            </a:r>
            <a:r>
              <a:rPr/>
              <a:t> la saute en silence. Pour un script dont la sortie est rapportée, </a:t>
            </a:r>
            <a:r>
              <a:rPr>
                <a:latin typeface="Courier"/>
              </a:rPr>
              <a:t>all_of()</a:t>
            </a:r>
            <a:r>
              <a:rPr/>
              <a:t> est celui qu’il vous faut. Pour nommer une colonne de sortie à partir d’un argument : La forme </a:t>
            </a:r>
            <a:r>
              <a:rPr>
                <a:latin typeface="Courier"/>
              </a:rPr>
              <a:t>"{...}" :=</a:t>
            </a:r>
            <a:r>
              <a:rPr/>
              <a:t> est la syntaxe glue à l’intérieur d’un verbe du tidyverse. Elle mérite d’être reconnue ; vous en aurez rarement besoin.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Notez ce qu’elle ne fait pas : elle ne supprime pas les communes à faible taux d’évaluation. En supprimer une changerait le dénominateur du district et rien dans la sortie ne le dirait. Le signalement revient à l’appelant, qui peut voir le taux.</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fois le calcul devenu une fonction prenant un tableau, un test tient en trois lignes : Ce test encode la décision de la leçon sur le regroupement — quels enfants entrent au dénominateur — sous une forme qui échoue si quelqu’un la change. À écrire pour tout indicateur dont la définition a fait débat. </a:t>
            </a:r>
            <a:r>
              <a:rPr>
                <a:latin typeface="Courier"/>
              </a:rPr>
              <a:t>usethis::use_testthat()</a:t>
            </a:r>
            <a:r>
              <a:rPr/>
              <a:t> met en place le répertoire ; </a:t>
            </a:r>
            <a:r>
              <a:rPr>
                <a:latin typeface="Courier"/>
              </a:rPr>
              <a:t>devtools::test()</a:t>
            </a:r>
            <a:r>
              <a:rPr/>
              <a:t> l’exécute.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message()</a:t>
            </a:r>
            <a:r>
              <a:rPr/>
              <a:t> plutôt que </a:t>
            </a:r>
            <a:r>
              <a:rPr>
                <a:latin typeface="Courier"/>
              </a:rPr>
              <a:t>print()</a:t>
            </a:r>
            <a:r>
              <a:rPr/>
              <a:t> : les messages partent sur la sortie d’erreur, si bien que la narration du script ne se mêle pas à une sortie redirigée. </a:t>
            </a:r>
            <a:r>
              <a:rPr>
                <a:latin typeface="Courier"/>
              </a:rPr>
              <a:t>warning()</a:t>
            </a:r>
            <a:r>
              <a:rPr/>
              <a:t> plutôt que </a:t>
            </a:r>
            <a:r>
              <a:rPr>
                <a:latin typeface="Courier"/>
              </a:rPr>
              <a:t>message()</a:t>
            </a:r>
            <a:r>
              <a:rPr/>
              <a:t> pour les communes minces, car c’est une condition qu’un appelant peut vouloir durcir avec </a:t>
            </a:r>
            <a:r>
              <a:rPr>
                <a:latin typeface="Courier"/>
              </a:rPr>
              <a:t>options(warn = 2)</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mois plus tard, « quel seuil a produit ce tableau » a une réponse qui ne dépend de la mémoire de personne. Puis le véritable test, issu de la première leçon : Si cela ne restaure pas les sorties à l’identique, quelque chose n’est pas reproductible.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construire un projet qui se rouvre un an plus tard avec ses versions de paquets consignées, lire n’importe quel export sans le corrompre, conserver les étiquettes qu’un fichier d’enquête transporte, mettre les catégories dans l’ordre qu’exige un rapport, agréger vers un numérateur et un dénominateur issus d’un seul appel, restructurer un groupe répété aplati, et remettre le résultat à quelqu’un d’autre sous forme de script plutôt que de service rendu. Ce que ce cours n’a délibérément pas enseigné, c’est </a:t>
            </a:r>
            <a:r>
              <a:rPr i="1"/>
              <a:t>quoi</a:t>
            </a:r>
            <a:r>
              <a:rPr/>
              <a:t> calculer — quel indicateur, quel dénominateur, quel seuil, et comment le défendre. C’est l’objet de </a:t>
            </a:r>
            <a:r>
              <a:rPr i="1"/>
              <a:t>Fondamentaux de l’analyse de données</a:t>
            </a:r>
            <a:r>
              <a:rPr/>
              <a:t>, et les cours sectoriels du module Analyses sectorielles de la feuille de route le poussent plus loin, jusqu’aux classifications que votre cluster vous impose. Si votre équipe travaille en Python plutôt qu’en R, </a:t>
            </a:r>
            <a:r>
              <a:rPr i="1"/>
              <a:t>Python pour les données de programme</a:t>
            </a:r>
            <a:r>
              <a:rPr/>
              <a:t> couvre le même terrain dans ce langage — et le tableau des renversements de la leçon 6 est le moyen le plus rapide de passer de l’un à l’autre.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for-programme-data/r-08-functio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fonction qu’un autre chargé peut exécuter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Transformer un script en fonctions avec arguments et stopifnot(), l’évaluation tidy nécessaire pour passer un nom de colonne, et le script en ligne de commande qui s’exécute tel quel sur l’export du trimestre suivant.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test de la transmission</a:t>
            </a:r>
          </a:p>
          <a:p>
            <a:pPr lvl="0"/>
            <a:r>
              <a:rPr/>
              <a:t>Du script à la fonction</a:t>
            </a:r>
          </a:p>
          <a:p>
            <a:pPr lvl="0"/>
            <a:r>
              <a:rPr>
                <a:latin typeface="Courier"/>
              </a:rPr>
              <a:t>stopifnot()</a:t>
            </a:r>
            <a:r>
              <a:rPr/>
              <a:t> pour ce qui ne peut pas arriver</a:t>
            </a:r>
          </a:p>
          <a:p>
            <a:pPr lvl="0"/>
            <a:r>
              <a:rPr/>
              <a:t>Passer un nom de colonne : l’évaluation tidy</a:t>
            </a:r>
          </a:p>
          <a:p>
            <a:pPr lvl="0"/>
            <a:r>
              <a:rPr/>
              <a:t>La fonction d’indicateur</a:t>
            </a:r>
          </a:p>
          <a:p>
            <a:pPr lvl="0"/>
            <a:r>
              <a:rPr/>
              <a:t>Tester la partie qui calcule</a:t>
            </a:r>
          </a:p>
          <a:p>
            <a:pPr lvl="0"/>
            <a:r>
              <a:rPr/>
              <a:t>Le script en ligne de commande</a:t>
            </a:r>
          </a:p>
          <a:p>
            <a:pPr lvl="0"/>
            <a:r>
              <a:rPr/>
              <a:t>Consigner ce qui a produit la sortie</a:t>
            </a:r>
          </a:p>
          <a:p>
            <a:pPr lvl="0"/>
            <a:r>
              <a:rPr/>
              <a:t>Où ce cours s’arrête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de la transmission</a:t>
            </a:r>
          </a:p>
        </p:txBody>
      </p:sp>
      <p:sp>
        <p:nvSpPr>
          <p:cNvPr id="3" name="Content Placeholder 2"/>
          <p:cNvSpPr>
            <a:spLocks noGrp="1"/>
          </p:cNvSpPr>
          <p:nvPr>
            <p:ph idx="1"/>
          </p:nvPr>
        </p:nvSpPr>
        <p:spPr/>
        <p:txBody>
          <a:bodyPr/>
          <a:lstStyle/>
          <a:p>
            <a:pPr lvl="0"/>
            <a:r>
              <a:rPr/>
              <a:t>Une analyse est terminée quand quelqu’un d’autre peut l’exécuter sur l’export du trimestre prochain sans modifier le code.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 script à la fonction — En R (suite)</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R/clean_register.R</a:t>
            </a:r>
            <a:br/>
            <a:br/>
            <a:r>
              <a:rPr>
                <a:latin typeface="Courier"/>
              </a:rPr>
              <a:t>clean_register </a:t>
            </a:r>
            <a:r>
              <a:rPr>
                <a:solidFill>
                  <a:srgbClr val="007020"/>
                </a:solidFill>
                <a:latin typeface="Courier"/>
              </a:rPr>
              <a:t>&lt;-</a:t>
            </a:r>
            <a:r>
              <a:rPr>
                <a:latin typeface="Courier"/>
              </a:rPr>
              <a:t> </a:t>
            </a:r>
            <a:r>
              <a:rPr b="1">
                <a:solidFill>
                  <a:srgbClr val="007020"/>
                </a:solidFill>
                <a:latin typeface="Courier"/>
              </a:rPr>
              <a:t>function</a:t>
            </a:r>
            <a:r>
              <a:rPr>
                <a:latin typeface="Courier"/>
              </a:rPr>
              <a:t>(muac, </a:t>
            </a:r>
            <a:r>
              <a:rPr>
                <a:solidFill>
                  <a:srgbClr val="7D9029"/>
                </a:solidFill>
                <a:latin typeface="Courier"/>
              </a:rPr>
              <a:t>gam_mm =</a:t>
            </a:r>
            <a:r>
              <a:rPr>
                <a:latin typeface="Courier"/>
              </a:rPr>
              <a:t> </a:t>
            </a:r>
            <a:r>
              <a:rPr>
                <a:solidFill>
                  <a:srgbClr val="40A070"/>
                </a:solidFill>
                <a:latin typeface="Courier"/>
              </a:rPr>
              <a:t>125</a:t>
            </a:r>
            <a:r>
              <a:rPr>
                <a:latin typeface="Courier"/>
              </a:rPr>
              <a:t>, </a:t>
            </a:r>
            <a:r>
              <a:rPr>
                <a:solidFill>
                  <a:srgbClr val="7D9029"/>
                </a:solidFill>
                <a:latin typeface="Courier"/>
              </a:rPr>
              <a:t>sam_mm =</a:t>
            </a:r>
            <a:r>
              <a:rPr>
                <a:latin typeface="Courier"/>
              </a:rPr>
              <a:t> </a:t>
            </a:r>
            <a:r>
              <a:rPr>
                <a:solidFill>
                  <a:srgbClr val="40A070"/>
                </a:solidFill>
                <a:latin typeface="Courier"/>
              </a:rPr>
              <a:t>115</a:t>
            </a:r>
            <a:r>
              <a:rPr>
                <a:latin typeface="Courier"/>
              </a:rPr>
              <a:t>) {</a:t>
            </a:r>
            <a:br/>
            <a:r>
              <a:rPr>
                <a:latin typeface="Courier"/>
              </a:rPr>
              <a:t>  </a:t>
            </a:r>
            <a:r>
              <a:rPr>
                <a:solidFill>
                  <a:srgbClr val="06287E"/>
                </a:solidFill>
                <a:latin typeface="Courier"/>
              </a:rPr>
              <a:t>stopifnot</a:t>
            </a:r>
            <a:r>
              <a:rPr>
                <a:latin typeface="Courier"/>
              </a:rPr>
              <a:t>(</a:t>
            </a:r>
            <a:r>
              <a:rPr>
                <a:solidFill>
                  <a:srgbClr val="06287E"/>
                </a:solidFill>
                <a:latin typeface="Courier"/>
              </a:rPr>
              <a:t>is.data.frame</a:t>
            </a:r>
            <a:r>
              <a:rPr>
                <a:latin typeface="Courier"/>
              </a:rPr>
              <a:t>(muac))</a:t>
            </a:r>
            <a:br/>
            <a:r>
              <a:rPr>
                <a:latin typeface="Courier"/>
              </a:rPr>
              <a:t>  required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a:t>
            </a:r>
            <a:br/>
            <a:r>
              <a:rPr>
                <a:latin typeface="Courier"/>
              </a:rPr>
              <a:t>  missing </a:t>
            </a:r>
            <a:r>
              <a:rPr>
                <a:solidFill>
                  <a:srgbClr val="007020"/>
                </a:solidFill>
                <a:latin typeface="Courier"/>
              </a:rPr>
              <a:t>&lt;-</a:t>
            </a:r>
            <a:r>
              <a:rPr>
                <a:latin typeface="Courier"/>
              </a:rPr>
              <a:t> </a:t>
            </a:r>
            <a:r>
              <a:rPr>
                <a:solidFill>
                  <a:srgbClr val="06287E"/>
                </a:solidFill>
                <a:latin typeface="Courier"/>
              </a:rPr>
              <a:t>setdiff</a:t>
            </a:r>
            <a:r>
              <a:rPr>
                <a:latin typeface="Courier"/>
              </a:rPr>
              <a:t>(required, </a:t>
            </a:r>
            <a:r>
              <a:rPr>
                <a:solidFill>
                  <a:srgbClr val="06287E"/>
                </a:solidFill>
                <a:latin typeface="Courier"/>
              </a:rPr>
              <a:t>names</a:t>
            </a:r>
            <a:r>
              <a:rPr>
                <a:latin typeface="Courier"/>
              </a:rPr>
              <a:t>(muac))</a:t>
            </a:r>
            <a:br/>
            <a:r>
              <a:rPr>
                <a:latin typeface="Courier"/>
              </a:rPr>
              <a:t>  </a:t>
            </a:r>
            <a:r>
              <a:rPr b="1">
                <a:solidFill>
                  <a:srgbClr val="007020"/>
                </a:solidFill>
                <a:latin typeface="Courier"/>
              </a:rPr>
              <a:t>if</a:t>
            </a:r>
            <a:r>
              <a:rPr>
                <a:latin typeface="Courier"/>
              </a:rPr>
              <a:t> (</a:t>
            </a:r>
            <a:r>
              <a:rPr>
                <a:solidFill>
                  <a:srgbClr val="06287E"/>
                </a:solidFill>
                <a:latin typeface="Courier"/>
              </a:rPr>
              <a:t>length</a:t>
            </a:r>
            <a:r>
              <a:rPr>
                <a:latin typeface="Courier"/>
              </a:rPr>
              <a:t>(missing) </a:t>
            </a:r>
            <a:r>
              <a:rPr>
                <a:solidFill>
                  <a:srgbClr val="4070A0"/>
                </a:solidFill>
                <a:latin typeface="Courier"/>
              </a:rPr>
              <a:t>&gt;</a:t>
            </a:r>
            <a:r>
              <a:rPr>
                <a:latin typeface="Courier"/>
              </a:rPr>
              <a:t> </a:t>
            </a:r>
            <a:r>
              <a:rPr>
                <a:solidFill>
                  <a:srgbClr val="40A070"/>
                </a:solidFill>
                <a:latin typeface="Courier"/>
              </a:rPr>
              <a:t>0</a:t>
            </a:r>
            <a:r>
              <a:rPr>
                <a:latin typeface="Courier"/>
              </a:rPr>
              <a:t>) {</a:t>
            </a:r>
            <a:br/>
            <a:r>
              <a:rPr>
                <a:latin typeface="Courier"/>
              </a:rPr>
              <a:t>    </a:t>
            </a:r>
            <a:r>
              <a:rPr>
                <a:solidFill>
                  <a:srgbClr val="06287E"/>
                </a:solidFill>
                <a:latin typeface="Courier"/>
              </a:rPr>
              <a:t>stop</a:t>
            </a:r>
            <a:r>
              <a:rPr>
                <a:latin typeface="Courier"/>
              </a:rPr>
              <a:t>(</a:t>
            </a:r>
            <a:r>
              <a:rPr>
                <a:solidFill>
                  <a:srgbClr val="4070A0"/>
                </a:solidFill>
                <a:latin typeface="Courier"/>
              </a:rPr>
              <a:t>"Colonnes absentes de l'entree : "</a:t>
            </a:r>
            <a:r>
              <a:rPr>
                <a:latin typeface="Courier"/>
              </a:rPr>
              <a:t>, </a:t>
            </a:r>
            <a:r>
              <a:rPr>
                <a:solidFill>
                  <a:srgbClr val="06287E"/>
                </a:solidFill>
                <a:latin typeface="Courier"/>
              </a:rPr>
              <a:t>paste</a:t>
            </a:r>
            <a:r>
              <a:rPr>
                <a:latin typeface="Courier"/>
              </a:rPr>
              <a:t>(missing, </a:t>
            </a:r>
            <a:r>
              <a:rPr>
                <a:solidFill>
                  <a:srgbClr val="7D9029"/>
                </a:solidFill>
                <a:latin typeface="Courier"/>
              </a:rPr>
              <a:t>collapse =</a:t>
            </a:r>
            <a:r>
              <a:rPr>
                <a:latin typeface="Courier"/>
              </a:rPr>
              <a:t> </a:t>
            </a:r>
            <a:r>
              <a:rPr>
                <a:solidFill>
                  <a:srgbClr val="4070A0"/>
                </a:solidFill>
                <a:latin typeface="Courier"/>
              </a:rPr>
              <a:t>", "</a:t>
            </a:r>
            <a:r>
              <a:rPr>
                <a:latin typeface="Courier"/>
              </a:rPr>
              <a:t>))</a:t>
            </a:r>
            <a:br/>
            <a:r>
              <a:rPr>
                <a:latin typeface="Courier"/>
              </a:rPr>
              <a:t>  }</a:t>
            </a:r>
            <a:br/>
            <a:br/>
            <a:r>
              <a:rPr>
                <a:latin typeface="Courier"/>
              </a:rPr>
              <a:t>  muac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mutate</a:t>
            </a:r>
            <a:r>
              <a:rPr>
                <a:latin typeface="Courier"/>
              </a:rPr>
              <a:t>(</a:t>
            </a:r>
            <a:br/>
            <a:r>
              <a:rPr>
                <a:latin typeface="Courier"/>
              </a:rPr>
              <a:t>      </a:t>
            </a:r>
            <a:r>
              <a:rPr i="1">
                <a:solidFill>
                  <a:srgbClr val="60A0B0"/>
                </a:solidFill>
                <a:latin typeface="Courier"/>
              </a:rPr>
              <a:t># Un PB sous 40 est en centimetres dans un champ en millimetres. Applique</a:t>
            </a:r>
            <a:br/>
            <a:r>
              <a:rPr>
                <a:latin typeface="Courier"/>
              </a:rPr>
              <a:t>      </a:t>
            </a:r>
            <a:r>
              <a:rPr i="1">
                <a:solidFill>
                  <a:srgbClr val="60A0B0"/>
                </a:solidFill>
                <a:latin typeface="Courier"/>
              </a:rPr>
              <a:t># seulement sous un seuil qu'aucune mesure plausible n'atteint.</a:t>
            </a:r>
            <a:br/>
            <a:r>
              <a:rPr>
                <a:latin typeface="Courier"/>
              </a:rPr>
              <a:t>      </a:t>
            </a:r>
            <a:r>
              <a:rPr>
                <a:solidFill>
                  <a:srgbClr val="7D9029"/>
                </a:solidFill>
                <a:latin typeface="Courier"/>
              </a:rPr>
              <a:t>muac_mm =</a:t>
            </a:r>
            <a:r>
              <a:rPr>
                <a:latin typeface="Courier"/>
              </a:rPr>
              <a:t> dplyr</a:t>
            </a:r>
            <a:r>
              <a:rPr>
                <a:solidFill>
                  <a:srgbClr val="4070A0"/>
                </a:solidFill>
                <a:latin typeface="Courier"/>
              </a:rPr>
              <a:t>::</a:t>
            </a:r>
            <a:r>
              <a:rPr>
                <a:solidFill>
                  <a:srgbClr val="06287E"/>
                </a:solidFill>
                <a:latin typeface="Courier"/>
              </a:rPr>
              <a:t>if_else</a:t>
            </a:r>
            <a:r>
              <a:rPr>
                <a:latin typeface="Courier"/>
              </a:rPr>
              <a:t>(muac_mm </a:t>
            </a:r>
            <a:r>
              <a:rPr>
                <a:solidFill>
                  <a:srgbClr val="4070A0"/>
                </a:solidFill>
                <a:latin typeface="Courier"/>
              </a:rPr>
              <a:t>&lt;</a:t>
            </a:r>
            <a:r>
              <a:rPr>
                <a:latin typeface="Courier"/>
              </a:rPr>
              <a:t> </a:t>
            </a:r>
            <a:r>
              <a:rPr>
                <a:solidFill>
                  <a:srgbClr val="40A070"/>
                </a:solidFill>
                <a:latin typeface="Courier"/>
              </a:rPr>
              <a:t>40</a:t>
            </a:r>
            <a:r>
              <a:rPr>
                <a:latin typeface="Courier"/>
              </a:rPr>
              <a:t>, muac_mm </a:t>
            </a:r>
            <a:r>
              <a:rPr>
                <a:solidFill>
                  <a:srgbClr val="4070A0"/>
                </a:solidFill>
                <a:latin typeface="Courier"/>
              </a:rPr>
              <a:t>*</a:t>
            </a:r>
            <a:r>
              <a:rPr>
                <a:latin typeface="Courier"/>
              </a:rPr>
              <a:t> </a:t>
            </a:r>
            <a:r>
              <a:rPr>
                <a:solidFill>
                  <a:srgbClr val="40A070"/>
                </a:solidFill>
                <a:latin typeface="Courier"/>
              </a:rPr>
              <a:t>10</a:t>
            </a:r>
            <a:r>
              <a:rPr>
                <a:solidFill>
                  <a:srgbClr val="902000"/>
                </a:solidFill>
                <a:latin typeface="Courier"/>
              </a:rPr>
              <a:t>L</a:t>
            </a:r>
            <a:r>
              <a:rPr>
                <a:latin typeface="Courier"/>
              </a:rPr>
              <a:t>, muac_mm),</a:t>
            </a:r>
            <a:br/>
            <a:r>
              <a:rPr>
                <a:latin typeface="Courier"/>
              </a:rPr>
              <a:t>      </a:t>
            </a:r>
            <a:r>
              <a:rPr>
                <a:solidFill>
                  <a:srgbClr val="7D9029"/>
                </a:solidFill>
                <a:latin typeface="Courier"/>
              </a:rPr>
              <a:t>muac_mm =</a:t>
            </a:r>
            <a:r>
              <a:rPr>
                <a:latin typeface="Courier"/>
              </a:rPr>
              <a:t> dplyr</a:t>
            </a:r>
            <a:r>
              <a:rPr>
                <a:solidFill>
                  <a:srgbClr val="4070A0"/>
                </a:solidFill>
                <a:latin typeface="Courier"/>
              </a:rPr>
              <a:t>::</a:t>
            </a:r>
            <a:r>
              <a:rPr>
                <a:solidFill>
                  <a:srgbClr val="06287E"/>
                </a:solidFill>
                <a:latin typeface="Courier"/>
              </a:rPr>
              <a:t>if_else</a:t>
            </a:r>
            <a:r>
              <a:rPr>
                <a:latin typeface="Courier"/>
              </a:rPr>
              <a:t>(dplyr</a:t>
            </a:r>
            <a:r>
              <a:rPr>
                <a:solidFill>
                  <a:srgbClr val="4070A0"/>
                </a:solidFill>
                <a:latin typeface="Courier"/>
              </a:rPr>
              <a:t>::</a:t>
            </a:r>
            <a:r>
              <a:rPr>
                <a:solidFill>
                  <a:srgbClr val="06287E"/>
                </a:solidFill>
                <a:latin typeface="Courier"/>
              </a:rPr>
              <a:t>between</a:t>
            </a:r>
            <a:r>
              <a:rPr>
                <a:latin typeface="Courier"/>
              </a:rPr>
              <a:t>(muac_mm, </a:t>
            </a:r>
            <a:r>
              <a:rPr>
                <a:solidFill>
                  <a:srgbClr val="40A070"/>
                </a:solidFill>
                <a:latin typeface="Courier"/>
              </a:rPr>
              <a:t>80</a:t>
            </a:r>
            <a:r>
              <a:rPr>
                <a:solidFill>
                  <a:srgbClr val="902000"/>
                </a:solidFill>
                <a:latin typeface="Courier"/>
              </a:rPr>
              <a:t>L</a:t>
            </a:r>
            <a:r>
              <a:rPr>
                <a:latin typeface="Courier"/>
              </a:rPr>
              <a:t>, </a:t>
            </a:r>
            <a:r>
              <a:rPr>
                <a:solidFill>
                  <a:srgbClr val="40A070"/>
                </a:solidFill>
                <a:latin typeface="Courier"/>
              </a:rPr>
              <a:t>220</a:t>
            </a:r>
            <a:r>
              <a:rPr>
                <a:solidFill>
                  <a:srgbClr val="902000"/>
                </a:solidFill>
                <a:latin typeface="Courier"/>
              </a:rPr>
              <a:t>L</a:t>
            </a:r>
            <a:r>
              <a:rPr>
                <a:latin typeface="Courier"/>
              </a:rPr>
              <a:t>), muac_mm, </a:t>
            </a:r>
            <a:r>
              <a:rPr>
                <a:solidFill>
                  <a:srgbClr val="880000"/>
                </a:solidFill>
                <a:latin typeface="Courier"/>
              </a:rPr>
              <a:t>NA_integer_</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 script à la fonction — En R (suite)</a:t>
            </a:r>
          </a:p>
        </p:txBody>
      </p:sp>
      <p:sp>
        <p:nvSpPr>
          <p:cNvPr id="3" name="Content Placeholder 2"/>
          <p:cNvSpPr>
            <a:spLocks noGrp="1"/>
          </p:cNvSpPr>
          <p:nvPr>
            <p:ph idx="1"/>
          </p:nvPr>
        </p:nvSpPr>
        <p:spPr/>
        <p:txBody>
          <a:bodyPr/>
          <a:lstStyle/>
          <a:p>
            <a:pPr lvl="0" indent="0">
              <a:buNone/>
            </a:pPr>
            <a:r>
              <a:rPr>
                <a:latin typeface="Courier"/>
              </a:rPr>
              <a:t>      oedema  </a:t>
            </a:r>
            <a:r>
              <a:rPr>
                <a:solidFill>
                  <a:srgbClr val="007020"/>
                </a:solidFill>
                <a:latin typeface="Courier"/>
              </a:rPr>
              <a:t>=</a:t>
            </a:r>
            <a:r>
              <a:rPr>
                <a:latin typeface="Courier"/>
              </a:rPr>
              <a:t> dplyr</a:t>
            </a:r>
            <a:r>
              <a:rPr>
                <a:solidFill>
                  <a:srgbClr val="4070A0"/>
                </a:solidFill>
                <a:latin typeface="Courier"/>
              </a:rPr>
              <a:t>::</a:t>
            </a:r>
            <a:r>
              <a:rPr>
                <a:solidFill>
                  <a:srgbClr val="06287E"/>
                </a:solidFill>
                <a:latin typeface="Courier"/>
              </a:rPr>
              <a:t>recode</a:t>
            </a:r>
            <a:r>
              <a:rPr>
                <a:latin typeface="Courier"/>
              </a:rPr>
              <a:t>(</a:t>
            </a:r>
            <a:br/>
            <a:r>
              <a:rPr>
                <a:latin typeface="Courier"/>
              </a:rPr>
              <a:t>        </a:t>
            </a:r>
            <a:r>
              <a:rPr>
                <a:solidFill>
                  <a:srgbClr val="06287E"/>
                </a:solidFill>
                <a:latin typeface="Courier"/>
              </a:rPr>
              <a:t>tolower</a:t>
            </a:r>
            <a:r>
              <a:rPr>
                <a:latin typeface="Courier"/>
              </a:rPr>
              <a:t>(</a:t>
            </a:r>
            <a:r>
              <a:rPr>
                <a:solidFill>
                  <a:srgbClr val="06287E"/>
                </a:solidFill>
                <a:latin typeface="Courier"/>
              </a:rPr>
              <a:t>trimws</a:t>
            </a:r>
            <a:r>
              <a:rPr>
                <a:latin typeface="Courier"/>
              </a:rPr>
              <a:t>(oedema)),</a:t>
            </a:r>
            <a:br/>
            <a:r>
              <a:rPr>
                <a:latin typeface="Courier"/>
              </a:rPr>
              <a:t>        </a:t>
            </a:r>
            <a:r>
              <a:rPr>
                <a:solidFill>
                  <a:srgbClr val="4070A0"/>
                </a:solidFill>
                <a:latin typeface="Courier"/>
              </a:rPr>
              <a:t>"true"</a:t>
            </a:r>
            <a:r>
              <a:rPr>
                <a:latin typeface="Courier"/>
              </a:rPr>
              <a:t> </a:t>
            </a:r>
            <a:r>
              <a:rPr>
                <a:solidFill>
                  <a:srgbClr val="007020"/>
                </a:solidFill>
                <a:latin typeface="Courier"/>
              </a:rPr>
              <a:t>=</a:t>
            </a:r>
            <a:r>
              <a:rPr>
                <a:latin typeface="Courier"/>
              </a:rPr>
              <a:t> </a:t>
            </a:r>
            <a:r>
              <a:rPr>
                <a:solidFill>
                  <a:srgbClr val="880000"/>
                </a:solidFill>
                <a:latin typeface="Courier"/>
              </a:rPr>
              <a:t>TRUE</a:t>
            </a:r>
            <a:r>
              <a:rPr>
                <a:latin typeface="Courier"/>
              </a:rPr>
              <a:t>, </a:t>
            </a:r>
            <a:r>
              <a:rPr>
                <a:solidFill>
                  <a:srgbClr val="4070A0"/>
                </a:solidFill>
                <a:latin typeface="Courier"/>
              </a:rPr>
              <a:t>"y"</a:t>
            </a:r>
            <a:r>
              <a:rPr>
                <a:latin typeface="Courier"/>
              </a:rPr>
              <a:t> </a:t>
            </a:r>
            <a:r>
              <a:rPr>
                <a:solidFill>
                  <a:srgbClr val="007020"/>
                </a:solidFill>
                <a:latin typeface="Courier"/>
              </a:rPr>
              <a:t>=</a:t>
            </a:r>
            <a:r>
              <a:rPr>
                <a:latin typeface="Courier"/>
              </a:rPr>
              <a:t> </a:t>
            </a:r>
            <a:r>
              <a:rPr>
                <a:solidFill>
                  <a:srgbClr val="880000"/>
                </a:solidFill>
                <a:latin typeface="Courier"/>
              </a:rPr>
              <a:t>TRUE</a:t>
            </a:r>
            <a:r>
              <a:rPr>
                <a:latin typeface="Courier"/>
              </a:rPr>
              <a:t>, </a:t>
            </a:r>
            <a:r>
              <a:rPr>
                <a:solidFill>
                  <a:srgbClr val="4070A0"/>
                </a:solidFill>
                <a:latin typeface="Courier"/>
              </a:rPr>
              <a:t>"yes"</a:t>
            </a:r>
            <a:r>
              <a:rPr>
                <a:latin typeface="Courier"/>
              </a:rPr>
              <a:t> </a:t>
            </a:r>
            <a:r>
              <a:rPr>
                <a:solidFill>
                  <a:srgbClr val="007020"/>
                </a:solidFill>
                <a:latin typeface="Courier"/>
              </a:rPr>
              <a:t>=</a:t>
            </a:r>
            <a:r>
              <a:rPr>
                <a:latin typeface="Courier"/>
              </a:rPr>
              <a:t> </a:t>
            </a:r>
            <a:r>
              <a:rPr>
                <a:solidFill>
                  <a:srgbClr val="880000"/>
                </a:solidFill>
                <a:latin typeface="Courier"/>
              </a:rPr>
              <a:t>TRUE</a:t>
            </a:r>
            <a:r>
              <a:rPr>
                <a:latin typeface="Courier"/>
              </a:rPr>
              <a:t>,</a:t>
            </a:r>
            <a:br/>
            <a:r>
              <a:rPr>
                <a:latin typeface="Courier"/>
              </a:rPr>
              <a:t>        </a:t>
            </a:r>
            <a:r>
              <a:rPr>
                <a:solidFill>
                  <a:srgbClr val="4070A0"/>
                </a:solidFill>
                <a:latin typeface="Courier"/>
              </a:rPr>
              <a:t>"false"</a:t>
            </a:r>
            <a:r>
              <a:rPr>
                <a:latin typeface="Courier"/>
              </a:rPr>
              <a:t> </a:t>
            </a:r>
            <a:r>
              <a:rPr>
                <a:solidFill>
                  <a:srgbClr val="007020"/>
                </a:solidFill>
                <a:latin typeface="Courier"/>
              </a:rPr>
              <a:t>=</a:t>
            </a:r>
            <a:r>
              <a:rPr>
                <a:latin typeface="Courier"/>
              </a:rPr>
              <a:t> </a:t>
            </a:r>
            <a:r>
              <a:rPr>
                <a:solidFill>
                  <a:srgbClr val="880000"/>
                </a:solidFill>
                <a:latin typeface="Courier"/>
              </a:rPr>
              <a:t>FALSE</a:t>
            </a:r>
            <a:r>
              <a:rPr>
                <a:latin typeface="Courier"/>
              </a:rPr>
              <a:t>, </a:t>
            </a:r>
            <a:r>
              <a:rPr>
                <a:solidFill>
                  <a:srgbClr val="4070A0"/>
                </a:solidFill>
                <a:latin typeface="Courier"/>
              </a:rPr>
              <a:t>"n"</a:t>
            </a:r>
            <a:r>
              <a:rPr>
                <a:latin typeface="Courier"/>
              </a:rPr>
              <a:t> </a:t>
            </a:r>
            <a:r>
              <a:rPr>
                <a:solidFill>
                  <a:srgbClr val="007020"/>
                </a:solidFill>
                <a:latin typeface="Courier"/>
              </a:rPr>
              <a:t>=</a:t>
            </a:r>
            <a:r>
              <a:rPr>
                <a:latin typeface="Courier"/>
              </a:rPr>
              <a:t> </a:t>
            </a:r>
            <a:r>
              <a:rPr>
                <a:solidFill>
                  <a:srgbClr val="880000"/>
                </a:solidFill>
                <a:latin typeface="Courier"/>
              </a:rPr>
              <a:t>FALSE</a:t>
            </a:r>
            <a:r>
              <a:rPr>
                <a:latin typeface="Courier"/>
              </a:rPr>
              <a:t>, </a:t>
            </a:r>
            <a:r>
              <a:rPr>
                <a:solidFill>
                  <a:srgbClr val="4070A0"/>
                </a:solidFill>
                <a:latin typeface="Courier"/>
              </a:rPr>
              <a:t>"no"</a:t>
            </a:r>
            <a:r>
              <a:rPr>
                <a:latin typeface="Courier"/>
              </a:rPr>
              <a:t> </a:t>
            </a:r>
            <a:r>
              <a:rPr>
                <a:solidFill>
                  <a:srgbClr val="007020"/>
                </a:solidFill>
                <a:latin typeface="Courier"/>
              </a:rPr>
              <a:t>=</a:t>
            </a:r>
            <a:r>
              <a:rPr>
                <a:latin typeface="Courier"/>
              </a:rPr>
              <a:t> </a:t>
            </a:r>
            <a:r>
              <a:rPr>
                <a:solidFill>
                  <a:srgbClr val="880000"/>
                </a:solidFill>
                <a:latin typeface="Courier"/>
              </a:rPr>
              <a:t>FALSE</a:t>
            </a:r>
            <a:r>
              <a:rPr>
                <a:latin typeface="Courier"/>
              </a:rPr>
              <a:t>,</a:t>
            </a:r>
            <a:br/>
            <a:r>
              <a:rPr>
                <a:latin typeface="Courier"/>
              </a:rPr>
              <a:t>        </a:t>
            </a:r>
            <a:r>
              <a:rPr>
                <a:solidFill>
                  <a:srgbClr val="7D9029"/>
                </a:solidFill>
                <a:latin typeface="Courier"/>
              </a:rPr>
              <a:t>.default =</a:t>
            </a:r>
            <a:r>
              <a:rPr>
                <a:latin typeface="Courier"/>
              </a:rPr>
              <a:t> </a:t>
            </a:r>
            <a:r>
              <a:rPr>
                <a:solidFill>
                  <a:srgbClr val="880000"/>
                </a:solidFill>
                <a:latin typeface="Courier"/>
              </a:rPr>
              <a:t>NA</a:t>
            </a:r>
            <a:br/>
            <a:r>
              <a:rPr>
                <a:latin typeface="Courier"/>
              </a:rPr>
              <a:t>      ),</a:t>
            </a:r>
            <a:br/>
            <a:r>
              <a:rPr>
                <a:latin typeface="Courier"/>
              </a:rPr>
              <a:t>      assessed </a:t>
            </a:r>
            <a:r>
              <a:rPr>
                <a:solidFill>
                  <a:srgbClr val="00702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(oedema),</a:t>
            </a:r>
            <a:br/>
            <a:r>
              <a:rPr>
                <a:latin typeface="Courier"/>
              </a:rPr>
              <a:t>      gam </a:t>
            </a:r>
            <a:r>
              <a:rPr>
                <a:solidFill>
                  <a:srgbClr val="007020"/>
                </a:solidFill>
                <a:latin typeface="Courier"/>
              </a:rPr>
              <a:t>=</a:t>
            </a:r>
            <a:r>
              <a:rPr>
                <a:latin typeface="Courier"/>
              </a:rPr>
              <a:t> assessed </a:t>
            </a:r>
            <a:r>
              <a:rPr>
                <a:solidFill>
                  <a:srgbClr val="4070A0"/>
                </a:solidFill>
                <a:latin typeface="Courier"/>
              </a:rPr>
              <a:t>&amp;</a:t>
            </a:r>
            <a:r>
              <a:rPr>
                <a:latin typeface="Courier"/>
              </a:rPr>
              <a:t> (muac_mm </a:t>
            </a:r>
            <a:r>
              <a:rPr>
                <a:solidFill>
                  <a:srgbClr val="4070A0"/>
                </a:solidFill>
                <a:latin typeface="Courier"/>
              </a:rPr>
              <a:t>&lt;</a:t>
            </a:r>
            <a:r>
              <a:rPr>
                <a:latin typeface="Courier"/>
              </a:rPr>
              <a:t> gam_mm </a:t>
            </a:r>
            <a:r>
              <a:rPr>
                <a:solidFill>
                  <a:srgbClr val="4070A0"/>
                </a:solidFill>
                <a:latin typeface="Courier"/>
              </a:rPr>
              <a:t>|</a:t>
            </a:r>
            <a:r>
              <a:rPr>
                <a:latin typeface="Courier"/>
              </a:rPr>
              <a:t> oedema),</a:t>
            </a:r>
            <a:br/>
            <a:r>
              <a:rPr>
                <a:latin typeface="Courier"/>
              </a:rPr>
              <a:t>      sam </a:t>
            </a:r>
            <a:r>
              <a:rPr>
                <a:solidFill>
                  <a:srgbClr val="007020"/>
                </a:solidFill>
                <a:latin typeface="Courier"/>
              </a:rPr>
              <a:t>=</a:t>
            </a:r>
            <a:r>
              <a:rPr>
                <a:latin typeface="Courier"/>
              </a:rPr>
              <a:t> assessed </a:t>
            </a:r>
            <a:r>
              <a:rPr>
                <a:solidFill>
                  <a:srgbClr val="4070A0"/>
                </a:solidFill>
                <a:latin typeface="Courier"/>
              </a:rPr>
              <a:t>&amp;</a:t>
            </a:r>
            <a:r>
              <a:rPr>
                <a:latin typeface="Courier"/>
              </a:rPr>
              <a:t> (muac_mm </a:t>
            </a:r>
            <a:r>
              <a:rPr>
                <a:solidFill>
                  <a:srgbClr val="4070A0"/>
                </a:solidFill>
                <a:latin typeface="Courier"/>
              </a:rPr>
              <a:t>&lt;</a:t>
            </a:r>
            <a:r>
              <a:rPr>
                <a:latin typeface="Courier"/>
              </a:rPr>
              <a:t> sam_mm </a:t>
            </a:r>
            <a:r>
              <a:rPr>
                <a:solidFill>
                  <a:srgbClr val="4070A0"/>
                </a:solidFill>
                <a:latin typeface="Courier"/>
              </a:rPr>
              <a:t>|</a:t>
            </a:r>
            <a:r>
              <a:rPr>
                <a:latin typeface="Courier"/>
              </a:rPr>
              <a:t> oedema)</a:t>
            </a:r>
            <a:br/>
            <a:r>
              <a:rPr>
                <a:latin typeface="Courier"/>
              </a:rPr>
              <a:t>    </a:t>
            </a:r>
            <a:r>
              <a:rPr b="1">
                <a:solidFill>
                  <a:srgbClr val="FF0000"/>
                </a:solidFill>
                <a:latin typeface="Courier"/>
              </a:rPr>
              <a:t>)</a:t>
            </a:r>
            <a:br/>
            <a:r>
              <a:rPr b="1">
                <a:solidFill>
                  <a:srgbClr val="FF0000"/>
                </a:solidFill>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 script à la fonction</a:t>
            </a:r>
          </a:p>
        </p:txBody>
      </p:sp>
      <p:sp>
        <p:nvSpPr>
          <p:cNvPr id="3" name="Content Placeholder 2"/>
          <p:cNvSpPr>
            <a:spLocks noGrp="1"/>
          </p:cNvSpPr>
          <p:nvPr>
            <p:ph idx="1"/>
          </p:nvPr>
        </p:nvSpPr>
        <p:spPr/>
        <p:txBody>
          <a:bodyPr/>
          <a:lstStyle/>
          <a:p>
            <a:pPr lvl="0"/>
            <a:r>
              <a:rPr/>
              <a:t>Elle prend un tableau de données et en renvoie un — Aucune lecture de fichier, aucune écriture, aucun </a:t>
            </a:r>
            <a:r>
              <a:rPr>
                <a:latin typeface="Courier"/>
              </a:rPr>
              <a:t>\&lt;\&lt;-</a:t>
            </a:r>
          </a:p>
          <a:p>
            <a:pPr lvl="0"/>
            <a:r>
              <a:rPr/>
              <a:t>Les seuils sont des arguments avec valeurs par défaut — Un seuil qu’on ne change qu’en éditant une ligne finira par…</a:t>
            </a:r>
          </a:p>
          <a:p>
            <a:pPr lvl="0"/>
            <a:r>
              <a:rPr/>
              <a:t>Elle valide son entrée — Un </a:t>
            </a:r>
            <a:r>
              <a:rPr>
                <a:latin typeface="Courier"/>
              </a:rPr>
              <a:t>stop()</a:t>
            </a:r>
            <a:r>
              <a:rPr/>
              <a:t> nommant les colonnes absentes vaut mieux qu’un </a:t>
            </a:r>
            <a:r>
              <a:rPr>
                <a:latin typeface="Courier"/>
              </a:rPr>
              <a:t>NULL</a:t>
            </a:r>
            <a:r>
              <a:rPr/>
              <a:t> se propageant dans un mutate…</a:t>
            </a:r>
          </a:p>
          <a:p>
            <a:pPr lvl="0"/>
            <a:r>
              <a:rPr/>
              <a:t>Rien n’est groupé en sortie — Un tableau groupé qui s’échappe d’une fonction est l’erreur de la leçon sur le…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stopifnot()</a:t>
            </a:r>
            <a:r>
              <a:rPr/>
              <a:t> pour ce qui ne peut pas arriver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br/>
            <a:r>
              <a:rPr>
                <a:latin typeface="Courier"/>
              </a:rPr>
              <a:t>  </a:t>
            </a:r>
            <a:r>
              <a:rPr>
                <a:solidFill>
                  <a:srgbClr val="4070A0"/>
                </a:solidFill>
                <a:latin typeface="Courier"/>
              </a:rPr>
              <a:t>"chaque ligne exige un identifiant"</a:t>
            </a:r>
            <a:r>
              <a:rPr>
                <a:latin typeface="Courier"/>
              </a:rPr>
              <a:t> </a:t>
            </a:r>
            <a:r>
              <a:rPr>
                <a:solidFill>
                  <a:srgbClr val="007020"/>
                </a:solidFill>
                <a:latin typeface="Courier"/>
              </a:rPr>
              <a:t>=</a:t>
            </a:r>
            <a:r>
              <a:rPr>
                <a:latin typeface="Courier"/>
              </a:rPr>
              <a:t> </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(muac</a:t>
            </a:r>
            <a:r>
              <a:rPr>
                <a:solidFill>
                  <a:srgbClr val="4070A0"/>
                </a:solidFill>
                <a:latin typeface="Courier"/>
              </a:rPr>
              <a:t>$</a:t>
            </a:r>
            <a:r>
              <a:rPr>
                <a:latin typeface="Courier"/>
              </a:rPr>
              <a:t>child_id)),</a:t>
            </a:r>
            <a:br/>
            <a:r>
              <a:rPr>
                <a:latin typeface="Courier"/>
              </a:rPr>
              <a:t>  </a:t>
            </a:r>
            <a:r>
              <a:rPr>
                <a:solidFill>
                  <a:srgbClr val="4070A0"/>
                </a:solidFill>
                <a:latin typeface="Courier"/>
              </a:rPr>
              <a:t>"le PB doit etre plausible apres nettoyage"</a:t>
            </a:r>
            <a:r>
              <a:rPr>
                <a:latin typeface="Courier"/>
              </a:rPr>
              <a:t> </a:t>
            </a:r>
            <a:r>
              <a:rPr>
                <a:solidFill>
                  <a:srgbClr val="007020"/>
                </a:solidFill>
                <a:latin typeface="Courier"/>
              </a:rPr>
              <a:t>=</a:t>
            </a:r>
            <a:br/>
            <a:r>
              <a:rPr>
                <a:latin typeface="Courier"/>
              </a:rPr>
              <a:t>    </a:t>
            </a:r>
            <a:r>
              <a:rPr>
                <a:solidFill>
                  <a:srgbClr val="06287E"/>
                </a:solidFill>
                <a:latin typeface="Courier"/>
              </a:rPr>
              <a:t>all</a:t>
            </a:r>
            <a:r>
              <a:rPr>
                <a:latin typeface="Courier"/>
              </a:rPr>
              <a:t>(</a:t>
            </a:r>
            <a:r>
              <a:rPr>
                <a:solidFill>
                  <a:srgbClr val="06287E"/>
                </a:solidFill>
                <a:latin typeface="Courier"/>
              </a:rPr>
              <a:t>is.na</a:t>
            </a:r>
            <a:r>
              <a:rPr>
                <a:latin typeface="Courier"/>
              </a:rPr>
              <a:t>(muac</a:t>
            </a:r>
            <a:r>
              <a:rPr>
                <a:solidFill>
                  <a:srgbClr val="4070A0"/>
                </a:solidFill>
                <a:latin typeface="Courier"/>
              </a:rPr>
              <a:t>$</a:t>
            </a:r>
            <a:r>
              <a:rPr>
                <a:latin typeface="Courier"/>
              </a:rPr>
              <a:t>muac_mm) </a:t>
            </a:r>
            <a:r>
              <a:rPr>
                <a:solidFill>
                  <a:srgbClr val="4070A0"/>
                </a:solidFill>
                <a:latin typeface="Courier"/>
              </a:rPr>
              <a:t>|</a:t>
            </a:r>
            <a:r>
              <a:rPr>
                <a:latin typeface="Courier"/>
              </a:rPr>
              <a:t> dplyr</a:t>
            </a:r>
            <a:r>
              <a:rPr>
                <a:solidFill>
                  <a:srgbClr val="4070A0"/>
                </a:solidFill>
                <a:latin typeface="Courier"/>
              </a:rPr>
              <a:t>::</a:t>
            </a:r>
            <a:r>
              <a:rPr>
                <a:solidFill>
                  <a:srgbClr val="06287E"/>
                </a:solidFill>
                <a:latin typeface="Courier"/>
              </a:rPr>
              <a:t>between</a:t>
            </a:r>
            <a:r>
              <a:rPr>
                <a:latin typeface="Courier"/>
              </a:rPr>
              <a:t>(muac</a:t>
            </a:r>
            <a:r>
              <a:rPr>
                <a:solidFill>
                  <a:srgbClr val="4070A0"/>
                </a:solidFill>
                <a:latin typeface="Courier"/>
              </a:rPr>
              <a:t>$</a:t>
            </a:r>
            <a:r>
              <a:rPr>
                <a:latin typeface="Courier"/>
              </a:rPr>
              <a:t>muac_mm, </a:t>
            </a:r>
            <a:r>
              <a:rPr>
                <a:solidFill>
                  <a:srgbClr val="40A070"/>
                </a:solidFill>
                <a:latin typeface="Courier"/>
              </a:rPr>
              <a:t>80</a:t>
            </a:r>
            <a:r>
              <a:rPr>
                <a:latin typeface="Courier"/>
              </a:rPr>
              <a:t>, </a:t>
            </a:r>
            <a:r>
              <a:rPr>
                <a:solidFill>
                  <a:srgbClr val="40A070"/>
                </a:solidFill>
                <a:latin typeface="Courier"/>
              </a:rPr>
              <a:t>220</a:t>
            </a:r>
            <a:r>
              <a:rPr>
                <a:latin typeface="Courier"/>
              </a:rPr>
              <a:t>))</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Passer un nom de colonne : l’évaluation tidy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Ne fonctionne pas.</a:t>
            </a:r>
            <a:br/>
            <a:r>
              <a:rPr>
                <a:latin typeface="Courier"/>
              </a:rPr>
              <a:t>rate_by </a:t>
            </a:r>
            <a:r>
              <a:rPr>
                <a:solidFill>
                  <a:srgbClr val="007020"/>
                </a:solidFill>
                <a:latin typeface="Courier"/>
              </a:rPr>
              <a:t>&lt;-</a:t>
            </a:r>
            <a:r>
              <a:rPr>
                <a:latin typeface="Courier"/>
              </a:rPr>
              <a:t> </a:t>
            </a:r>
            <a:r>
              <a:rPr b="1">
                <a:solidFill>
                  <a:srgbClr val="007020"/>
                </a:solidFill>
                <a:latin typeface="Courier"/>
              </a:rPr>
              <a:t>function</a:t>
            </a:r>
            <a:r>
              <a:rPr>
                <a:latin typeface="Courier"/>
              </a:rPr>
              <a:t>(df, group_col) {</a:t>
            </a:r>
            <a:br/>
            <a:r>
              <a:rPr>
                <a:latin typeface="Courier"/>
              </a:rPr>
              <a:t>  df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summarise</a:t>
            </a:r>
            <a:r>
              <a:rPr>
                <a:latin typeface="Courier"/>
              </a:rPr>
              <a:t>(</a:t>
            </a:r>
            <a:r>
              <a:rPr>
                <a:solidFill>
                  <a:srgbClr val="7D9029"/>
                </a:solidFill>
                <a:latin typeface="Courier"/>
              </a:rPr>
              <a:t>n =</a:t>
            </a:r>
            <a:r>
              <a:rPr>
                <a:latin typeface="Courier"/>
              </a:rPr>
              <a:t> dplyr</a:t>
            </a:r>
            <a:r>
              <a:rPr>
                <a:solidFill>
                  <a:srgbClr val="4070A0"/>
                </a:solidFill>
                <a:latin typeface="Courier"/>
              </a:rPr>
              <a:t>::</a:t>
            </a:r>
            <a:r>
              <a:rPr>
                <a:solidFill>
                  <a:srgbClr val="06287E"/>
                </a:solidFill>
                <a:latin typeface="Courier"/>
              </a:rPr>
              <a:t>n</a:t>
            </a:r>
            <a:r>
              <a:rPr>
                <a:latin typeface="Courier"/>
              </a:rPr>
              <a:t>(), </a:t>
            </a:r>
            <a:r>
              <a:rPr>
                <a:solidFill>
                  <a:srgbClr val="7D9029"/>
                </a:solidFill>
                <a:latin typeface="Courier"/>
              </a:rPr>
              <a:t>.by =</a:t>
            </a:r>
            <a:r>
              <a:rPr>
                <a:latin typeface="Courier"/>
              </a:rPr>
              <a:t> group_col)</a:t>
            </a:r>
            <a:br/>
            <a:r>
              <a:rPr>
                <a:latin typeface="Courier"/>
              </a:rPr>
              <a:t>}</a:t>
            </a:r>
            <a:br/>
            <a:br/>
            <a:r>
              <a:rPr>
                <a:solidFill>
                  <a:srgbClr val="06287E"/>
                </a:solidFill>
                <a:latin typeface="Courier"/>
              </a:rPr>
              <a:t>rate_by</a:t>
            </a:r>
            <a:r>
              <a:rPr>
                <a:latin typeface="Courier"/>
              </a:rPr>
              <a:t>(muac, commune)</a:t>
            </a:r>
            <a:br/>
            <a:r>
              <a:rPr i="1">
                <a:solidFill>
                  <a:srgbClr val="60A0B0"/>
                </a:solidFill>
                <a:latin typeface="Courier"/>
              </a:rPr>
              <a:t>#&gt; Error: object 'commune' not found</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Passer un nom de colonne : l’évaluation tidy — En R</a:t>
            </a:r>
          </a:p>
        </p:txBody>
      </p:sp>
      <p:sp>
        <p:nvSpPr>
          <p:cNvPr id="3" name="Content Placeholder 2"/>
          <p:cNvSpPr>
            <a:spLocks noGrp="1"/>
          </p:cNvSpPr>
          <p:nvPr>
            <p:ph idx="1"/>
          </p:nvPr>
        </p:nvSpPr>
        <p:spPr/>
        <p:txBody>
          <a:bodyPr/>
          <a:lstStyle/>
          <a:p>
            <a:pPr lvl="0" indent="0">
              <a:buNone/>
            </a:pPr>
            <a:r>
              <a:rPr>
                <a:latin typeface="Courier"/>
              </a:rPr>
              <a:t>rate_by </a:t>
            </a:r>
            <a:r>
              <a:rPr>
                <a:solidFill>
                  <a:srgbClr val="007020"/>
                </a:solidFill>
                <a:latin typeface="Courier"/>
              </a:rPr>
              <a:t>&lt;-</a:t>
            </a:r>
            <a:r>
              <a:rPr>
                <a:latin typeface="Courier"/>
              </a:rPr>
              <a:t> </a:t>
            </a:r>
            <a:r>
              <a:rPr b="1">
                <a:solidFill>
                  <a:srgbClr val="007020"/>
                </a:solidFill>
                <a:latin typeface="Courier"/>
              </a:rPr>
              <a:t>function</a:t>
            </a:r>
            <a:r>
              <a:rPr>
                <a:latin typeface="Courier"/>
              </a:rPr>
              <a:t>(df, group_col) {</a:t>
            </a:r>
            <a:br/>
            <a:r>
              <a:rPr>
                <a:latin typeface="Courier"/>
              </a:rPr>
              <a:t>  df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summarise</a:t>
            </a:r>
            <a:r>
              <a:rPr>
                <a:latin typeface="Courier"/>
              </a:rPr>
              <a:t>(</a:t>
            </a:r>
            <a:r>
              <a:rPr>
                <a:solidFill>
                  <a:srgbClr val="7D9029"/>
                </a:solidFill>
                <a:latin typeface="Courier"/>
              </a:rPr>
              <a:t>n =</a:t>
            </a:r>
            <a:r>
              <a:rPr>
                <a:latin typeface="Courier"/>
              </a:rPr>
              <a:t> dplyr</a:t>
            </a:r>
            <a:r>
              <a:rPr>
                <a:solidFill>
                  <a:srgbClr val="4070A0"/>
                </a:solidFill>
                <a:latin typeface="Courier"/>
              </a:rPr>
              <a:t>::</a:t>
            </a:r>
            <a:r>
              <a:rPr>
                <a:solidFill>
                  <a:srgbClr val="06287E"/>
                </a:solidFill>
                <a:latin typeface="Courier"/>
              </a:rPr>
              <a:t>n</a:t>
            </a:r>
            <a:r>
              <a:rPr>
                <a:latin typeface="Courier"/>
              </a:rPr>
              <a:t>(), </a:t>
            </a:r>
            <a:r>
              <a:rPr>
                <a:solidFill>
                  <a:srgbClr val="7D9029"/>
                </a:solidFill>
                <a:latin typeface="Courier"/>
              </a:rPr>
              <a:t>.by =</a:t>
            </a:r>
            <a:r>
              <a:rPr>
                <a:latin typeface="Courier"/>
              </a:rPr>
              <a:t> {{ group_col }})</a:t>
            </a:r>
            <a:br/>
            <a:r>
              <a:rPr>
                <a:latin typeface="Courier"/>
              </a:rPr>
              <a:t>}</a:t>
            </a:r>
            <a:br/>
            <a:br/>
            <a:r>
              <a:rPr>
                <a:solidFill>
                  <a:srgbClr val="06287E"/>
                </a:solidFill>
                <a:latin typeface="Courier"/>
              </a:rPr>
              <a:t>rate_by</a:t>
            </a:r>
            <a:r>
              <a:rPr>
                <a:latin typeface="Courier"/>
              </a:rPr>
              <a:t>(muac, commune)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Passer un nom de colonne : l’évaluation tidy — En R</a:t>
            </a:r>
          </a:p>
        </p:txBody>
      </p:sp>
      <p:sp>
        <p:nvSpPr>
          <p:cNvPr id="3" name="Content Placeholder 2"/>
          <p:cNvSpPr>
            <a:spLocks noGrp="1"/>
          </p:cNvSpPr>
          <p:nvPr>
            <p:ph idx="1"/>
          </p:nvPr>
        </p:nvSpPr>
        <p:spPr/>
        <p:txBody>
          <a:bodyPr/>
          <a:lstStyle/>
          <a:p>
            <a:pPr lvl="0" indent="0">
              <a:buNone/>
            </a:pPr>
            <a:r>
              <a:rPr>
                <a:latin typeface="Courier"/>
              </a:rPr>
              <a:t>rate_by_name </a:t>
            </a:r>
            <a:r>
              <a:rPr>
                <a:solidFill>
                  <a:srgbClr val="007020"/>
                </a:solidFill>
                <a:latin typeface="Courier"/>
              </a:rPr>
              <a:t>&lt;-</a:t>
            </a:r>
            <a:r>
              <a:rPr>
                <a:latin typeface="Courier"/>
              </a:rPr>
              <a:t> </a:t>
            </a:r>
            <a:r>
              <a:rPr b="1">
                <a:solidFill>
                  <a:srgbClr val="007020"/>
                </a:solidFill>
                <a:latin typeface="Courier"/>
              </a:rPr>
              <a:t>function</a:t>
            </a:r>
            <a:r>
              <a:rPr>
                <a:latin typeface="Courier"/>
              </a:rPr>
              <a:t>(df, group_col) {</a:t>
            </a:r>
            <a:br/>
            <a:r>
              <a:rPr>
                <a:latin typeface="Courier"/>
              </a:rPr>
              <a:t>  df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summarise</a:t>
            </a:r>
            <a:r>
              <a:rPr>
                <a:latin typeface="Courier"/>
              </a:rPr>
              <a:t>(</a:t>
            </a:r>
            <a:r>
              <a:rPr>
                <a:solidFill>
                  <a:srgbClr val="7D9029"/>
                </a:solidFill>
                <a:latin typeface="Courier"/>
              </a:rPr>
              <a:t>n =</a:t>
            </a:r>
            <a:r>
              <a:rPr>
                <a:latin typeface="Courier"/>
              </a:rPr>
              <a:t> dplyr</a:t>
            </a:r>
            <a:r>
              <a:rPr>
                <a:solidFill>
                  <a:srgbClr val="4070A0"/>
                </a:solidFill>
                <a:latin typeface="Courier"/>
              </a:rPr>
              <a:t>::</a:t>
            </a:r>
            <a:r>
              <a:rPr>
                <a:solidFill>
                  <a:srgbClr val="06287E"/>
                </a:solidFill>
                <a:latin typeface="Courier"/>
              </a:rPr>
              <a:t>n</a:t>
            </a:r>
            <a:r>
              <a:rPr>
                <a:latin typeface="Courier"/>
              </a:rPr>
              <a:t>(), </a:t>
            </a:r>
            <a:r>
              <a:rPr>
                <a:solidFill>
                  <a:srgbClr val="7D9029"/>
                </a:solidFill>
                <a:latin typeface="Courier"/>
              </a:rPr>
              <a:t>.by =</a:t>
            </a:r>
            <a:r>
              <a:rPr>
                <a:latin typeface="Courier"/>
              </a:rPr>
              <a:t> dplyr</a:t>
            </a:r>
            <a:r>
              <a:rPr>
                <a:solidFill>
                  <a:srgbClr val="4070A0"/>
                </a:solidFill>
                <a:latin typeface="Courier"/>
              </a:rPr>
              <a:t>::</a:t>
            </a:r>
            <a:r>
              <a:rPr>
                <a:solidFill>
                  <a:srgbClr val="06287E"/>
                </a:solidFill>
                <a:latin typeface="Courier"/>
              </a:rPr>
              <a:t>all_of</a:t>
            </a:r>
            <a:r>
              <a:rPr>
                <a:latin typeface="Courier"/>
              </a:rPr>
              <a:t>(group_col))</a:t>
            </a:r>
            <a:br/>
            <a:r>
              <a:rPr>
                <a:latin typeface="Courier"/>
              </a:rPr>
              <a:t>}</a:t>
            </a:r>
            <a:br/>
            <a:br/>
            <a:r>
              <a:rPr>
                <a:solidFill>
                  <a:srgbClr val="06287E"/>
                </a:solidFill>
                <a:latin typeface="Courier"/>
              </a:rPr>
              <a:t>rate_by_name</a:t>
            </a:r>
            <a:r>
              <a:rPr>
                <a:latin typeface="Courier"/>
              </a:rPr>
              <a:t>(muac, </a:t>
            </a:r>
            <a:r>
              <a:rPr>
                <a:solidFill>
                  <a:srgbClr val="4070A0"/>
                </a:solidFill>
                <a:latin typeface="Courier"/>
              </a:rPr>
              <a:t>"commune"</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Passer un nom de colonne : l’évaluation tidy — En R</a:t>
            </a:r>
          </a:p>
        </p:txBody>
      </p:sp>
      <p:sp>
        <p:nvSpPr>
          <p:cNvPr id="3" name="Content Placeholder 2"/>
          <p:cNvSpPr>
            <a:spLocks noGrp="1"/>
          </p:cNvSpPr>
          <p:nvPr>
            <p:ph idx="1"/>
          </p:nvPr>
        </p:nvSpPr>
        <p:spPr/>
        <p:txBody>
          <a:bodyPr/>
          <a:lstStyle/>
          <a:p>
            <a:pPr lvl="0" indent="0">
              <a:buNone/>
            </a:pPr>
            <a:r>
              <a:rPr>
                <a:latin typeface="Courier"/>
              </a:rPr>
              <a:t>count_as </a:t>
            </a:r>
            <a:r>
              <a:rPr>
                <a:solidFill>
                  <a:srgbClr val="007020"/>
                </a:solidFill>
                <a:latin typeface="Courier"/>
              </a:rPr>
              <a:t>&lt;-</a:t>
            </a:r>
            <a:r>
              <a:rPr>
                <a:latin typeface="Courier"/>
              </a:rPr>
              <a:t> </a:t>
            </a:r>
            <a:r>
              <a:rPr b="1">
                <a:solidFill>
                  <a:srgbClr val="007020"/>
                </a:solidFill>
                <a:latin typeface="Courier"/>
              </a:rPr>
              <a:t>function</a:t>
            </a:r>
            <a:r>
              <a:rPr>
                <a:latin typeface="Courier"/>
              </a:rPr>
              <a:t>(df, group_col, out_name) {</a:t>
            </a:r>
            <a:br/>
            <a:r>
              <a:rPr>
                <a:latin typeface="Courier"/>
              </a:rPr>
              <a:t>  df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summarise</a:t>
            </a:r>
            <a:r>
              <a:rPr>
                <a:latin typeface="Courier"/>
              </a:rPr>
              <a:t>(</a:t>
            </a:r>
            <a:r>
              <a:rPr>
                <a:solidFill>
                  <a:srgbClr val="4070A0"/>
                </a:solidFill>
                <a:latin typeface="Courier"/>
              </a:rPr>
              <a:t>"{out_name}"</a:t>
            </a:r>
            <a:r>
              <a:rPr>
                <a:latin typeface="Courier"/>
              </a:rPr>
              <a:t> </a:t>
            </a:r>
            <a:r>
              <a:rPr>
                <a:solidFill>
                  <a:srgbClr val="4070A0"/>
                </a:solidFill>
                <a:latin typeface="Courier"/>
              </a:rPr>
              <a:t>:=</a:t>
            </a:r>
            <a:r>
              <a:rPr>
                <a:latin typeface="Courier"/>
              </a:rPr>
              <a:t> dplyr</a:t>
            </a:r>
            <a:r>
              <a:rPr>
                <a:solidFill>
                  <a:srgbClr val="4070A0"/>
                </a:solidFill>
                <a:latin typeface="Courier"/>
              </a:rPr>
              <a:t>::</a:t>
            </a:r>
            <a:r>
              <a:rPr>
                <a:solidFill>
                  <a:srgbClr val="06287E"/>
                </a:solidFill>
                <a:latin typeface="Courier"/>
              </a:rPr>
              <a:t>n</a:t>
            </a:r>
            <a:r>
              <a:rPr>
                <a:latin typeface="Courier"/>
              </a:rPr>
              <a:t>(), </a:t>
            </a:r>
            <a:r>
              <a:rPr>
                <a:solidFill>
                  <a:srgbClr val="7D9029"/>
                </a:solidFill>
                <a:latin typeface="Courier"/>
              </a:rPr>
              <a:t>.by =</a:t>
            </a:r>
            <a:r>
              <a:rPr>
                <a:latin typeface="Courier"/>
              </a:rPr>
              <a:t> {{ group_col }})</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fonction d’indicateur — En R</a:t>
            </a:r>
          </a:p>
        </p:txBody>
      </p:sp>
      <p:sp>
        <p:nvSpPr>
          <p:cNvPr id="3" name="Content Placeholder 2"/>
          <p:cNvSpPr>
            <a:spLocks noGrp="1"/>
          </p:cNvSpPr>
          <p:nvPr>
            <p:ph idx="1"/>
          </p:nvPr>
        </p:nvSpPr>
        <p:spPr/>
        <p:txBody>
          <a:bodyPr/>
          <a:lstStyle/>
          <a:p>
            <a:pPr lvl="0" indent="0">
              <a:buNone/>
            </a:pPr>
            <a:r>
              <a:rPr>
                <a:latin typeface="Courier"/>
              </a:rPr>
              <a:t>indicator_table </a:t>
            </a:r>
            <a:r>
              <a:rPr>
                <a:solidFill>
                  <a:srgbClr val="007020"/>
                </a:solidFill>
                <a:latin typeface="Courier"/>
              </a:rPr>
              <a:t>&lt;-</a:t>
            </a:r>
            <a:r>
              <a:rPr>
                <a:latin typeface="Courier"/>
              </a:rPr>
              <a:t> </a:t>
            </a:r>
            <a:r>
              <a:rPr b="1">
                <a:solidFill>
                  <a:srgbClr val="007020"/>
                </a:solidFill>
                <a:latin typeface="Courier"/>
              </a:rPr>
              <a:t>function</a:t>
            </a:r>
            <a:r>
              <a:rPr>
                <a:latin typeface="Courier"/>
              </a:rPr>
              <a:t>(muac, </a:t>
            </a:r>
            <a:r>
              <a:rPr>
                <a:solidFill>
                  <a:srgbClr val="7D9029"/>
                </a:solidFill>
                <a:latin typeface="Courier"/>
              </a:rPr>
              <a:t>gam_mm =</a:t>
            </a:r>
            <a:r>
              <a:rPr>
                <a:latin typeface="Courier"/>
              </a:rPr>
              <a:t> </a:t>
            </a:r>
            <a:r>
              <a:rPr>
                <a:solidFill>
                  <a:srgbClr val="40A070"/>
                </a:solidFill>
                <a:latin typeface="Courier"/>
              </a:rPr>
              <a:t>125</a:t>
            </a:r>
            <a:r>
              <a:rPr>
                <a:latin typeface="Courier"/>
              </a:rPr>
              <a:t>, </a:t>
            </a:r>
            <a:r>
              <a:rPr>
                <a:solidFill>
                  <a:srgbClr val="7D9029"/>
                </a:solidFill>
                <a:latin typeface="Courier"/>
              </a:rPr>
              <a:t>sam_mm =</a:t>
            </a:r>
            <a:r>
              <a:rPr>
                <a:latin typeface="Courier"/>
              </a:rPr>
              <a:t> </a:t>
            </a:r>
            <a:r>
              <a:rPr>
                <a:solidFill>
                  <a:srgbClr val="40A070"/>
                </a:solidFill>
                <a:latin typeface="Courier"/>
              </a:rPr>
              <a:t>115</a:t>
            </a:r>
            <a:r>
              <a:rPr>
                <a:latin typeface="Courier"/>
              </a:rPr>
              <a:t>) {</a:t>
            </a:r>
            <a:br/>
            <a:r>
              <a:rPr>
                <a:latin typeface="Courier"/>
              </a:rPr>
              <a:t>  </a:t>
            </a:r>
            <a:r>
              <a:rPr>
                <a:solidFill>
                  <a:srgbClr val="06287E"/>
                </a:solidFill>
                <a:latin typeface="Courier"/>
              </a:rPr>
              <a:t>clean_register</a:t>
            </a:r>
            <a:r>
              <a:rPr>
                <a:latin typeface="Courier"/>
              </a:rPr>
              <a:t>(muac, gam_mm, sam_mm)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summarise</a:t>
            </a:r>
            <a:r>
              <a:rPr>
                <a:latin typeface="Courier"/>
              </a:rPr>
              <a:t>(</a:t>
            </a:r>
            <a:br/>
            <a:r>
              <a:rPr>
                <a:latin typeface="Courier"/>
              </a:rPr>
              <a:t>      </a:t>
            </a:r>
            <a:r>
              <a:rPr>
                <a:solidFill>
                  <a:srgbClr val="7D9029"/>
                </a:solidFill>
                <a:latin typeface="Courier"/>
              </a:rPr>
              <a:t>screened  =</a:t>
            </a:r>
            <a:r>
              <a:rPr>
                <a:latin typeface="Courier"/>
              </a:rPr>
              <a:t> dplyr</a:t>
            </a:r>
            <a:r>
              <a:rPr>
                <a:solidFill>
                  <a:srgbClr val="4070A0"/>
                </a:solidFill>
                <a:latin typeface="Courier"/>
              </a:rPr>
              <a:t>::</a:t>
            </a:r>
            <a:r>
              <a:rPr>
                <a:solidFill>
                  <a:srgbClr val="06287E"/>
                </a:solidFill>
                <a:latin typeface="Courier"/>
              </a:rPr>
              <a:t>n</a:t>
            </a:r>
            <a:r>
              <a:rPr>
                <a:latin typeface="Courier"/>
              </a:rPr>
              <a:t>(),</a:t>
            </a:r>
            <a:br/>
            <a:r>
              <a:rPr>
                <a:latin typeface="Courier"/>
              </a:rPr>
              <a:t>      </a:t>
            </a:r>
            <a:r>
              <a:rPr>
                <a:solidFill>
                  <a:srgbClr val="7D9029"/>
                </a:solidFill>
                <a:latin typeface="Courier"/>
              </a:rPr>
              <a:t>assessed  =</a:t>
            </a:r>
            <a:r>
              <a:rPr>
                <a:latin typeface="Courier"/>
              </a:rPr>
              <a:t> </a:t>
            </a:r>
            <a:r>
              <a:rPr>
                <a:solidFill>
                  <a:srgbClr val="06287E"/>
                </a:solidFill>
                <a:latin typeface="Courier"/>
              </a:rPr>
              <a:t>sum</a:t>
            </a:r>
            <a:r>
              <a:rPr>
                <a:latin typeface="Courier"/>
              </a:rPr>
              <a:t>(assessed,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gam_cases =</a:t>
            </a:r>
            <a:r>
              <a:rPr>
                <a:latin typeface="Courier"/>
              </a:rPr>
              <a:t> </a:t>
            </a:r>
            <a:r>
              <a:rPr>
                <a:solidFill>
                  <a:srgbClr val="06287E"/>
                </a:solidFill>
                <a:latin typeface="Courier"/>
              </a:rPr>
              <a:t>sum</a:t>
            </a:r>
            <a:r>
              <a:rPr>
                <a:latin typeface="Courier"/>
              </a:rPr>
              <a:t>(gam,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sam_cases =</a:t>
            </a:r>
            <a:r>
              <a:rPr>
                <a:latin typeface="Courier"/>
              </a:rPr>
              <a:t> </a:t>
            </a:r>
            <a:r>
              <a:rPr>
                <a:solidFill>
                  <a:srgbClr val="06287E"/>
                </a:solidFill>
                <a:latin typeface="Courier"/>
              </a:rPr>
              <a:t>sum</a:t>
            </a:r>
            <a:r>
              <a:rPr>
                <a:latin typeface="Courier"/>
              </a:rPr>
              <a:t>(sam,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.by =</a:t>
            </a:r>
            <a:r>
              <a:rPr>
                <a:latin typeface="Courier"/>
              </a:rPr>
              <a:t> commune</a:t>
            </a:r>
            <a:br/>
            <a:r>
              <a:rPr>
                <a:latin typeface="Courier"/>
              </a:rPr>
              <a:t>    )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mutate</a:t>
            </a:r>
            <a:r>
              <a:rPr>
                <a:latin typeface="Courier"/>
              </a:rPr>
              <a:t>(</a:t>
            </a:r>
            <a:br/>
            <a:r>
              <a:rPr>
                <a:latin typeface="Courier"/>
              </a:rPr>
              <a:t>      </a:t>
            </a:r>
            <a:r>
              <a:rPr>
                <a:solidFill>
                  <a:srgbClr val="7D9029"/>
                </a:solidFill>
                <a:latin typeface="Courier"/>
              </a:rPr>
              <a:t>assessment_rate =</a:t>
            </a:r>
            <a:r>
              <a:rPr>
                <a:latin typeface="Courier"/>
              </a:rPr>
              <a:t> </a:t>
            </a:r>
            <a:r>
              <a:rPr>
                <a:solidFill>
                  <a:srgbClr val="06287E"/>
                </a:solidFill>
                <a:latin typeface="Courier"/>
              </a:rPr>
              <a:t>round</a:t>
            </a:r>
            <a:r>
              <a:rPr>
                <a:latin typeface="Courier"/>
              </a:rPr>
              <a:t>(assessed </a:t>
            </a:r>
            <a:r>
              <a:rPr>
                <a:solidFill>
                  <a:srgbClr val="4070A0"/>
                </a:solidFill>
                <a:latin typeface="Courier"/>
              </a:rPr>
              <a:t>/</a:t>
            </a:r>
            <a:r>
              <a:rPr>
                <a:latin typeface="Courier"/>
              </a:rPr>
              <a:t> screened, </a:t>
            </a:r>
            <a:r>
              <a:rPr>
                <a:solidFill>
                  <a:srgbClr val="40A070"/>
                </a:solidFill>
                <a:latin typeface="Courier"/>
              </a:rPr>
              <a:t>3</a:t>
            </a:r>
            <a:r>
              <a:rPr>
                <a:latin typeface="Courier"/>
              </a:rPr>
              <a:t>),</a:t>
            </a:r>
            <a:br/>
            <a:r>
              <a:rPr>
                <a:latin typeface="Courier"/>
              </a:rPr>
              <a:t>      </a:t>
            </a:r>
            <a:r>
              <a:rPr>
                <a:solidFill>
                  <a:srgbClr val="7D9029"/>
                </a:solidFill>
                <a:latin typeface="Courier"/>
              </a:rPr>
              <a:t>gam_rate =</a:t>
            </a:r>
            <a:r>
              <a:rPr>
                <a:latin typeface="Courier"/>
              </a:rPr>
              <a:t> </a:t>
            </a:r>
            <a:r>
              <a:rPr>
                <a:solidFill>
                  <a:srgbClr val="06287E"/>
                </a:solidFill>
                <a:latin typeface="Courier"/>
              </a:rPr>
              <a:t>round</a:t>
            </a:r>
            <a:r>
              <a:rPr>
                <a:latin typeface="Courier"/>
              </a:rPr>
              <a:t>(gam_cases </a:t>
            </a:r>
            <a:r>
              <a:rPr>
                <a:solidFill>
                  <a:srgbClr val="4070A0"/>
                </a:solidFill>
                <a:latin typeface="Courier"/>
              </a:rPr>
              <a:t>/</a:t>
            </a:r>
            <a:r>
              <a:rPr>
                <a:latin typeface="Courier"/>
              </a:rPr>
              <a:t> assessed, </a:t>
            </a:r>
            <a:r>
              <a:rPr>
                <a:solidFill>
                  <a:srgbClr val="40A070"/>
                </a:solidFill>
                <a:latin typeface="Courier"/>
              </a:rPr>
              <a:t>3</a:t>
            </a:r>
            <a:r>
              <a:rPr>
                <a:latin typeface="Courier"/>
              </a:rPr>
              <a:t>),</a:t>
            </a:r>
            <a:br/>
            <a:r>
              <a:rPr>
                <a:latin typeface="Courier"/>
              </a:rPr>
              <a:t>      </a:t>
            </a:r>
            <a:r>
              <a:rPr>
                <a:solidFill>
                  <a:srgbClr val="7D9029"/>
                </a:solidFill>
                <a:latin typeface="Courier"/>
              </a:rPr>
              <a:t>sam_rate =</a:t>
            </a:r>
            <a:r>
              <a:rPr>
                <a:latin typeface="Courier"/>
              </a:rPr>
              <a:t> </a:t>
            </a:r>
            <a:r>
              <a:rPr>
                <a:solidFill>
                  <a:srgbClr val="06287E"/>
                </a:solidFill>
                <a:latin typeface="Courier"/>
              </a:rPr>
              <a:t>round</a:t>
            </a:r>
            <a:r>
              <a:rPr>
                <a:latin typeface="Courier"/>
              </a:rPr>
              <a:t>(sam_cases </a:t>
            </a:r>
            <a:r>
              <a:rPr>
                <a:solidFill>
                  <a:srgbClr val="4070A0"/>
                </a:solidFill>
                <a:latin typeface="Courier"/>
              </a:rPr>
              <a:t>/</a:t>
            </a:r>
            <a:r>
              <a:rPr>
                <a:latin typeface="Courier"/>
              </a:rPr>
              <a:t> assessed, </a:t>
            </a:r>
            <a:r>
              <a:rPr>
                <a:solidFill>
                  <a:srgbClr val="40A070"/>
                </a:solidFill>
                <a:latin typeface="Courier"/>
              </a:rPr>
              <a:t>3</a:t>
            </a:r>
            <a:r>
              <a:rPr>
                <a:latin typeface="Courier"/>
              </a:rPr>
              <a:t>)</a:t>
            </a:r>
            <a:br/>
            <a:r>
              <a:rPr>
                <a:latin typeface="Courier"/>
              </a:rPr>
              <a:t>    )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arrange</a:t>
            </a:r>
            <a:r>
              <a:rPr>
                <a:latin typeface="Courier"/>
              </a:rPr>
              <a:t>(dplyr</a:t>
            </a:r>
            <a:r>
              <a:rPr>
                <a:solidFill>
                  <a:srgbClr val="4070A0"/>
                </a:solidFill>
                <a:latin typeface="Courier"/>
              </a:rPr>
              <a:t>::</a:t>
            </a:r>
            <a:r>
              <a:rPr>
                <a:solidFill>
                  <a:srgbClr val="06287E"/>
                </a:solidFill>
                <a:latin typeface="Courier"/>
              </a:rPr>
              <a:t>desc</a:t>
            </a:r>
            <a:r>
              <a:rPr>
                <a:latin typeface="Courier"/>
              </a:rPr>
              <a:t>(gam_rate))</a:t>
            </a:r>
            <a:b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Tester la partie qui calcule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tests/testthat/test-indicator-table.R</a:t>
            </a:r>
            <a:br/>
            <a:r>
              <a:rPr>
                <a:solidFill>
                  <a:srgbClr val="06287E"/>
                </a:solidFill>
                <a:latin typeface="Courier"/>
              </a:rPr>
              <a:t>test_that</a:t>
            </a:r>
            <a:r>
              <a:rPr>
                <a:latin typeface="Courier"/>
              </a:rPr>
              <a:t>(</a:t>
            </a:r>
            <a:r>
              <a:rPr>
                <a:solidFill>
                  <a:srgbClr val="4070A0"/>
                </a:solidFill>
                <a:latin typeface="Courier"/>
              </a:rPr>
              <a:t>"le denominateur exclut les enfants non mesures"</a:t>
            </a:r>
            <a:r>
              <a:rPr>
                <a:latin typeface="Courier"/>
              </a:rPr>
              <a:t>, {</a:t>
            </a:r>
            <a:br/>
            <a:r>
              <a:rPr>
                <a:latin typeface="Courier"/>
              </a:rPr>
              <a:t>  muac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child_id =</a:t>
            </a:r>
            <a:r>
              <a:rPr>
                <a:latin typeface="Courier"/>
              </a:rPr>
              <a:t> </a:t>
            </a:r>
            <a:r>
              <a:rPr>
                <a:solidFill>
                  <a:srgbClr val="06287E"/>
                </a:solidFill>
                <a:latin typeface="Courier"/>
              </a:rPr>
              <a:t>c</a:t>
            </a:r>
            <a:r>
              <a:rPr>
                <a:latin typeface="Courier"/>
              </a:rPr>
              <a:t>(</a:t>
            </a:r>
            <a:r>
              <a:rPr>
                <a:solidFill>
                  <a:srgbClr val="4070A0"/>
                </a:solidFill>
                <a:latin typeface="Courier"/>
              </a:rPr>
              <a:t>"a"</a:t>
            </a:r>
            <a:r>
              <a:rPr>
                <a:latin typeface="Courier"/>
              </a:rPr>
              <a:t>, </a:t>
            </a:r>
            <a:r>
              <a:rPr>
                <a:solidFill>
                  <a:srgbClr val="4070A0"/>
                </a:solidFill>
                <a:latin typeface="Courier"/>
              </a:rPr>
              <a:t>"b"</a:t>
            </a:r>
            <a:r>
              <a:rPr>
                <a:latin typeface="Courier"/>
              </a:rPr>
              <a:t>, </a:t>
            </a:r>
            <a:r>
              <a:rPr>
                <a:solidFill>
                  <a:srgbClr val="4070A0"/>
                </a:solidFill>
                <a:latin typeface="Courier"/>
              </a:rPr>
              <a:t>"c"</a:t>
            </a:r>
            <a:r>
              <a:rPr>
                <a:latin typeface="Courier"/>
              </a:rPr>
              <a:t>),</a:t>
            </a:r>
            <a:br/>
            <a:r>
              <a:rPr>
                <a:latin typeface="Courier"/>
              </a:rPr>
              <a:t>    </a:t>
            </a:r>
            <a:r>
              <a:rPr>
                <a:solidFill>
                  <a:srgbClr val="7D9029"/>
                </a:solidFill>
                <a:latin typeface="Courier"/>
              </a:rPr>
              <a:t>commune  =</a:t>
            </a:r>
            <a:r>
              <a:rPr>
                <a:latin typeface="Courier"/>
              </a:rPr>
              <a:t> </a:t>
            </a:r>
            <a:r>
              <a:rPr>
                <a:solidFill>
                  <a:srgbClr val="4070A0"/>
                </a:solidFill>
                <a:latin typeface="Courier"/>
              </a:rPr>
              <a:t>"X"</a:t>
            </a:r>
            <a:r>
              <a:rPr>
                <a:latin typeface="Courier"/>
              </a:rPr>
              <a:t>,</a:t>
            </a:r>
            <a:br/>
            <a:r>
              <a:rPr>
                <a:latin typeface="Courier"/>
              </a:rPr>
              <a:t>    </a:t>
            </a:r>
            <a:r>
              <a:rPr>
                <a:solidFill>
                  <a:srgbClr val="7D9029"/>
                </a:solidFill>
                <a:latin typeface="Courier"/>
              </a:rPr>
              <a:t>muac_mm  =</a:t>
            </a:r>
            <a:r>
              <a:rPr>
                <a:latin typeface="Courier"/>
              </a:rPr>
              <a:t> </a:t>
            </a:r>
            <a:r>
              <a:rPr>
                <a:solidFill>
                  <a:srgbClr val="06287E"/>
                </a:solidFill>
                <a:latin typeface="Courier"/>
              </a:rPr>
              <a:t>c</a:t>
            </a:r>
            <a:r>
              <a:rPr>
                <a:latin typeface="Courier"/>
              </a:rPr>
              <a:t>(</a:t>
            </a:r>
            <a:r>
              <a:rPr>
                <a:solidFill>
                  <a:srgbClr val="40A070"/>
                </a:solidFill>
                <a:latin typeface="Courier"/>
              </a:rPr>
              <a:t>110</a:t>
            </a:r>
            <a:r>
              <a:rPr>
                <a:solidFill>
                  <a:srgbClr val="902000"/>
                </a:solidFill>
                <a:latin typeface="Courier"/>
              </a:rPr>
              <a:t>L</a:t>
            </a:r>
            <a:r>
              <a:rPr>
                <a:latin typeface="Courier"/>
              </a:rPr>
              <a:t>, </a:t>
            </a:r>
            <a:r>
              <a:rPr>
                <a:solidFill>
                  <a:srgbClr val="40A070"/>
                </a:solidFill>
                <a:latin typeface="Courier"/>
              </a:rPr>
              <a:t>130</a:t>
            </a:r>
            <a:r>
              <a:rPr>
                <a:solidFill>
                  <a:srgbClr val="902000"/>
                </a:solidFill>
                <a:latin typeface="Courier"/>
              </a:rPr>
              <a:t>L</a:t>
            </a:r>
            <a:r>
              <a:rPr>
                <a:latin typeface="Courier"/>
              </a:rPr>
              <a:t>, </a:t>
            </a:r>
            <a:r>
              <a:rPr>
                <a:solidFill>
                  <a:srgbClr val="880000"/>
                </a:solidFill>
                <a:latin typeface="Courier"/>
              </a:rPr>
              <a:t>NA_integer_</a:t>
            </a:r>
            <a:r>
              <a:rPr>
                <a:latin typeface="Courier"/>
              </a:rPr>
              <a:t>),</a:t>
            </a:r>
            <a:br/>
            <a:r>
              <a:rPr>
                <a:latin typeface="Courier"/>
              </a:rPr>
              <a:t>    </a:t>
            </a:r>
            <a:r>
              <a:rPr>
                <a:solidFill>
                  <a:srgbClr val="7D9029"/>
                </a:solidFill>
                <a:latin typeface="Courier"/>
              </a:rPr>
              <a:t>oedema   =</a:t>
            </a:r>
            <a:r>
              <a:rPr>
                <a:latin typeface="Courier"/>
              </a:rPr>
              <a:t> </a:t>
            </a:r>
            <a:r>
              <a:rPr>
                <a:solidFill>
                  <a:srgbClr val="06287E"/>
                </a:solidFill>
                <a:latin typeface="Courier"/>
              </a:rPr>
              <a:t>c</a:t>
            </a:r>
            <a:r>
              <a:rPr>
                <a:latin typeface="Courier"/>
              </a:rPr>
              <a:t>(</a:t>
            </a:r>
            <a:r>
              <a:rPr>
                <a:solidFill>
                  <a:srgbClr val="4070A0"/>
                </a:solidFill>
                <a:latin typeface="Courier"/>
              </a:rPr>
              <a:t>"false"</a:t>
            </a:r>
            <a:r>
              <a:rPr>
                <a:latin typeface="Courier"/>
              </a:rPr>
              <a:t>, </a:t>
            </a:r>
            <a:r>
              <a:rPr>
                <a:solidFill>
                  <a:srgbClr val="4070A0"/>
                </a:solidFill>
                <a:latin typeface="Courier"/>
              </a:rPr>
              <a:t>"false"</a:t>
            </a:r>
            <a:r>
              <a:rPr>
                <a:latin typeface="Courier"/>
              </a:rPr>
              <a:t>, </a:t>
            </a:r>
            <a:r>
              <a:rPr>
                <a:solidFill>
                  <a:srgbClr val="880000"/>
                </a:solidFill>
                <a:latin typeface="Courier"/>
              </a:rPr>
              <a:t>NA_character_</a:t>
            </a:r>
            <a:r>
              <a:rPr>
                <a:latin typeface="Courier"/>
              </a:rPr>
              <a:t>)</a:t>
            </a:r>
            <a:br/>
            <a:r>
              <a:rPr>
                <a:latin typeface="Courier"/>
              </a:rPr>
              <a:t>  )</a:t>
            </a:r>
            <a:br/>
            <a:br/>
            <a:r>
              <a:rPr>
                <a:latin typeface="Courier"/>
              </a:rPr>
              <a:t>  out </a:t>
            </a:r>
            <a:r>
              <a:rPr>
                <a:solidFill>
                  <a:srgbClr val="007020"/>
                </a:solidFill>
                <a:latin typeface="Courier"/>
              </a:rPr>
              <a:t>&lt;-</a:t>
            </a:r>
            <a:r>
              <a:rPr>
                <a:latin typeface="Courier"/>
              </a:rPr>
              <a:t> </a:t>
            </a:r>
            <a:r>
              <a:rPr>
                <a:solidFill>
                  <a:srgbClr val="06287E"/>
                </a:solidFill>
                <a:latin typeface="Courier"/>
              </a:rPr>
              <a:t>indicator_table</a:t>
            </a:r>
            <a:r>
              <a:rPr>
                <a:latin typeface="Courier"/>
              </a:rPr>
              <a:t>(muac)</a:t>
            </a:r>
            <a:br/>
            <a:br/>
            <a:r>
              <a:rPr>
                <a:latin typeface="Courier"/>
              </a:rPr>
              <a:t>  </a:t>
            </a:r>
            <a:r>
              <a:rPr>
                <a:solidFill>
                  <a:srgbClr val="06287E"/>
                </a:solidFill>
                <a:latin typeface="Courier"/>
              </a:rPr>
              <a:t>expect_equal</a:t>
            </a:r>
            <a:r>
              <a:rPr>
                <a:latin typeface="Courier"/>
              </a:rPr>
              <a:t>(out</a:t>
            </a:r>
            <a:r>
              <a:rPr>
                <a:solidFill>
                  <a:srgbClr val="4070A0"/>
                </a:solidFill>
                <a:latin typeface="Courier"/>
              </a:rPr>
              <a:t>$</a:t>
            </a:r>
            <a:r>
              <a:rPr>
                <a:latin typeface="Courier"/>
              </a:rPr>
              <a:t>screened, </a:t>
            </a:r>
            <a:r>
              <a:rPr>
                <a:solidFill>
                  <a:srgbClr val="40A070"/>
                </a:solidFill>
                <a:latin typeface="Courier"/>
              </a:rPr>
              <a:t>3</a:t>
            </a:r>
            <a:r>
              <a:rPr>
                <a:latin typeface="Courier"/>
              </a:rPr>
              <a:t>)</a:t>
            </a:r>
            <a:br/>
            <a:r>
              <a:rPr>
                <a:latin typeface="Courier"/>
              </a:rPr>
              <a:t>  </a:t>
            </a:r>
            <a:r>
              <a:rPr>
                <a:solidFill>
                  <a:srgbClr val="06287E"/>
                </a:solidFill>
                <a:latin typeface="Courier"/>
              </a:rPr>
              <a:t>expect_equal</a:t>
            </a:r>
            <a:r>
              <a:rPr>
                <a:latin typeface="Courier"/>
              </a:rPr>
              <a:t>(out</a:t>
            </a:r>
            <a:r>
              <a:rPr>
                <a:solidFill>
                  <a:srgbClr val="4070A0"/>
                </a:solidFill>
                <a:latin typeface="Courier"/>
              </a:rPr>
              <a:t>$</a:t>
            </a:r>
            <a:r>
              <a:rPr>
                <a:latin typeface="Courier"/>
              </a:rPr>
              <a:t>assessed, </a:t>
            </a:r>
            <a:r>
              <a:rPr>
                <a:solidFill>
                  <a:srgbClr val="40A070"/>
                </a:solidFill>
                <a:latin typeface="Courier"/>
              </a:rPr>
              <a:t>2</a:t>
            </a:r>
            <a:r>
              <a:rPr>
                <a:latin typeface="Courier"/>
              </a:rPr>
              <a:t>)     </a:t>
            </a:r>
            <a:r>
              <a:rPr i="1">
                <a:solidFill>
                  <a:srgbClr val="60A0B0"/>
                </a:solidFill>
                <a:latin typeface="Courier"/>
              </a:rPr>
              <a:t># l'enfant non mesure n'est pas au denominateur</a:t>
            </a:r>
            <a:br/>
            <a:r>
              <a:rPr>
                <a:latin typeface="Courier"/>
              </a:rPr>
              <a:t>  </a:t>
            </a:r>
            <a:r>
              <a:rPr>
                <a:solidFill>
                  <a:srgbClr val="06287E"/>
                </a:solidFill>
                <a:latin typeface="Courier"/>
              </a:rPr>
              <a:t>expect_equal</a:t>
            </a:r>
            <a:r>
              <a:rPr>
                <a:latin typeface="Courier"/>
              </a:rPr>
              <a:t>(out</a:t>
            </a:r>
            <a:r>
              <a:rPr>
                <a:solidFill>
                  <a:srgbClr val="4070A0"/>
                </a:solidFill>
                <a:latin typeface="Courier"/>
              </a:rPr>
              <a:t>$</a:t>
            </a:r>
            <a:r>
              <a:rPr>
                <a:latin typeface="Courier"/>
              </a:rPr>
              <a:t>gam_rate, </a:t>
            </a:r>
            <a:r>
              <a:rPr>
                <a:solidFill>
                  <a:srgbClr val="40A070"/>
                </a:solidFill>
                <a:latin typeface="Courier"/>
              </a:rPr>
              <a:t>0.5</a:t>
            </a:r>
            <a:r>
              <a:rPr>
                <a:latin typeface="Courier"/>
              </a:rPr>
              <a:t>)</a:t>
            </a:r>
            <a:b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script en ligne de commande — En R (suite)</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#!/usr/bin/env Rscript</a:t>
            </a:r>
            <a:br/>
            <a:r>
              <a:rPr i="1">
                <a:solidFill>
                  <a:srgbClr val="60A0B0"/>
                </a:solidFill>
                <a:latin typeface="Courier"/>
              </a:rPr>
              <a:t># scripts/indicator_table.R</a:t>
            </a:r>
            <a:br/>
            <a:br/>
            <a:r>
              <a:rPr>
                <a:solidFill>
                  <a:srgbClr val="06287E"/>
                </a:solidFill>
                <a:latin typeface="Courier"/>
              </a:rPr>
              <a:t>suppressPackageStartupMessages</a:t>
            </a:r>
            <a:r>
              <a:rPr>
                <a:latin typeface="Courier"/>
              </a:rPr>
              <a:t>({</a:t>
            </a:r>
            <a:br/>
            <a:r>
              <a:rPr>
                <a:latin typeface="Courier"/>
              </a:rPr>
              <a:t>  </a:t>
            </a:r>
            <a:r>
              <a:rPr>
                <a:solidFill>
                  <a:srgbClr val="06287E"/>
                </a:solidFill>
                <a:latin typeface="Courier"/>
              </a:rPr>
              <a:t>library</a:t>
            </a:r>
            <a:r>
              <a:rPr>
                <a:latin typeface="Courier"/>
              </a:rPr>
              <a:t>(optparse)</a:t>
            </a:r>
            <a:br/>
            <a:r>
              <a:rPr>
                <a:latin typeface="Courier"/>
              </a:rPr>
              <a:t>  </a:t>
            </a:r>
            <a:r>
              <a:rPr>
                <a:solidFill>
                  <a:srgbClr val="06287E"/>
                </a:solidFill>
                <a:latin typeface="Courier"/>
              </a:rPr>
              <a:t>library</a:t>
            </a:r>
            <a:r>
              <a:rPr>
                <a:latin typeface="Courier"/>
              </a:rPr>
              <a:t>(readr)</a:t>
            </a:r>
            <a:br/>
            <a:r>
              <a:rPr>
                <a:latin typeface="Courier"/>
              </a:rPr>
              <a:t>})</a:t>
            </a:r>
            <a:br/>
            <a:br/>
            <a:r>
              <a:rPr>
                <a:solidFill>
                  <a:srgbClr val="06287E"/>
                </a:solidFill>
                <a:latin typeface="Courier"/>
              </a:rPr>
              <a:t>source</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"R"</a:t>
            </a:r>
            <a:r>
              <a:rPr>
                <a:latin typeface="Courier"/>
              </a:rPr>
              <a:t>, </a:t>
            </a:r>
            <a:r>
              <a:rPr>
                <a:solidFill>
                  <a:srgbClr val="4070A0"/>
                </a:solidFill>
                <a:latin typeface="Courier"/>
              </a:rPr>
              <a:t>"clean_register.R"</a:t>
            </a:r>
            <a:r>
              <a:rPr>
                <a:latin typeface="Courier"/>
              </a:rPr>
              <a:t>))</a:t>
            </a:r>
            <a:br/>
            <a:r>
              <a:rPr>
                <a:solidFill>
                  <a:srgbClr val="06287E"/>
                </a:solidFill>
                <a:latin typeface="Courier"/>
              </a:rPr>
              <a:t>source</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"R"</a:t>
            </a:r>
            <a:r>
              <a:rPr>
                <a:latin typeface="Courier"/>
              </a:rPr>
              <a:t>, </a:t>
            </a:r>
            <a:r>
              <a:rPr>
                <a:solidFill>
                  <a:srgbClr val="4070A0"/>
                </a:solidFill>
                <a:latin typeface="Courier"/>
              </a:rPr>
              <a:t>"indicator_table.R"</a:t>
            </a:r>
            <a:r>
              <a:rPr>
                <a:latin typeface="Courier"/>
              </a:rPr>
              <a:t>))</a:t>
            </a:r>
            <a:br/>
            <a:br/>
            <a:r>
              <a:rPr>
                <a:latin typeface="Courier"/>
              </a:rPr>
              <a:t>option_list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06287E"/>
                </a:solidFill>
                <a:latin typeface="Courier"/>
              </a:rPr>
              <a:t>make_option</a:t>
            </a:r>
            <a:r>
              <a:rPr>
                <a:latin typeface="Courier"/>
              </a:rPr>
              <a:t>(</a:t>
            </a:r>
            <a:r>
              <a:rPr>
                <a:solidFill>
                  <a:srgbClr val="4070A0"/>
                </a:solidFill>
                <a:latin typeface="Courier"/>
              </a:rPr>
              <a:t>"--input"</a:t>
            </a:r>
            <a:r>
              <a:rPr>
                <a:latin typeface="Courier"/>
              </a:rPr>
              <a:t>, </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help =</a:t>
            </a:r>
            <a:r>
              <a:rPr>
                <a:latin typeface="Courier"/>
              </a:rPr>
              <a:t> </a:t>
            </a:r>
            <a:r>
              <a:rPr>
                <a:solidFill>
                  <a:srgbClr val="4070A0"/>
                </a:solidFill>
                <a:latin typeface="Courier"/>
              </a:rPr>
              <a:t>"CSV du registre de depistage."</a:t>
            </a:r>
            <a:r>
              <a:rPr>
                <a:latin typeface="Courier"/>
              </a:rPr>
              <a:t>),</a:t>
            </a:r>
            <a:br/>
            <a:r>
              <a:rPr>
                <a:latin typeface="Courier"/>
              </a:rPr>
              <a:t>  </a:t>
            </a:r>
            <a:r>
              <a:rPr>
                <a:solidFill>
                  <a:srgbClr val="06287E"/>
                </a:solidFill>
                <a:latin typeface="Courier"/>
              </a:rPr>
              <a:t>make_option</a:t>
            </a:r>
            <a:r>
              <a:rPr>
                <a:latin typeface="Courier"/>
              </a:rPr>
              <a:t>(</a:t>
            </a:r>
            <a:r>
              <a:rPr>
                <a:solidFill>
                  <a:srgbClr val="4070A0"/>
                </a:solidFill>
                <a:latin typeface="Courier"/>
              </a:rPr>
              <a:t>"--output"</a:t>
            </a:r>
            <a:r>
              <a:rPr>
                <a:latin typeface="Courier"/>
              </a:rPr>
              <a:t>, </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help =</a:t>
            </a:r>
            <a:r>
              <a:rPr>
                <a:latin typeface="Courier"/>
              </a:rPr>
              <a:t> </a:t>
            </a:r>
            <a:r>
              <a:rPr>
                <a:solidFill>
                  <a:srgbClr val="4070A0"/>
                </a:solidFill>
                <a:latin typeface="Courier"/>
              </a:rPr>
              <a:t>"Repertoire des tableaux."</a:t>
            </a:r>
            <a:r>
              <a:rPr>
                <a:latin typeface="Courier"/>
              </a:rPr>
              <a:t>),</a:t>
            </a:r>
            <a:br/>
            <a:r>
              <a:rPr>
                <a:latin typeface="Courier"/>
              </a:rPr>
              <a:t>  </a:t>
            </a:r>
            <a:r>
              <a:rPr>
                <a:solidFill>
                  <a:srgbClr val="06287E"/>
                </a:solidFill>
                <a:latin typeface="Courier"/>
              </a:rPr>
              <a:t>make_option</a:t>
            </a:r>
            <a:r>
              <a:rPr>
                <a:latin typeface="Courier"/>
              </a:rPr>
              <a:t>(</a:t>
            </a:r>
            <a:r>
              <a:rPr>
                <a:solidFill>
                  <a:srgbClr val="4070A0"/>
                </a:solidFill>
                <a:latin typeface="Courier"/>
              </a:rPr>
              <a:t>"--gam-threshold"</a:t>
            </a:r>
            <a:r>
              <a:rPr>
                <a:latin typeface="Courier"/>
              </a:rPr>
              <a:t>, </a:t>
            </a:r>
            <a:r>
              <a:rPr>
                <a:solidFill>
                  <a:srgbClr val="7D9029"/>
                </a:solidFill>
                <a:latin typeface="Courier"/>
              </a:rPr>
              <a:t>type =</a:t>
            </a:r>
            <a:r>
              <a:rPr>
                <a:latin typeface="Courier"/>
              </a:rPr>
              <a:t> </a:t>
            </a:r>
            <a:r>
              <a:rPr>
                <a:solidFill>
                  <a:srgbClr val="4070A0"/>
                </a:solidFill>
                <a:latin typeface="Courier"/>
              </a:rPr>
              <a:t>"integer"</a:t>
            </a:r>
            <a:r>
              <a:rPr>
                <a:latin typeface="Courier"/>
              </a:rPr>
              <a:t>, </a:t>
            </a:r>
            <a:r>
              <a:rPr>
                <a:solidFill>
                  <a:srgbClr val="7D9029"/>
                </a:solidFill>
                <a:latin typeface="Courier"/>
              </a:rPr>
              <a:t>default =</a:t>
            </a:r>
            <a:r>
              <a:rPr>
                <a:latin typeface="Courier"/>
              </a:rPr>
              <a:t> </a:t>
            </a:r>
            <a:r>
              <a:rPr>
                <a:solidFill>
                  <a:srgbClr val="40A070"/>
                </a:solidFill>
                <a:latin typeface="Courier"/>
              </a:rPr>
              <a:t>125</a:t>
            </a:r>
            <a:r>
              <a:rPr>
                <a:solidFill>
                  <a:srgbClr val="902000"/>
                </a:solidFill>
                <a:latin typeface="Courier"/>
              </a:rPr>
              <a:t>L</a:t>
            </a:r>
            <a:r>
              <a:rPr>
                <a:latin typeface="Courier"/>
              </a:rPr>
              <a:t>,</a:t>
            </a:r>
            <a:br/>
            <a:r>
              <a:rPr>
                <a:latin typeface="Courier"/>
              </a:rPr>
              <a:t>              </a:t>
            </a:r>
            <a:r>
              <a:rPr>
                <a:solidFill>
                  <a:srgbClr val="7D9029"/>
                </a:solidFill>
                <a:latin typeface="Courier"/>
              </a:rPr>
              <a:t>help =</a:t>
            </a:r>
            <a:r>
              <a:rPr>
                <a:latin typeface="Courier"/>
              </a:rPr>
              <a:t> </a:t>
            </a:r>
            <a:r>
              <a:rPr>
                <a:solidFill>
                  <a:srgbClr val="4070A0"/>
                </a:solidFill>
                <a:latin typeface="Courier"/>
              </a:rPr>
              <a:t>"Seuil de PB en mm pour la MAG [defaut %default]."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script en ligne de commande — En R (suite)</a:t>
            </a:r>
          </a:p>
        </p:txBody>
      </p:sp>
      <p:sp>
        <p:nvSpPr>
          <p:cNvPr id="3" name="Content Placeholder 2"/>
          <p:cNvSpPr>
            <a:spLocks noGrp="1"/>
          </p:cNvSpPr>
          <p:nvPr>
            <p:ph idx="1"/>
          </p:nvPr>
        </p:nvSpPr>
        <p:spPr/>
        <p:txBody>
          <a:bodyPr/>
          <a:lstStyle/>
          <a:p>
            <a:pPr lvl="0" indent="0">
              <a:buNone/>
            </a:pPr>
            <a:r>
              <a:rPr b="1">
                <a:solidFill>
                  <a:srgbClr val="FF0000"/>
                </a:solidFill>
                <a:latin typeface="Courier"/>
              </a:rPr>
              <a:t>)</a:t>
            </a:r>
            <a:br/>
            <a:br/>
            <a:r>
              <a:rPr>
                <a:latin typeface="Courier"/>
              </a:rPr>
              <a:t>opt </a:t>
            </a:r>
            <a:r>
              <a:rPr>
                <a:solidFill>
                  <a:srgbClr val="007020"/>
                </a:solidFill>
                <a:latin typeface="Courier"/>
              </a:rPr>
              <a:t>&lt;-</a:t>
            </a:r>
            <a:r>
              <a:rPr>
                <a:latin typeface="Courier"/>
              </a:rPr>
              <a:t> </a:t>
            </a:r>
            <a:r>
              <a:rPr>
                <a:solidFill>
                  <a:srgbClr val="06287E"/>
                </a:solidFill>
                <a:latin typeface="Courier"/>
              </a:rPr>
              <a:t>parse_args</a:t>
            </a:r>
            <a:r>
              <a:rPr>
                <a:latin typeface="Courier"/>
              </a:rPr>
              <a:t>(</a:t>
            </a:r>
            <a:r>
              <a:rPr>
                <a:solidFill>
                  <a:srgbClr val="06287E"/>
                </a:solidFill>
                <a:latin typeface="Courier"/>
              </a:rPr>
              <a:t>OptionParser</a:t>
            </a:r>
            <a:r>
              <a:rPr>
                <a:latin typeface="Courier"/>
              </a:rPr>
              <a:t>(</a:t>
            </a:r>
            <a:r>
              <a:rPr>
                <a:solidFill>
                  <a:srgbClr val="7D9029"/>
                </a:solidFill>
                <a:latin typeface="Courier"/>
              </a:rPr>
              <a:t>option_list =</a:t>
            </a:r>
            <a:r>
              <a:rPr>
                <a:latin typeface="Courier"/>
              </a:rPr>
              <a:t> option_list))</a:t>
            </a:r>
            <a:br/>
            <a:r>
              <a:rPr b="1">
                <a:solidFill>
                  <a:srgbClr val="007020"/>
                </a:solidFill>
                <a:latin typeface="Courier"/>
              </a:rPr>
              <a:t>if</a:t>
            </a:r>
            <a:r>
              <a:rPr>
                <a:latin typeface="Courier"/>
              </a:rPr>
              <a:t> (</a:t>
            </a:r>
            <a:r>
              <a:rPr>
                <a:solidFill>
                  <a:srgbClr val="06287E"/>
                </a:solidFill>
                <a:latin typeface="Courier"/>
              </a:rPr>
              <a:t>is.null</a:t>
            </a:r>
            <a:r>
              <a:rPr>
                <a:latin typeface="Courier"/>
              </a:rPr>
              <a:t>(opt</a:t>
            </a:r>
            <a:r>
              <a:rPr>
                <a:solidFill>
                  <a:srgbClr val="4070A0"/>
                </a:solidFill>
                <a:latin typeface="Courier"/>
              </a:rPr>
              <a:t>$</a:t>
            </a:r>
            <a:r>
              <a:rPr>
                <a:latin typeface="Courier"/>
              </a:rPr>
              <a:t>input) </a:t>
            </a:r>
            <a:r>
              <a:rPr>
                <a:solidFill>
                  <a:srgbClr val="4070A0"/>
                </a:solidFill>
                <a:latin typeface="Courier"/>
              </a:rPr>
              <a:t>||</a:t>
            </a:r>
            <a:r>
              <a:rPr>
                <a:latin typeface="Courier"/>
              </a:rPr>
              <a:t> </a:t>
            </a:r>
            <a:r>
              <a:rPr>
                <a:solidFill>
                  <a:srgbClr val="06287E"/>
                </a:solidFill>
                <a:latin typeface="Courier"/>
              </a:rPr>
              <a:t>is.null</a:t>
            </a:r>
            <a:r>
              <a:rPr>
                <a:latin typeface="Courier"/>
              </a:rPr>
              <a:t>(opt</a:t>
            </a:r>
            <a:r>
              <a:rPr>
                <a:solidFill>
                  <a:srgbClr val="4070A0"/>
                </a:solidFill>
                <a:latin typeface="Courier"/>
              </a:rPr>
              <a:t>$</a:t>
            </a:r>
            <a:r>
              <a:rPr>
                <a:latin typeface="Courier"/>
              </a:rPr>
              <a:t>output)) {</a:t>
            </a:r>
            <a:br/>
            <a:r>
              <a:rPr>
                <a:latin typeface="Courier"/>
              </a:rPr>
              <a:t>  </a:t>
            </a:r>
            <a:r>
              <a:rPr>
                <a:solidFill>
                  <a:srgbClr val="06287E"/>
                </a:solidFill>
                <a:latin typeface="Courier"/>
              </a:rPr>
              <a:t>stop</a:t>
            </a:r>
            <a:r>
              <a:rPr>
                <a:latin typeface="Courier"/>
              </a:rPr>
              <a:t>(</a:t>
            </a:r>
            <a:r>
              <a:rPr>
                <a:solidFill>
                  <a:srgbClr val="4070A0"/>
                </a:solidFill>
                <a:latin typeface="Courier"/>
              </a:rPr>
              <a:t>"--input et --output sont requis."</a:t>
            </a:r>
            <a:r>
              <a:rPr>
                <a:latin typeface="Courier"/>
              </a:rPr>
              <a:t>)</a:t>
            </a:r>
            <a:br/>
            <a:r>
              <a:rPr>
                <a:latin typeface="Courier"/>
              </a:rPr>
              <a:t>}</a:t>
            </a:r>
            <a:br/>
            <a:br/>
            <a:r>
              <a:rPr>
                <a:latin typeface="Courier"/>
              </a:rPr>
              <a:t>muac </a:t>
            </a:r>
            <a:r>
              <a:rPr>
                <a:solidFill>
                  <a:srgbClr val="007020"/>
                </a:solidFill>
                <a:latin typeface="Courier"/>
              </a:rPr>
              <a:t>&lt;-</a:t>
            </a:r>
            <a:r>
              <a:rPr>
                <a:latin typeface="Courier"/>
              </a:rPr>
              <a:t> </a:t>
            </a:r>
            <a:r>
              <a:rPr>
                <a:solidFill>
                  <a:srgbClr val="06287E"/>
                </a:solidFill>
                <a:latin typeface="Courier"/>
              </a:rPr>
              <a:t>read_register</a:t>
            </a:r>
            <a:r>
              <a:rPr>
                <a:latin typeface="Courier"/>
              </a:rPr>
              <a:t>(opt</a:t>
            </a:r>
            <a:r>
              <a:rPr>
                <a:solidFill>
                  <a:srgbClr val="4070A0"/>
                </a:solidFill>
                <a:latin typeface="Courier"/>
              </a:rPr>
              <a:t>$</a:t>
            </a:r>
            <a:r>
              <a:rPr>
                <a:latin typeface="Courier"/>
              </a:rPr>
              <a:t>input)</a:t>
            </a:r>
            <a:br/>
            <a:r>
              <a:rPr>
                <a:solidFill>
                  <a:srgbClr val="06287E"/>
                </a:solidFill>
                <a:latin typeface="Courier"/>
              </a:rPr>
              <a:t>message</a:t>
            </a:r>
            <a:r>
              <a:rPr>
                <a:latin typeface="Courier"/>
              </a:rPr>
              <a:t>(</a:t>
            </a:r>
            <a:r>
              <a:rPr>
                <a:solidFill>
                  <a:srgbClr val="4070A0"/>
                </a:solidFill>
                <a:latin typeface="Courier"/>
              </a:rPr>
              <a:t>"Lu "</a:t>
            </a:r>
            <a:r>
              <a:rPr>
                <a:latin typeface="Courier"/>
              </a:rPr>
              <a:t>, </a:t>
            </a:r>
            <a:r>
              <a:rPr>
                <a:solidFill>
                  <a:srgbClr val="06287E"/>
                </a:solidFill>
                <a:latin typeface="Courier"/>
              </a:rPr>
              <a:t>nrow</a:t>
            </a:r>
            <a:r>
              <a:rPr>
                <a:latin typeface="Courier"/>
              </a:rPr>
              <a:t>(muac), </a:t>
            </a:r>
            <a:r>
              <a:rPr>
                <a:solidFill>
                  <a:srgbClr val="4070A0"/>
                </a:solidFill>
                <a:latin typeface="Courier"/>
              </a:rPr>
              <a:t>" lignes depuis "</a:t>
            </a:r>
            <a:r>
              <a:rPr>
                <a:latin typeface="Courier"/>
              </a:rPr>
              <a:t>, opt</a:t>
            </a:r>
            <a:r>
              <a:rPr>
                <a:solidFill>
                  <a:srgbClr val="4070A0"/>
                </a:solidFill>
                <a:latin typeface="Courier"/>
              </a:rPr>
              <a:t>$</a:t>
            </a:r>
            <a:r>
              <a:rPr>
                <a:latin typeface="Courier"/>
              </a:rPr>
              <a:t>input)</a:t>
            </a:r>
            <a:br/>
            <a:br/>
            <a:r>
              <a:rPr>
                <a:latin typeface="Courier"/>
              </a:rPr>
              <a:t>table </a:t>
            </a:r>
            <a:r>
              <a:rPr>
                <a:solidFill>
                  <a:srgbClr val="007020"/>
                </a:solidFill>
                <a:latin typeface="Courier"/>
              </a:rPr>
              <a:t>&lt;-</a:t>
            </a:r>
            <a:r>
              <a:rPr>
                <a:latin typeface="Courier"/>
              </a:rPr>
              <a:t> </a:t>
            </a:r>
            <a:r>
              <a:rPr>
                <a:solidFill>
                  <a:srgbClr val="06287E"/>
                </a:solidFill>
                <a:latin typeface="Courier"/>
              </a:rPr>
              <a:t>indicator_table</a:t>
            </a:r>
            <a:r>
              <a:rPr>
                <a:latin typeface="Courier"/>
              </a:rPr>
              <a:t>(muac, </a:t>
            </a:r>
            <a:r>
              <a:rPr>
                <a:solidFill>
                  <a:srgbClr val="7D9029"/>
                </a:solidFill>
                <a:latin typeface="Courier"/>
              </a:rPr>
              <a:t>gam_mm =</a:t>
            </a:r>
            <a:r>
              <a:rPr>
                <a:latin typeface="Courier"/>
              </a:rPr>
              <a:t> opt</a:t>
            </a:r>
            <a:r>
              <a:rPr>
                <a:solidFill>
                  <a:srgbClr val="4070A0"/>
                </a:solidFill>
                <a:latin typeface="Courier"/>
              </a:rPr>
              <a:t>$`</a:t>
            </a:r>
            <a:r>
              <a:rPr>
                <a:solidFill>
                  <a:srgbClr val="7D9029"/>
                </a:solidFill>
                <a:latin typeface="Courier"/>
              </a:rPr>
              <a:t>gam-threshold</a:t>
            </a:r>
            <a:r>
              <a:rPr>
                <a:solidFill>
                  <a:srgbClr val="4070A0"/>
                </a:solidFill>
                <a:latin typeface="Courier"/>
              </a:rPr>
              <a:t>`</a:t>
            </a:r>
            <a:r>
              <a:rPr>
                <a:latin typeface="Courier"/>
              </a:rPr>
              <a:t>)</a:t>
            </a:r>
            <a:br/>
            <a:br/>
            <a:r>
              <a:rPr>
                <a:latin typeface="Courier"/>
              </a:rPr>
              <a:t>thin </a:t>
            </a:r>
            <a:r>
              <a:rPr>
                <a:solidFill>
                  <a:srgbClr val="007020"/>
                </a:solidFill>
                <a:latin typeface="Courier"/>
              </a:rPr>
              <a:t>&lt;-</a:t>
            </a:r>
            <a:r>
              <a:rPr>
                <a:latin typeface="Courier"/>
              </a:rPr>
              <a:t> table</a:t>
            </a:r>
            <a:r>
              <a:rPr>
                <a:solidFill>
                  <a:srgbClr val="4070A0"/>
                </a:solidFill>
                <a:latin typeface="Courier"/>
              </a:rPr>
              <a:t>$</a:t>
            </a:r>
            <a:r>
              <a:rPr>
                <a:latin typeface="Courier"/>
              </a:rPr>
              <a:t>commune[table</a:t>
            </a:r>
            <a:r>
              <a:rPr>
                <a:solidFill>
                  <a:srgbClr val="4070A0"/>
                </a:solidFill>
                <a:latin typeface="Courier"/>
              </a:rPr>
              <a:t>$</a:t>
            </a:r>
            <a:r>
              <a:rPr>
                <a:latin typeface="Courier"/>
              </a:rPr>
              <a:t>assessment_rate </a:t>
            </a:r>
            <a:r>
              <a:rPr>
                <a:solidFill>
                  <a:srgbClr val="4070A0"/>
                </a:solidFill>
                <a:latin typeface="Courier"/>
              </a:rPr>
              <a:t>&lt;</a:t>
            </a:r>
            <a:r>
              <a:rPr>
                <a:latin typeface="Courier"/>
              </a:rPr>
              <a:t> </a:t>
            </a:r>
            <a:r>
              <a:rPr>
                <a:solidFill>
                  <a:srgbClr val="40A070"/>
                </a:solidFill>
                <a:latin typeface="Courier"/>
              </a:rPr>
              <a:t>0.8</a:t>
            </a:r>
            <a:r>
              <a:rPr>
                <a:latin typeface="Courier"/>
              </a:rPr>
              <a:t>]</a:t>
            </a:r>
            <a:br/>
            <a:r>
              <a:rPr b="1">
                <a:solidFill>
                  <a:srgbClr val="007020"/>
                </a:solidFill>
                <a:latin typeface="Courier"/>
              </a:rPr>
              <a:t>if</a:t>
            </a:r>
            <a:r>
              <a:rPr>
                <a:latin typeface="Courier"/>
              </a:rPr>
              <a:t> (</a:t>
            </a:r>
            <a:r>
              <a:rPr>
                <a:solidFill>
                  <a:srgbClr val="06287E"/>
                </a:solidFill>
                <a:latin typeface="Courier"/>
              </a:rPr>
              <a:t>length</a:t>
            </a:r>
            <a:r>
              <a:rPr>
                <a:latin typeface="Courier"/>
              </a:rPr>
              <a:t>(thin) </a:t>
            </a:r>
            <a:r>
              <a:rPr>
                <a:solidFill>
                  <a:srgbClr val="4070A0"/>
                </a:solidFill>
                <a:latin typeface="Courier"/>
              </a:rPr>
              <a:t>&gt;</a:t>
            </a:r>
            <a:r>
              <a:rPr>
                <a:latin typeface="Courier"/>
              </a:rPr>
              <a:t> </a:t>
            </a:r>
            <a:r>
              <a:rPr>
                <a:solidFill>
                  <a:srgbClr val="40A070"/>
                </a:solidFill>
                <a:latin typeface="Courier"/>
              </a:rPr>
              <a:t>0</a:t>
            </a:r>
            <a:r>
              <a:rPr>
                <a:latin typeface="Courier"/>
              </a:rPr>
              <a:t>) {</a:t>
            </a:r>
            <a:br/>
            <a:r>
              <a:rPr>
                <a:latin typeface="Courier"/>
              </a:rPr>
              <a:t>  </a:t>
            </a:r>
            <a:r>
              <a:rPr>
                <a:solidFill>
                  <a:srgbClr val="06287E"/>
                </a:solidFill>
                <a:latin typeface="Courier"/>
              </a:rPr>
              <a:t>warning</a:t>
            </a:r>
            <a:r>
              <a:rPr>
                <a:latin typeface="Courier"/>
              </a:rPr>
              <a:t>(</a:t>
            </a:r>
            <a:r>
              <a:rPr>
                <a:solidFill>
                  <a:srgbClr val="4070A0"/>
                </a:solidFill>
                <a:latin typeface="Courier"/>
              </a:rPr>
              <a:t>"Taux d'evaluation sous le plancher : "</a:t>
            </a:r>
            <a:r>
              <a:rPr>
                <a:latin typeface="Courier"/>
              </a:rPr>
              <a:t>, </a:t>
            </a:r>
            <a:r>
              <a:rPr>
                <a:solidFill>
                  <a:srgbClr val="06287E"/>
                </a:solidFill>
                <a:latin typeface="Courier"/>
              </a:rPr>
              <a:t>paste</a:t>
            </a:r>
            <a:r>
              <a:rPr>
                <a:latin typeface="Courier"/>
              </a:rPr>
              <a:t>(thin, </a:t>
            </a:r>
            <a:r>
              <a:rPr>
                <a:solidFill>
                  <a:srgbClr val="7D9029"/>
                </a:solidFill>
                <a:latin typeface="Courier"/>
              </a:rPr>
              <a:t>collapse =</a:t>
            </a:r>
            <a:r>
              <a:rPr>
                <a:latin typeface="Courier"/>
              </a:rPr>
              <a:t> </a:t>
            </a:r>
            <a:r>
              <a:rPr>
                <a:solidFill>
                  <a:srgbClr val="4070A0"/>
                </a:solidFill>
                <a:latin typeface="Courier"/>
              </a:rPr>
              <a:t>", "</a:t>
            </a:r>
            <a:r>
              <a:rPr>
                <a:latin typeface="Courier"/>
              </a:rPr>
              <a:t>))</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script en ligne de commande — En R (suite)</a:t>
            </a:r>
          </a:p>
        </p:txBody>
      </p:sp>
      <p:sp>
        <p:nvSpPr>
          <p:cNvPr id="3" name="Content Placeholder 2"/>
          <p:cNvSpPr>
            <a:spLocks noGrp="1"/>
          </p:cNvSpPr>
          <p:nvPr>
            <p:ph idx="1"/>
          </p:nvPr>
        </p:nvSpPr>
        <p:spPr/>
        <p:txBody>
          <a:bodyPr/>
          <a:lstStyle/>
          <a:p>
            <a:pPr lvl="0" indent="0">
              <a:buNone/>
            </a:pPr>
            <a:br/>
            <a:r>
              <a:rPr>
                <a:solidFill>
                  <a:srgbClr val="06287E"/>
                </a:solidFill>
                <a:latin typeface="Courier"/>
              </a:rPr>
              <a:t>dir.create</a:t>
            </a:r>
            <a:r>
              <a:rPr>
                <a:latin typeface="Courier"/>
              </a:rPr>
              <a:t>(opt</a:t>
            </a:r>
            <a:r>
              <a:rPr>
                <a:solidFill>
                  <a:srgbClr val="4070A0"/>
                </a:solidFill>
                <a:latin typeface="Courier"/>
              </a:rPr>
              <a:t>$</a:t>
            </a:r>
            <a:r>
              <a:rPr>
                <a:latin typeface="Courier"/>
              </a:rPr>
              <a:t>output, </a:t>
            </a:r>
            <a:r>
              <a:rPr>
                <a:solidFill>
                  <a:srgbClr val="7D9029"/>
                </a:solidFill>
                <a:latin typeface="Courier"/>
              </a:rPr>
              <a:t>recursive =</a:t>
            </a:r>
            <a:r>
              <a:rPr>
                <a:latin typeface="Courier"/>
              </a:rPr>
              <a:t> </a:t>
            </a:r>
            <a:r>
              <a:rPr>
                <a:solidFill>
                  <a:srgbClr val="880000"/>
                </a:solidFill>
                <a:latin typeface="Courier"/>
              </a:rPr>
              <a:t>TRUE</a:t>
            </a:r>
            <a:r>
              <a:rPr>
                <a:latin typeface="Courier"/>
              </a:rPr>
              <a:t>, </a:t>
            </a:r>
            <a:r>
              <a:rPr>
                <a:solidFill>
                  <a:srgbClr val="7D9029"/>
                </a:solidFill>
                <a:latin typeface="Courier"/>
              </a:rPr>
              <a:t>showWarnings =</a:t>
            </a:r>
            <a:r>
              <a:rPr>
                <a:latin typeface="Courier"/>
              </a:rPr>
              <a:t> </a:t>
            </a:r>
            <a:r>
              <a:rPr>
                <a:solidFill>
                  <a:srgbClr val="880000"/>
                </a:solidFill>
                <a:latin typeface="Courier"/>
              </a:rPr>
              <a:t>FALSE</a:t>
            </a:r>
            <a:r>
              <a:rPr>
                <a:latin typeface="Courier"/>
              </a:rPr>
              <a:t>)</a:t>
            </a:r>
            <a:br/>
            <a:r>
              <a:rPr>
                <a:latin typeface="Courier"/>
              </a:rPr>
              <a:t>destination </a:t>
            </a:r>
            <a:r>
              <a:rPr>
                <a:solidFill>
                  <a:srgbClr val="007020"/>
                </a:solidFill>
                <a:latin typeface="Courier"/>
              </a:rPr>
              <a:t>&lt;-</a:t>
            </a:r>
            <a:r>
              <a:rPr>
                <a:latin typeface="Courier"/>
              </a:rPr>
              <a:t> </a:t>
            </a:r>
            <a:r>
              <a:rPr>
                <a:solidFill>
                  <a:srgbClr val="06287E"/>
                </a:solidFill>
                <a:latin typeface="Courier"/>
              </a:rPr>
              <a:t>file.path</a:t>
            </a:r>
            <a:r>
              <a:rPr>
                <a:latin typeface="Courier"/>
              </a:rPr>
              <a:t>(opt</a:t>
            </a:r>
            <a:r>
              <a:rPr>
                <a:solidFill>
                  <a:srgbClr val="4070A0"/>
                </a:solidFill>
                <a:latin typeface="Courier"/>
              </a:rPr>
              <a:t>$</a:t>
            </a:r>
            <a:r>
              <a:rPr>
                <a:latin typeface="Courier"/>
              </a:rPr>
              <a:t>output, </a:t>
            </a:r>
            <a:r>
              <a:rPr>
                <a:solidFill>
                  <a:srgbClr val="4070A0"/>
                </a:solidFill>
                <a:latin typeface="Courier"/>
              </a:rPr>
              <a:t>"gam_by_commune.csv"</a:t>
            </a:r>
            <a:r>
              <a:rPr>
                <a:latin typeface="Courier"/>
              </a:rPr>
              <a:t>)</a:t>
            </a:r>
            <a:br/>
            <a:r>
              <a:rPr>
                <a:solidFill>
                  <a:srgbClr val="06287E"/>
                </a:solidFill>
                <a:latin typeface="Courier"/>
              </a:rPr>
              <a:t>write_csv</a:t>
            </a:r>
            <a:r>
              <a:rPr>
                <a:latin typeface="Courier"/>
              </a:rPr>
              <a:t>(table, destination)</a:t>
            </a:r>
            <a:br/>
            <a:r>
              <a:rPr>
                <a:solidFill>
                  <a:srgbClr val="06287E"/>
                </a:solidFill>
                <a:latin typeface="Courier"/>
              </a:rPr>
              <a:t>message</a:t>
            </a:r>
            <a:r>
              <a:rPr>
                <a:latin typeface="Courier"/>
              </a:rPr>
              <a:t>(</a:t>
            </a:r>
            <a:r>
              <a:rPr>
                <a:solidFill>
                  <a:srgbClr val="4070A0"/>
                </a:solidFill>
                <a:latin typeface="Courier"/>
              </a:rPr>
              <a:t>"Ecrit "</a:t>
            </a:r>
            <a:r>
              <a:rPr>
                <a:latin typeface="Courier"/>
              </a:rPr>
              <a:t>, destination, </a:t>
            </a:r>
            <a:r>
              <a:rPr>
                <a:solidFill>
                  <a:srgbClr val="4070A0"/>
                </a:solidFill>
                <a:latin typeface="Courier"/>
              </a:rPr>
              <a:t>" ("</a:t>
            </a:r>
            <a:r>
              <a:rPr>
                <a:latin typeface="Courier"/>
              </a:rPr>
              <a:t>, </a:t>
            </a:r>
            <a:r>
              <a:rPr>
                <a:solidFill>
                  <a:srgbClr val="06287E"/>
                </a:solidFill>
                <a:latin typeface="Courier"/>
              </a:rPr>
              <a:t>nrow</a:t>
            </a:r>
            <a:r>
              <a:rPr>
                <a:latin typeface="Courier"/>
              </a:rPr>
              <a:t>(table), </a:t>
            </a:r>
            <a:r>
              <a:rPr>
                <a:solidFill>
                  <a:srgbClr val="4070A0"/>
                </a:solidFill>
                <a:latin typeface="Courier"/>
              </a:rPr>
              <a:t>" communes)"</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script en ligne de commande — Shell</a:t>
            </a:r>
          </a:p>
        </p:txBody>
      </p:sp>
      <p:sp>
        <p:nvSpPr>
          <p:cNvPr id="3" name="Content Placeholder 2"/>
          <p:cNvSpPr>
            <a:spLocks noGrp="1"/>
          </p:cNvSpPr>
          <p:nvPr>
            <p:ph idx="1"/>
          </p:nvPr>
        </p:nvSpPr>
        <p:spPr/>
        <p:txBody>
          <a:bodyPr/>
          <a:lstStyle/>
          <a:p>
            <a:pPr lvl="0" indent="0">
              <a:buNone/>
            </a:pPr>
            <a:r>
              <a:rPr>
                <a:latin typeface="Courier"/>
              </a:rPr>
              <a:t>Rscript scripts/indicator_table.R </a:t>
            </a:r>
            <a:r>
              <a:rPr>
                <a:solidFill>
                  <a:srgbClr val="902000"/>
                </a:solidFill>
                <a:latin typeface="Courier"/>
              </a:rPr>
              <a:t>\</a:t>
            </a:r>
            <a:br/>
            <a:r>
              <a:rPr>
                <a:latin typeface="Courier"/>
              </a:rPr>
              <a:t>  </a:t>
            </a:r>
            <a:r>
              <a:rPr>
                <a:solidFill>
                  <a:srgbClr val="7D9029"/>
                </a:solidFill>
                <a:latin typeface="Courier"/>
              </a:rPr>
              <a:t>--input</a:t>
            </a:r>
            <a:r>
              <a:rPr>
                <a:latin typeface="Courier"/>
              </a:rPr>
              <a:t> data/raw/muac-screening-artibonite-2024.v1.csv </a:t>
            </a:r>
            <a:r>
              <a:rPr>
                <a:solidFill>
                  <a:srgbClr val="902000"/>
                </a:solidFill>
                <a:latin typeface="Courier"/>
              </a:rPr>
              <a:t>\</a:t>
            </a:r>
            <a:br/>
            <a:r>
              <a:rPr>
                <a:latin typeface="Courier"/>
              </a:rPr>
              <a:t>  </a:t>
            </a:r>
            <a:r>
              <a:rPr>
                <a:solidFill>
                  <a:srgbClr val="7D9029"/>
                </a:solidFill>
                <a:latin typeface="Courier"/>
              </a:rPr>
              <a:t>--output</a:t>
            </a:r>
            <a:r>
              <a:rPr>
                <a:latin typeface="Courier"/>
              </a:rPr>
              <a:t> outputs/tables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Consigner ce qui a produit la sortie — En R</a:t>
            </a:r>
          </a:p>
        </p:txBody>
      </p:sp>
      <p:sp>
        <p:nvSpPr>
          <p:cNvPr id="3" name="Content Placeholder 2"/>
          <p:cNvSpPr>
            <a:spLocks noGrp="1"/>
          </p:cNvSpPr>
          <p:nvPr>
            <p:ph idx="1"/>
          </p:nvPr>
        </p:nvSpPr>
        <p:spPr/>
        <p:txBody>
          <a:bodyPr/>
          <a:lstStyle/>
          <a:p>
            <a:pPr lvl="0" indent="0">
              <a:buNone/>
            </a:pPr>
            <a:r>
              <a:rPr>
                <a:latin typeface="Courier"/>
              </a:rPr>
              <a:t>run_metadata </a:t>
            </a:r>
            <a:r>
              <a:rPr>
                <a:solidFill>
                  <a:srgbClr val="007020"/>
                </a:solidFill>
                <a:latin typeface="Courier"/>
              </a:rPr>
              <a:t>&lt;-</a:t>
            </a:r>
            <a:r>
              <a:rPr>
                <a:latin typeface="Courier"/>
              </a:rPr>
              <a:t> </a:t>
            </a:r>
            <a:r>
              <a:rPr b="1">
                <a:solidFill>
                  <a:srgbClr val="007020"/>
                </a:solidFill>
                <a:latin typeface="Courier"/>
              </a:rPr>
              <a:t>function</a:t>
            </a:r>
            <a:r>
              <a:rPr>
                <a:latin typeface="Courier"/>
              </a:rPr>
              <a:t>(opt) {</a:t>
            </a:r>
            <a:b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generated_at  =</a:t>
            </a:r>
            <a:r>
              <a:rPr>
                <a:latin typeface="Courier"/>
              </a:rPr>
              <a:t> </a:t>
            </a:r>
            <a:r>
              <a:rPr>
                <a:solidFill>
                  <a:srgbClr val="06287E"/>
                </a:solidFill>
                <a:latin typeface="Courier"/>
              </a:rPr>
              <a:t>format</a:t>
            </a:r>
            <a:r>
              <a:rPr>
                <a:latin typeface="Courier"/>
              </a:rPr>
              <a:t>(</a:t>
            </a:r>
            <a:r>
              <a:rPr>
                <a:solidFill>
                  <a:srgbClr val="06287E"/>
                </a:solidFill>
                <a:latin typeface="Courier"/>
              </a:rPr>
              <a:t>Sys.time</a:t>
            </a:r>
            <a:r>
              <a:rPr>
                <a:latin typeface="Courier"/>
              </a:rPr>
              <a:t>(), </a:t>
            </a:r>
            <a:r>
              <a:rPr>
                <a:solidFill>
                  <a:srgbClr val="4070A0"/>
                </a:solidFill>
                <a:latin typeface="Courier"/>
              </a:rPr>
              <a:t>"%Y-%m-%dT%H:%M:%S%z"</a:t>
            </a:r>
            <a:r>
              <a:rPr>
                <a:latin typeface="Courier"/>
              </a:rPr>
              <a:t>),</a:t>
            </a:r>
            <a:br/>
            <a:r>
              <a:rPr>
                <a:latin typeface="Courier"/>
              </a:rPr>
              <a:t>    </a:t>
            </a:r>
            <a:r>
              <a:rPr>
                <a:solidFill>
                  <a:srgbClr val="7D9029"/>
                </a:solidFill>
                <a:latin typeface="Courier"/>
              </a:rPr>
              <a:t>input         =</a:t>
            </a:r>
            <a:r>
              <a:rPr>
                <a:latin typeface="Courier"/>
              </a:rPr>
              <a:t> opt</a:t>
            </a:r>
            <a:r>
              <a:rPr>
                <a:solidFill>
                  <a:srgbClr val="4070A0"/>
                </a:solidFill>
                <a:latin typeface="Courier"/>
              </a:rPr>
              <a:t>$</a:t>
            </a:r>
            <a:r>
              <a:rPr>
                <a:latin typeface="Courier"/>
              </a:rPr>
              <a:t>input,</a:t>
            </a:r>
            <a:br/>
            <a:r>
              <a:rPr>
                <a:latin typeface="Courier"/>
              </a:rPr>
              <a:t>    </a:t>
            </a:r>
            <a:r>
              <a:rPr>
                <a:solidFill>
                  <a:srgbClr val="7D9029"/>
                </a:solidFill>
                <a:latin typeface="Courier"/>
              </a:rPr>
              <a:t>gam_threshold =</a:t>
            </a:r>
            <a:r>
              <a:rPr>
                <a:latin typeface="Courier"/>
              </a:rPr>
              <a:t> opt</a:t>
            </a:r>
            <a:r>
              <a:rPr>
                <a:solidFill>
                  <a:srgbClr val="4070A0"/>
                </a:solidFill>
                <a:latin typeface="Courier"/>
              </a:rPr>
              <a:t>$`</a:t>
            </a:r>
            <a:r>
              <a:rPr>
                <a:solidFill>
                  <a:srgbClr val="7D9029"/>
                </a:solidFill>
                <a:latin typeface="Courier"/>
              </a:rPr>
              <a:t>gam-threshold</a:t>
            </a:r>
            <a:r>
              <a:rPr>
                <a:solidFill>
                  <a:srgbClr val="4070A0"/>
                </a:solidFill>
                <a:latin typeface="Courier"/>
              </a:rPr>
              <a:t>`</a:t>
            </a:r>
            <a:r>
              <a:rPr>
                <a:latin typeface="Courier"/>
              </a:rPr>
              <a:t>,</a:t>
            </a:r>
            <a:br/>
            <a:r>
              <a:rPr>
                <a:latin typeface="Courier"/>
              </a:rPr>
              <a:t>    </a:t>
            </a:r>
            <a:r>
              <a:rPr>
                <a:solidFill>
                  <a:srgbClr val="7D9029"/>
                </a:solidFill>
                <a:latin typeface="Courier"/>
              </a:rPr>
              <a:t>r_version     =</a:t>
            </a:r>
            <a:r>
              <a:rPr>
                <a:latin typeface="Courier"/>
              </a:rPr>
              <a:t> </a:t>
            </a:r>
            <a:r>
              <a:rPr>
                <a:solidFill>
                  <a:srgbClr val="06287E"/>
                </a:solidFill>
                <a:latin typeface="Courier"/>
              </a:rPr>
              <a:t>as.character</a:t>
            </a:r>
            <a:r>
              <a:rPr>
                <a:latin typeface="Courier"/>
              </a:rPr>
              <a:t>(</a:t>
            </a:r>
            <a:r>
              <a:rPr>
                <a:solidFill>
                  <a:srgbClr val="06287E"/>
                </a:solidFill>
                <a:latin typeface="Courier"/>
              </a:rPr>
              <a:t>getRversion</a:t>
            </a:r>
            <a:r>
              <a:rPr>
                <a:latin typeface="Courier"/>
              </a:rPr>
              <a:t>()),</a:t>
            </a:r>
            <a:br/>
            <a:r>
              <a:rPr>
                <a:latin typeface="Courier"/>
              </a:rPr>
              <a:t>    </a:t>
            </a:r>
            <a:r>
              <a:rPr>
                <a:solidFill>
                  <a:srgbClr val="7D9029"/>
                </a:solidFill>
                <a:latin typeface="Courier"/>
              </a:rPr>
              <a:t>dplyr         =</a:t>
            </a:r>
            <a:r>
              <a:rPr>
                <a:latin typeface="Courier"/>
              </a:rPr>
              <a:t> </a:t>
            </a:r>
            <a:r>
              <a:rPr>
                <a:solidFill>
                  <a:srgbClr val="06287E"/>
                </a:solidFill>
                <a:latin typeface="Courier"/>
              </a:rPr>
              <a:t>as.character</a:t>
            </a:r>
            <a:r>
              <a:rPr>
                <a:latin typeface="Courier"/>
              </a:rPr>
              <a:t>(</a:t>
            </a:r>
            <a:r>
              <a:rPr>
                <a:solidFill>
                  <a:srgbClr val="06287E"/>
                </a:solidFill>
                <a:latin typeface="Courier"/>
              </a:rPr>
              <a:t>packageVersion</a:t>
            </a:r>
            <a:r>
              <a:rPr>
                <a:latin typeface="Courier"/>
              </a:rPr>
              <a:t>(</a:t>
            </a:r>
            <a:r>
              <a:rPr>
                <a:solidFill>
                  <a:srgbClr val="4070A0"/>
                </a:solidFill>
                <a:latin typeface="Courier"/>
              </a:rPr>
              <a:t>"dplyr"</a:t>
            </a:r>
            <a:r>
              <a:rPr>
                <a:latin typeface="Courier"/>
              </a:rPr>
              <a:t>))</a:t>
            </a:r>
            <a:br/>
            <a:r>
              <a:rPr>
                <a:latin typeface="Courier"/>
              </a:rPr>
              <a:t>  )</a:t>
            </a:r>
            <a:br/>
            <a:r>
              <a:rPr>
                <a:latin typeface="Courier"/>
              </a:rPr>
              <a:t>}</a:t>
            </a:r>
            <a:br/>
            <a:br/>
            <a:r>
              <a:rPr>
                <a:latin typeface="Courier"/>
              </a:rPr>
              <a:t>jsonlite</a:t>
            </a:r>
            <a:r>
              <a:rPr>
                <a:solidFill>
                  <a:srgbClr val="4070A0"/>
                </a:solidFill>
                <a:latin typeface="Courier"/>
              </a:rPr>
              <a:t>::</a:t>
            </a:r>
            <a:r>
              <a:rPr>
                <a:solidFill>
                  <a:srgbClr val="06287E"/>
                </a:solidFill>
                <a:latin typeface="Courier"/>
              </a:rPr>
              <a:t>write_json</a:t>
            </a:r>
            <a:r>
              <a:rPr>
                <a:latin typeface="Courier"/>
              </a:rPr>
              <a:t>(</a:t>
            </a:r>
            <a:r>
              <a:rPr>
                <a:solidFill>
                  <a:srgbClr val="06287E"/>
                </a:solidFill>
                <a:latin typeface="Courier"/>
              </a:rPr>
              <a:t>run_metadata</a:t>
            </a:r>
            <a:r>
              <a:rPr>
                <a:latin typeface="Courier"/>
              </a:rPr>
              <a:t>(opt), </a:t>
            </a:r>
            <a:r>
              <a:rPr>
                <a:solidFill>
                  <a:srgbClr val="06287E"/>
                </a:solidFill>
                <a:latin typeface="Courier"/>
              </a:rPr>
              <a:t>file.path</a:t>
            </a:r>
            <a:r>
              <a:rPr>
                <a:latin typeface="Courier"/>
              </a:rPr>
              <a:t>(opt</a:t>
            </a:r>
            <a:r>
              <a:rPr>
                <a:solidFill>
                  <a:srgbClr val="4070A0"/>
                </a:solidFill>
                <a:latin typeface="Courier"/>
              </a:rPr>
              <a:t>$</a:t>
            </a:r>
            <a:r>
              <a:rPr>
                <a:latin typeface="Courier"/>
              </a:rPr>
              <a:t>output, </a:t>
            </a:r>
            <a:r>
              <a:rPr>
                <a:solidFill>
                  <a:srgbClr val="4070A0"/>
                </a:solidFill>
                <a:latin typeface="Courier"/>
              </a:rPr>
              <a:t>"run.json"</a:t>
            </a:r>
            <a:r>
              <a:rPr>
                <a:latin typeface="Courier"/>
              </a:rPr>
              <a:t>),</a:t>
            </a:r>
            <a:br/>
            <a:r>
              <a:rPr>
                <a:latin typeface="Courier"/>
              </a:rPr>
              <a:t>                     </a:t>
            </a:r>
            <a:r>
              <a:rPr>
                <a:solidFill>
                  <a:srgbClr val="7D9029"/>
                </a:solidFill>
                <a:latin typeface="Courier"/>
              </a:rPr>
              <a:t>auto_unbox =</a:t>
            </a:r>
            <a:r>
              <a:rPr>
                <a:latin typeface="Courier"/>
              </a:rPr>
              <a:t> </a:t>
            </a:r>
            <a:r>
              <a:rPr>
                <a:solidFill>
                  <a:srgbClr val="880000"/>
                </a:solidFill>
                <a:latin typeface="Courier"/>
              </a:rPr>
              <a:t>TRUE</a:t>
            </a:r>
            <a:r>
              <a:rPr>
                <a:latin typeface="Courier"/>
              </a:rPr>
              <a:t>, </a:t>
            </a:r>
            <a:r>
              <a:rPr>
                <a:solidFill>
                  <a:srgbClr val="7D9029"/>
                </a:solidFill>
                <a:latin typeface="Courier"/>
              </a:rPr>
              <a:t>pretty =</a:t>
            </a:r>
            <a:r>
              <a:rPr>
                <a:latin typeface="Courier"/>
              </a:rPr>
              <a:t> </a:t>
            </a:r>
            <a:r>
              <a:rPr>
                <a:solidFill>
                  <a:srgbClr val="880000"/>
                </a:solidFill>
                <a:latin typeface="Courier"/>
              </a:rPr>
              <a:t>TRUE</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Consigner ce qui a produit la sortie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rm</a:t>
            </a:r>
            <a:r>
              <a:rPr>
                <a:latin typeface="Courier"/>
              </a:rPr>
              <a:t> </a:t>
            </a:r>
            <a:r>
              <a:rPr>
                <a:solidFill>
                  <a:srgbClr val="7D9029"/>
                </a:solidFill>
                <a:latin typeface="Courier"/>
              </a:rPr>
              <a:t>-rf</a:t>
            </a:r>
            <a:r>
              <a:rPr>
                <a:latin typeface="Courier"/>
              </a:rPr>
              <a:t> outputs/</a:t>
            </a:r>
            <a:br/>
            <a:r>
              <a:rPr>
                <a:latin typeface="Courier"/>
              </a:rPr>
              <a:t>Rscript scripts/indicator_table.R </a:t>
            </a:r>
            <a:r>
              <a:rPr>
                <a:solidFill>
                  <a:srgbClr val="7D9029"/>
                </a:solidFill>
                <a:latin typeface="Courier"/>
              </a:rPr>
              <a:t>--input</a:t>
            </a:r>
            <a:r>
              <a:rPr>
                <a:latin typeface="Courier"/>
              </a:rPr>
              <a:t> data/raw/muac.csv </a:t>
            </a:r>
            <a:r>
              <a:rPr>
                <a:solidFill>
                  <a:srgbClr val="7D9029"/>
                </a:solidFill>
                <a:latin typeface="Courier"/>
              </a:rPr>
              <a:t>--output</a:t>
            </a:r>
            <a:r>
              <a:rPr>
                <a:latin typeface="Courier"/>
              </a:rPr>
              <a:t> outputs/tables</a:t>
            </a:r>
            <a:br/>
            <a:r>
              <a:rPr>
                <a:solidFill>
                  <a:srgbClr val="06287E"/>
                </a:solidFill>
                <a:latin typeface="Courier"/>
              </a:rPr>
              <a:t>git</a:t>
            </a:r>
            <a:r>
              <a:rPr>
                <a:latin typeface="Courier"/>
              </a:rPr>
              <a:t> status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ce cours s’arrête</a:t>
            </a:r>
          </a:p>
        </p:txBody>
      </p:sp>
      <p:sp>
        <p:nvSpPr>
          <p:cNvPr id="3" name="Content Placeholder 2"/>
          <p:cNvSpPr>
            <a:spLocks noGrp="1"/>
          </p:cNvSpPr>
          <p:nvPr>
            <p:ph idx="1"/>
          </p:nvPr>
        </p:nvSpPr>
        <p:spPr/>
        <p:txBody>
          <a:bodyPr/>
          <a:lstStyle/>
          <a:p>
            <a:pPr lvl="0"/>
            <a:r>
              <a:rPr/>
              <a:t>Vous savez construire un projet qui se rouvre un an plus tard avec ses versions de paquets consignées, lire n’importe quel export sans le corrompre, conserver les étiquettes qu’un fichier d’enquête transporte, mettre les catégories dans l’ordre qu’exige un rapport, agréger vers un numérateur et un dénominateur issus d’un seul appel, restructurer un groupe répété aplati, et remettre le résultat à quelqu’un d’autre sous forme de script plutôt que de service rendu.</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https://data-analysis.cassion.dev/fr/cours/r-for-programme-data/r-08-functions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fonction qu’un autre chargé peut exécuter</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Transformer un script en fonctions avec arguments et stopifnot(), l’évaluation tidy nécessaire pour passer un nom de colonne, et le script en ligne de commande qui s’exécute tel quel sur l’export du trimestre suivant.</vt:lpwstr>
  </property>
</Properties>
</file>