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Cases reporting a disability complete a referral at 26.4% against 45.5%. That is 58% as likely, and the logistic model prints 0.43. The two numbers describe the same data, only one of them is what a reader thinks they are reading, and the gap widens exactly when the outcome is common.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Odds ratio 0.430, 95% CI 0.308 to 0.601. Now compute what the data plainly say.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model printed 0.430 and the answer is 0.581. Both are correct; they are answers to different questions, and only one of them is the question anyone asked.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odds is </a:t>
            </a:r>
            <a:r>
              <a:rPr>
                <a:latin typeface="Courier"/>
              </a:rPr>
              <a:t>p / (1 − p)</a:t>
            </a:r>
            <a:r>
              <a:rPr/>
              <a:t>. When </a:t>
            </a:r>
            <a:r>
              <a:rPr>
                <a:latin typeface="Courier"/>
              </a:rPr>
              <a:t>p</a:t>
            </a:r>
            <a:r>
              <a:rPr/>
              <a:t> is small the denominator is near 1 and odds are close to risks, so the two ratios nearly agree. When </a:t>
            </a:r>
            <a:r>
              <a:rPr>
                <a:latin typeface="Courier"/>
              </a:rPr>
              <a:t>p</a:t>
            </a:r>
            <a:r>
              <a:rPr/>
              <a:t> is large they do not.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odds ratio is not a fixed distortion of the risk ratio — it depends on the baseline. At a 2% outcome the two are interchangeable, which is why the odds ratio survives in epidemiology, where outcomes are rare. Programme outcomes are not rare. Referral completion is 43%, attendance is 88%, enrolment is 97%, and at those baselines the odds ratio is a long way from what a reader will take it to mean. This is not a subtlety — it is the ordinary case in this work.</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Adding covariates changes an odds ratio </a:t>
            </a:r>
            <a:r>
              <a:rPr i="1"/>
              <a:t>even when nothing is confounded</a:t>
            </a:r>
            <a:r>
              <a:rPr/>
              <a:t>, and this surprises people who have only worked with linear models.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odds ratio moved by 10% and the risk difference moved by a third of a point. The usual reading — “adjustment revealed a stronger effect” — is wrong here. Nothing was confounded away; the odds ratio simply is not </a:t>
            </a:r>
            <a:r>
              <a:rPr i="1"/>
              <a:t>collapsible</a:t>
            </a:r>
            <a:r>
              <a:rPr/>
              <a:t>. A collapsible measure equals the average of the subgroup measures. Risk differences and risk ratios are; odds ratios are not. Add a covariate that predicts the outcome and the conditional odds ratio moves away from 1 even when the covariate is unrelated to the exposure. So an adjusted odds ratio and a crude odds ratio cannot be compared to judge confounding. That comparison is the standard move in every regression tutorial and it does not work for logistic models. Compare risk differences instead, which the next lesson computes.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cases, and it is worth being precise because the answer is not “never”. A case-control study. Cases and controls are sampled separately, so risks are not estimable at all and the odds ratio is the only ratio the design supports. It is what the measure was invented for. A rare outcome. Below about 10%, the odds ratio approximates the risk ratio closely enough that the distinction stops mattering. Say which one you computed anyway. Comparing to published literature that reports odds ratios. Then report both, and lead with the risk difference.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this: “Cases reporting a disability were 57% less likely to complete a referral (OR 0.43).” Two errors in one sentence — an odds ratio is not a likelihood, and 57% is not the reduction. Nor this: “Disability halved the odds of completion.” Correct arithmetic, and “halved” will be read as risk by everyone who is not a statistician. Nor this: “OR 0.43 (95% CI 0.31–0.60, p &lt; 0.001).” Complete, checkable, and it tells a programme manager nothing they can act on. This: “Cases reporting a disability completed a referral at 26.4% against 45.5% for cases with no disability reported — 19.1 percentage points lower (95% CI −25.7 to −12.4), or 58% of the completion rate. Adjusted for case category, age, sex, service requested and department, the gap is 19.4 points. The adjusted odds ratio is 0.39; it is reported here for comparability with published studies and should not be read as a risk.” The last clause is the one that does the work. An odds ratio in a programme report with no translation beside it will be read as a risk by almost everyone who sees it, including the people who commissioned the analysis.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two lines and prevents the single most common over-claim — that adjustment “strengthened” a finding when the measure simply moved for arithmetic reasons.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logistic model prints coefficients on a scale nobody thinks in. The next lesson converts them back into probabilities — the number a programme manager can multiply by a caseload — and shows what the model says about the two gates the referral pathway actually has.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3-the-odds-ratio-your-reader-misrea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An odds ratio of 0.43 for a risk ratio of 0.58</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Cases reporting a disability complete a referral at 26.4% against 45.5%. That is 58% as likely, and the logistic model prints 0.43. The two numbers describe the same data, only one of them is what a reader thinks they are reading, and the gap widens exactly when the outcome is common.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Fit it, and read what it prints</a:t>
            </a:r>
          </a:p>
          <a:p>
            <a:pPr lvl="0"/>
            <a:r>
              <a:rPr/>
              <a:t>Why they differ, and when it gets worse</a:t>
            </a:r>
          </a:p>
          <a:p>
            <a:pPr lvl="0"/>
            <a:r>
              <a:rPr/>
              <a:t>The trap that catches analysts, not just readers</a:t>
            </a:r>
          </a:p>
          <a:p>
            <a:pPr lvl="0"/>
            <a:r>
              <a:rPr/>
              <a:t>When the odds ratio is the right number</a:t>
            </a:r>
          </a:p>
          <a:p>
            <a:pPr lvl="0"/>
            <a:r>
              <a:rPr/>
              <a:t>The sentence to write, and three not to</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referrals[</a:t>
            </a:r>
            <a:r>
              <a:rPr>
                <a:solidFill>
                  <a:srgbClr val="4070A0"/>
                </a:solidFill>
                <a:latin typeface="Courier"/>
              </a:rPr>
              <a:t>"disability"</a:t>
            </a:r>
            <a:r>
              <a:rPr>
                <a:latin typeface="Courier"/>
              </a:rPr>
              <a:t>]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a:t>
            </a:r>
            <a:r>
              <a:rPr>
                <a:solidFill>
                  <a:srgbClr val="008000"/>
                </a:solidFill>
                <a:latin typeface="Courier"/>
              </a:rPr>
              <a:t>map</a:t>
            </a:r>
            <a:r>
              <a:rPr>
                <a:latin typeface="Courier"/>
              </a:rPr>
              <a:t>(</a:t>
            </a:r>
            <a:br/>
            <a:r>
              <a:rPr>
                <a:latin typeface="Courier"/>
              </a:rPr>
              <a:t>    {</a:t>
            </a:r>
            <a:r>
              <a:rPr>
                <a:solidFill>
                  <a:srgbClr val="4070A0"/>
                </a:solidFill>
                <a:latin typeface="Courier"/>
              </a:rPr>
              <a:t>"true"</a:t>
            </a:r>
            <a:r>
              <a:rPr>
                <a:latin typeface="Courier"/>
              </a:rPr>
              <a:t>: </a:t>
            </a:r>
            <a:r>
              <a:rPr>
                <a:solidFill>
                  <a:srgbClr val="40A070"/>
                </a:solidFill>
                <a:latin typeface="Courier"/>
              </a:rPr>
              <a:t>1</a:t>
            </a:r>
            <a:r>
              <a:rPr>
                <a:latin typeface="Courier"/>
              </a:rPr>
              <a:t>, </a:t>
            </a:r>
            <a:r>
              <a:rPr>
                <a:solidFill>
                  <a:srgbClr val="4070A0"/>
                </a:solidFill>
                <a:latin typeface="Courier"/>
              </a:rPr>
              <a:t>"Yes"</a:t>
            </a:r>
            <a:r>
              <a:rPr>
                <a:latin typeface="Courier"/>
              </a:rPr>
              <a:t>: </a:t>
            </a:r>
            <a:r>
              <a:rPr>
                <a:solidFill>
                  <a:srgbClr val="40A070"/>
                </a:solidFill>
                <a:latin typeface="Courier"/>
              </a:rPr>
              <a:t>1</a:t>
            </a:r>
            <a:r>
              <a:rPr>
                <a:latin typeface="Courier"/>
              </a:rPr>
              <a:t>, </a:t>
            </a:r>
            <a:r>
              <a:rPr>
                <a:solidFill>
                  <a:srgbClr val="4070A0"/>
                </a:solidFill>
                <a:latin typeface="Courier"/>
              </a:rPr>
              <a:t>"false"</a:t>
            </a:r>
            <a:r>
              <a:rPr>
                <a:latin typeface="Courier"/>
              </a:rPr>
              <a:t>: </a:t>
            </a:r>
            <a:r>
              <a:rPr>
                <a:solidFill>
                  <a:srgbClr val="40A070"/>
                </a:solidFill>
                <a:latin typeface="Courier"/>
              </a:rPr>
              <a:t>0</a:t>
            </a:r>
            <a:r>
              <a:rPr>
                <a:latin typeface="Courier"/>
              </a:rPr>
              <a:t>, </a:t>
            </a:r>
            <a:r>
              <a:rPr>
                <a:solidFill>
                  <a:srgbClr val="4070A0"/>
                </a:solidFill>
                <a:latin typeface="Courier"/>
              </a:rPr>
              <a:t>"No"</a:t>
            </a:r>
            <a:r>
              <a:rPr>
                <a:latin typeface="Courier"/>
              </a:rPr>
              <a:t>: </a:t>
            </a:r>
            <a:r>
              <a:rPr>
                <a:solidFill>
                  <a:srgbClr val="40A070"/>
                </a:solidFill>
                <a:latin typeface="Courier"/>
              </a:rPr>
              <a:t>0</a:t>
            </a:r>
            <a:r>
              <a:rPr>
                <a:latin typeface="Courier"/>
              </a:rPr>
              <a:t>})</a:t>
            </a:r>
            <a:br/>
            <a:br/>
            <a:r>
              <a:rPr>
                <a:latin typeface="Courier"/>
              </a:rPr>
              <a:t>consenting </a:t>
            </a:r>
            <a:r>
              <a:rPr>
                <a:solidFill>
                  <a:srgbClr val="666666"/>
                </a:solidFill>
                <a:latin typeface="Courier"/>
              </a:rPr>
              <a:t>=</a:t>
            </a:r>
            <a:r>
              <a:rPr>
                <a:latin typeface="Courier"/>
              </a:rPr>
              <a:t> referrals[referrals[</a:t>
            </a:r>
            <a:r>
              <a:rPr>
                <a:solidFill>
                  <a:srgbClr val="4070A0"/>
                </a:solidFill>
                <a:latin typeface="Courier"/>
              </a:rPr>
              <a:t>"consent_to_refer"</a:t>
            </a:r>
            <a:r>
              <a:rPr>
                <a:latin typeface="Courier"/>
              </a:rPr>
              <a:t>]].copy()</a:t>
            </a:r>
            <a:br/>
            <a:r>
              <a:rPr>
                <a:latin typeface="Courier"/>
              </a:rPr>
              <a:t>consenting[</a:t>
            </a:r>
            <a:r>
              <a:rPr>
                <a:solidFill>
                  <a:srgbClr val="4070A0"/>
                </a:solidFill>
                <a:latin typeface="Courier"/>
              </a:rPr>
              <a:t>"completed"</a:t>
            </a:r>
            <a:r>
              <a:rPr>
                <a:latin typeface="Courier"/>
              </a:rPr>
              <a:t>]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a:t>
            </a:r>
            <a:b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].notna()).astype(</a:t>
            </a:r>
            <a:r>
              <a:rPr>
                <a:solidFill>
                  <a:srgbClr val="008000"/>
                </a:solidFill>
                <a:latin typeface="Courier"/>
              </a:rPr>
              <a:t>int</a:t>
            </a:r>
            <a:r>
              <a:rPr>
                <a:latin typeface="Courier"/>
              </a:rPr>
              <a:t>)</a:t>
            </a:r>
            <a:br/>
            <a:r>
              <a:rPr>
                <a:latin typeface="Courier"/>
              </a:rPr>
              <a:t>d </a:t>
            </a:r>
            <a:r>
              <a:rPr>
                <a:solidFill>
                  <a:srgbClr val="666666"/>
                </a:solidFill>
                <a:latin typeface="Courier"/>
              </a:rPr>
              <a:t>=</a:t>
            </a:r>
            <a:r>
              <a:rPr>
                <a:latin typeface="Courier"/>
              </a:rPr>
              <a:t> consenting.dropna(subset</a:t>
            </a:r>
            <a:r>
              <a:rPr>
                <a:solidFill>
                  <a:srgbClr val="666666"/>
                </a:solidFill>
                <a:latin typeface="Courier"/>
              </a:rPr>
              <a:t>=</a:t>
            </a:r>
            <a:r>
              <a:rPr>
                <a:latin typeface="Courier"/>
              </a:rPr>
              <a:t>[</a:t>
            </a:r>
            <a:r>
              <a:rPr>
                <a:solidFill>
                  <a:srgbClr val="4070A0"/>
                </a:solidFill>
                <a:latin typeface="Courier"/>
              </a:rPr>
              <a:t>"disability"</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"service_requested"</a:t>
            </a:r>
            <a:r>
              <a:rPr>
                <a:latin typeface="Courier"/>
              </a:rPr>
              <a:t>, </a:t>
            </a:r>
            <a:r>
              <a:rPr>
                <a:solidFill>
                  <a:srgbClr val="4070A0"/>
                </a:solidFill>
                <a:latin typeface="Courier"/>
              </a:rPr>
              <a:t>"admin1"</a:t>
            </a:r>
            <a:r>
              <a:rPr>
                <a:latin typeface="Courier"/>
              </a:rPr>
              <a:t>])</a:t>
            </a:r>
            <a:br/>
            <a:br/>
            <a:r>
              <a:rPr>
                <a:latin typeface="Courier"/>
              </a:rPr>
              <a:t>crude </a:t>
            </a:r>
            <a:r>
              <a:rPr>
                <a:solidFill>
                  <a:srgbClr val="666666"/>
                </a:solidFill>
                <a:latin typeface="Courier"/>
              </a:rPr>
              <a:t>=</a:t>
            </a:r>
            <a:r>
              <a:rPr>
                <a:latin typeface="Courier"/>
              </a:rPr>
              <a:t> smf.logit(</a:t>
            </a:r>
            <a:r>
              <a:rPr>
                <a:solidFill>
                  <a:srgbClr val="4070A0"/>
                </a:solidFill>
                <a:latin typeface="Courier"/>
              </a:rPr>
              <a:t>"completed ~ disability"</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(np.exp(crude.params).</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 — In Python (cont.)</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(np.exp(crude.conf_int()).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crude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solidFill>
                  <a:srgbClr val="06287E"/>
                </a:solidFill>
                <a:latin typeface="Courier"/>
              </a:rPr>
              <a:t>exp</a:t>
            </a:r>
            <a:r>
              <a:rPr>
                <a:latin typeface="Courier"/>
              </a:rPr>
              <a:t>(</a:t>
            </a:r>
            <a:r>
              <a:rPr>
                <a:solidFill>
                  <a:srgbClr val="06287E"/>
                </a:solidFill>
                <a:latin typeface="Courier"/>
              </a:rPr>
              <a:t>cbind</a:t>
            </a:r>
            <a:r>
              <a:rPr>
                <a:latin typeface="Courier"/>
              </a:rPr>
              <a:t>(</a:t>
            </a:r>
            <a:r>
              <a:rPr>
                <a:solidFill>
                  <a:srgbClr val="7D9029"/>
                </a:solidFill>
                <a:latin typeface="Courier"/>
              </a:rPr>
              <a:t>OR =</a:t>
            </a:r>
            <a:r>
              <a:rPr>
                <a:latin typeface="Courier"/>
              </a:rPr>
              <a:t> </a:t>
            </a:r>
            <a:r>
              <a:rPr>
                <a:solidFill>
                  <a:srgbClr val="06287E"/>
                </a:solidFill>
                <a:latin typeface="Courier"/>
              </a:rPr>
              <a:t>coef</a:t>
            </a:r>
            <a:r>
              <a:rPr>
                <a:latin typeface="Courier"/>
              </a:rPr>
              <a:t>(crude), </a:t>
            </a:r>
            <a:r>
              <a:rPr>
                <a:solidFill>
                  <a:srgbClr val="06287E"/>
                </a:solidFill>
                <a:latin typeface="Courier"/>
              </a:rPr>
              <a:t>confint</a:t>
            </a:r>
            <a:r>
              <a:rPr>
                <a:latin typeface="Courier"/>
              </a:rPr>
              <a:t>(crude)))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a:t>
            </a:r>
          </a:p>
        </p:txBody>
      </p:sp>
      <p:sp>
        <p:nvSpPr>
          <p:cNvPr id="3" name="Content Placeholder 2"/>
          <p:cNvSpPr>
            <a:spLocks noGrp="1"/>
          </p:cNvSpPr>
          <p:nvPr>
            <p:ph idx="1"/>
          </p:nvPr>
        </p:nvSpPr>
        <p:spPr/>
        <p:txBody>
          <a:bodyPr/>
          <a:lstStyle/>
          <a:p>
            <a:pPr lvl="0"/>
            <a:r>
              <a:rPr/>
              <a:t>Odds ratio 0.430, 95% CI 0.308 to 0.601</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 — In Python</a:t>
            </a:r>
          </a:p>
        </p:txBody>
      </p:sp>
      <p:sp>
        <p:nvSpPr>
          <p:cNvPr id="3" name="Content Placeholder 2"/>
          <p:cNvSpPr>
            <a:spLocks noGrp="1"/>
          </p:cNvSpPr>
          <p:nvPr>
            <p:ph idx="1"/>
          </p:nvPr>
        </p:nvSpPr>
        <p:spPr/>
        <p:txBody>
          <a:bodyPr/>
          <a:lstStyle/>
          <a:p>
            <a:pPr lvl="0" indent="0">
              <a:buNone/>
            </a:pPr>
            <a:r>
              <a:rPr>
                <a:latin typeface="Courier"/>
              </a:rPr>
              <a:t>rates </a:t>
            </a:r>
            <a:r>
              <a:rPr>
                <a:solidFill>
                  <a:srgbClr val="666666"/>
                </a:solidFill>
                <a:latin typeface="Courier"/>
              </a:rPr>
              <a:t>=</a:t>
            </a:r>
            <a:r>
              <a:rPr>
                <a:latin typeface="Courier"/>
              </a:rPr>
              <a:t> d.groupby(</a:t>
            </a:r>
            <a:r>
              <a:rPr>
                <a:solidFill>
                  <a:srgbClr val="4070A0"/>
                </a:solidFill>
                <a:latin typeface="Courier"/>
              </a:rPr>
              <a:t>"disability"</a:t>
            </a:r>
            <a:r>
              <a:rPr>
                <a:latin typeface="Courier"/>
              </a:rPr>
              <a:t>)[</a:t>
            </a:r>
            <a:r>
              <a:rPr>
                <a:solidFill>
                  <a:srgbClr val="4070A0"/>
                </a:solidFill>
                <a:latin typeface="Courier"/>
              </a:rPr>
              <a:t>"completed"</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 </a:t>
            </a:r>
            <a:r>
              <a:rPr>
                <a:solidFill>
                  <a:srgbClr val="4070A0"/>
                </a:solidFill>
                <a:latin typeface="Courier"/>
              </a:rPr>
              <a:t>"mean"</a:t>
            </a:r>
            <a:r>
              <a:rPr>
                <a:latin typeface="Courier"/>
              </a:rPr>
              <a:t>])</a:t>
            </a:r>
            <a:br/>
            <a:r>
              <a:rPr>
                <a:solidFill>
                  <a:srgbClr val="008000"/>
                </a:solidFill>
                <a:latin typeface="Courier"/>
              </a:rPr>
              <a:t>print</a:t>
            </a:r>
            <a:r>
              <a:rPr>
                <a:latin typeface="Courier"/>
              </a:rPr>
              <a:t>(rates.</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latin typeface="Courier"/>
              </a:rPr>
              <a:t>p1, p0 </a:t>
            </a:r>
            <a:r>
              <a:rPr>
                <a:solidFill>
                  <a:srgbClr val="666666"/>
                </a:solidFill>
                <a:latin typeface="Courier"/>
              </a:rPr>
              <a:t>=</a:t>
            </a:r>
            <a:r>
              <a:rPr>
                <a:latin typeface="Courier"/>
              </a:rPr>
              <a:t> rates.loc[</a:t>
            </a:r>
            <a:r>
              <a:rPr>
                <a:solidFill>
                  <a:srgbClr val="40A070"/>
                </a:solidFill>
                <a:latin typeface="Courier"/>
              </a:rPr>
              <a:t>1</a:t>
            </a:r>
            <a:r>
              <a:rPr>
                <a:latin typeface="Courier"/>
              </a:rPr>
              <a:t>, </a:t>
            </a:r>
            <a:r>
              <a:rPr>
                <a:solidFill>
                  <a:srgbClr val="4070A0"/>
                </a:solidFill>
                <a:latin typeface="Courier"/>
              </a:rPr>
              <a:t>"mean"</a:t>
            </a:r>
            <a:r>
              <a:rPr>
                <a:latin typeface="Courier"/>
              </a:rPr>
              <a:t>], rates.loc[</a:t>
            </a:r>
            <a:r>
              <a:rPr>
                <a:solidFill>
                  <a:srgbClr val="40A070"/>
                </a:solidFill>
                <a:latin typeface="Courier"/>
              </a:rPr>
              <a:t>0</a:t>
            </a:r>
            <a:r>
              <a:rPr>
                <a:latin typeface="Courier"/>
              </a:rPr>
              <a:t>, </a:t>
            </a:r>
            <a:r>
              <a:rPr>
                <a:solidFill>
                  <a:srgbClr val="4070A0"/>
                </a:solidFill>
                <a:latin typeface="Courier"/>
              </a:rPr>
              <a:t>"mean"</a:t>
            </a:r>
            <a:r>
              <a:rPr>
                <a:latin typeface="Courier"/>
              </a:rPr>
              <a:t>]</a:t>
            </a:r>
            <a:br/>
            <a:r>
              <a:rPr>
                <a:solidFill>
                  <a:srgbClr val="008000"/>
                </a:solidFill>
                <a:latin typeface="Courier"/>
              </a:rPr>
              <a:t>print</a:t>
            </a:r>
            <a:r>
              <a:rPr>
                <a:latin typeface="Courier"/>
              </a:rPr>
              <a:t>(</a:t>
            </a:r>
            <a:r>
              <a:rPr>
                <a:solidFill>
                  <a:srgbClr val="BB6688"/>
                </a:solidFill>
                <a:latin typeface="Courier"/>
              </a:rPr>
              <a:t>f"risk ratio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f"risk difference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f"odds ratio        </a:t>
            </a:r>
            <a:r>
              <a:rPr>
                <a:solidFill>
                  <a:srgbClr val="4070A0"/>
                </a:solidFill>
                <a:latin typeface="Courier"/>
              </a:rPr>
              <a:t>{</a:t>
            </a:r>
            <a:r>
              <a:rPr>
                <a:latin typeface="Courier"/>
              </a:rPr>
              <a:t>(p1</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p1)) </a:t>
            </a:r>
            <a:r>
              <a:rPr>
                <a:solidFill>
                  <a:srgbClr val="666666"/>
                </a:solidFill>
                <a:latin typeface="Courier"/>
              </a:rPr>
              <a:t>/</a:t>
            </a:r>
            <a:r>
              <a:rPr>
                <a:latin typeface="Courier"/>
              </a:rPr>
              <a:t> (p0</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p0))</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(completed),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rate =</a:t>
            </a:r>
            <a:r>
              <a:rPr>
                <a:latin typeface="Courier"/>
              </a:rPr>
              <a:t> </a:t>
            </a:r>
            <a:r>
              <a:rPr>
                <a:solidFill>
                  <a:srgbClr val="06287E"/>
                </a:solidFill>
                <a:latin typeface="Courier"/>
              </a:rPr>
              <a:t>mean</a:t>
            </a:r>
            <a:r>
              <a:rPr>
                <a:latin typeface="Courier"/>
              </a:rPr>
              <a:t>(completed), </a:t>
            </a:r>
            <a:r>
              <a:rPr>
                <a:solidFill>
                  <a:srgbClr val="7D9029"/>
                </a:solidFill>
                <a:latin typeface="Courier"/>
              </a:rPr>
              <a:t>.by =</a:t>
            </a:r>
            <a:r>
              <a:rPr>
                <a:latin typeface="Courier"/>
              </a:rPr>
              <a:t> disability)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a:t>
                      </a:r>
                    </a:p>
                  </a:txBody>
                  <a:tcPr/>
                </a:tc>
                <a:tc>
                  <a:txBody>
                    <a:bodyPr/>
                    <a:lstStyle/>
                    <a:p>
                      <a:pPr lvl="0" indent="0" marL="0">
                        <a:buNone/>
                      </a:pPr>
                      <a:r>
                        <a:rPr/>
                        <a:t>Completed</a:t>
                      </a:r>
                    </a:p>
                  </a:txBody>
                  <a:tcPr/>
                </a:tc>
                <a:tc>
                  <a:txBody>
                    <a:bodyPr/>
                    <a:lstStyle/>
                    <a:p>
                      <a:pPr lvl="0" indent="0" marL="0">
                        <a:buNone/>
                      </a:pPr>
                      <a:r>
                        <a:rPr/>
                        <a:t>n</a:t>
                      </a:r>
                    </a:p>
                  </a:txBody>
                  <a:tcPr/>
                </a:tc>
                <a:tc>
                  <a:txBody>
                    <a:bodyPr/>
                    <a:lstStyle/>
                    <a:p>
                      <a:pPr lvl="0" indent="0" marL="0">
                        <a:buNone/>
                      </a:pPr>
                      <a:r>
                        <a:rPr/>
                        <a:t>Rate</a:t>
                      </a:r>
                    </a:p>
                  </a:txBody>
                  <a:tcPr/>
                </a:tc>
              </a:tr>
              <a:tr h="0">
                <a:tc>
                  <a:txBody>
                    <a:bodyPr/>
                    <a:lstStyle/>
                    <a:p>
                      <a:pPr lvl="0" indent="0" marL="0">
                        <a:buNone/>
                      </a:pPr>
                      <a:r>
                        <a:rPr/>
                        <a:t>Disability reported</a:t>
                      </a:r>
                    </a:p>
                  </a:txBody>
                </a:tc>
                <a:tc>
                  <a:txBody>
                    <a:bodyPr/>
                    <a:lstStyle/>
                    <a:p>
                      <a:pPr lvl="0" indent="0" marL="0">
                        <a:buNone/>
                      </a:pPr>
                      <a:r>
                        <a:rPr/>
                        <a:t>52</a:t>
                      </a:r>
                    </a:p>
                  </a:txBody>
                </a:tc>
                <a:tc>
                  <a:txBody>
                    <a:bodyPr/>
                    <a:lstStyle/>
                    <a:p>
                      <a:pPr lvl="0" indent="0" marL="0">
                        <a:buNone/>
                      </a:pPr>
                      <a:r>
                        <a:rPr/>
                        <a:t>197</a:t>
                      </a:r>
                    </a:p>
                  </a:txBody>
                </a:tc>
                <a:tc>
                  <a:txBody>
                    <a:bodyPr/>
                    <a:lstStyle/>
                    <a:p>
                      <a:pPr lvl="0" indent="0" marL="0">
                        <a:buNone/>
                      </a:pPr>
                      <a:r>
                        <a:rPr b="1"/>
                        <a:t>26.4%</a:t>
                      </a:r>
                    </a:p>
                  </a:txBody>
                </a:tc>
              </a:tr>
              <a:tr h="0">
                <a:tc>
                  <a:txBody>
                    <a:bodyPr/>
                    <a:lstStyle/>
                    <a:p>
                      <a:pPr lvl="0" indent="0" marL="0">
                        <a:buNone/>
                      </a:pPr>
                      <a:r>
                        <a:rPr/>
                        <a:t>Not reported</a:t>
                      </a:r>
                    </a:p>
                  </a:txBody>
                </a:tc>
                <a:tc>
                  <a:txBody>
                    <a:bodyPr/>
                    <a:lstStyle/>
                    <a:p>
                      <a:pPr lvl="0" indent="0" marL="0">
                        <a:buNone/>
                      </a:pPr>
                      <a:r>
                        <a:rPr/>
                        <a:t>629</a:t>
                      </a:r>
                    </a:p>
                  </a:txBody>
                </a:tc>
                <a:tc>
                  <a:txBody>
                    <a:bodyPr/>
                    <a:lstStyle/>
                    <a:p>
                      <a:pPr lvl="0" indent="0" marL="0">
                        <a:buNone/>
                      </a:pPr>
                      <a:r>
                        <a:rPr/>
                        <a:t>1,384</a:t>
                      </a:r>
                    </a:p>
                  </a:txBody>
                </a:tc>
                <a:tc>
                  <a:txBody>
                    <a:bodyPr/>
                    <a:lstStyle/>
                    <a:p>
                      <a:pPr lvl="0" indent="0" marL="0">
                        <a:buNone/>
                      </a:pPr>
                      <a:r>
                        <a:rPr b="1"/>
                        <a:t>45.5%</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Measure</a:t>
                      </a:r>
                    </a:p>
                  </a:txBody>
                  <a:tcPr/>
                </a:tc>
                <a:tc>
                  <a:txBody>
                    <a:bodyPr/>
                    <a:lstStyle/>
                    <a:p>
                      <a:pPr lvl="0" indent="0" marL="0">
                        <a:buNone/>
                      </a:pPr>
                      <a:r>
                        <a:rPr/>
                        <a:t>Value</a:t>
                      </a:r>
                    </a:p>
                  </a:txBody>
                  <a:tcPr/>
                </a:tc>
                <a:tc>
                  <a:txBody>
                    <a:bodyPr/>
                    <a:lstStyle/>
                    <a:p>
                      <a:pPr lvl="0" indent="0" marL="0">
                        <a:buNone/>
                      </a:pPr>
                      <a:r>
                        <a:rPr/>
                        <a:t>Reads as</a:t>
                      </a:r>
                    </a:p>
                  </a:txBody>
                  <a:tcPr/>
                </a:tc>
              </a:tr>
              <a:tr h="0">
                <a:tc>
                  <a:txBody>
                    <a:bodyPr/>
                    <a:lstStyle/>
                    <a:p>
                      <a:pPr lvl="0" indent="0" marL="0">
                        <a:buNone/>
                      </a:pPr>
                      <a:r>
                        <a:rPr b="1"/>
                        <a:t>Risk ratio</a:t>
                      </a:r>
                    </a:p>
                  </a:txBody>
                </a:tc>
                <a:tc>
                  <a:txBody>
                    <a:bodyPr/>
                    <a:lstStyle/>
                    <a:p>
                      <a:pPr lvl="0" indent="0" marL="0">
                        <a:buNone/>
                      </a:pPr>
                      <a:r>
                        <a:rPr b="1"/>
                        <a:t>0.581</a:t>
                      </a:r>
                    </a:p>
                  </a:txBody>
                </a:tc>
                <a:tc>
                  <a:txBody>
                    <a:bodyPr/>
                    <a:lstStyle/>
                    <a:p>
                      <a:pPr lvl="0" indent="0" marL="0">
                        <a:buNone/>
                      </a:pPr>
                      <a:r>
                        <a:rPr/>
                        <a:t>58% as likely to complete</a:t>
                      </a:r>
                    </a:p>
                  </a:txBody>
                </a:tc>
              </a:tr>
              <a:tr h="0">
                <a:tc>
                  <a:txBody>
                    <a:bodyPr/>
                    <a:lstStyle/>
                    <a:p>
                      <a:pPr lvl="0" indent="0" marL="0">
                        <a:buNone/>
                      </a:pPr>
                      <a:r>
                        <a:rPr b="1"/>
                        <a:t>Risk difference</a:t>
                      </a:r>
                    </a:p>
                  </a:txBody>
                </a:tc>
                <a:tc>
                  <a:txBody>
                    <a:bodyPr/>
                    <a:lstStyle/>
                    <a:p>
                      <a:pPr lvl="0" indent="0" marL="0">
                        <a:buNone/>
                      </a:pPr>
                      <a:r>
                        <a:rPr b="1"/>
                        <a:t>−19.1 points</a:t>
                      </a:r>
                    </a:p>
                  </a:txBody>
                </a:tc>
                <a:tc>
                  <a:txBody>
                    <a:bodyPr/>
                    <a:lstStyle/>
                    <a:p>
                      <a:pPr lvl="0" indent="0" marL="0">
                        <a:buNone/>
                      </a:pPr>
                      <a:r>
                        <a:rPr/>
                        <a:t>19 fewer completions per 100 cases</a:t>
                      </a:r>
                    </a:p>
                  </a:txBody>
                </a:tc>
              </a:tr>
              <a:tr h="0">
                <a:tc>
                  <a:txBody>
                    <a:bodyPr/>
                    <a:lstStyle/>
                    <a:p>
                      <a:pPr lvl="0" indent="0" marL="0">
                        <a:buNone/>
                      </a:pPr>
                      <a:r>
                        <a:rPr b="1"/>
                        <a:t>Odds ratio</a:t>
                      </a:r>
                    </a:p>
                  </a:txBody>
                </a:tc>
                <a:tc>
                  <a:txBody>
                    <a:bodyPr/>
                    <a:lstStyle/>
                    <a:p>
                      <a:pPr lvl="0" indent="0" marL="0">
                        <a:buNone/>
                      </a:pPr>
                      <a:r>
                        <a:rPr b="1"/>
                        <a:t>0.430</a:t>
                      </a:r>
                    </a:p>
                  </a:txBody>
                </a:tc>
                <a:tc>
                  <a:txBody>
                    <a:bodyPr/>
                    <a:lstStyle/>
                    <a:p>
                      <a:pPr lvl="0" indent="0" marL="0">
                        <a:buNone/>
                      </a:pPr>
                      <a:r>
                        <a:rPr/>
                        <a:t>—</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and read what it prints</a:t>
            </a:r>
          </a:p>
        </p:txBody>
      </p:sp>
      <p:sp>
        <p:nvSpPr>
          <p:cNvPr id="3" name="Content Placeholder 2"/>
          <p:cNvSpPr>
            <a:spLocks noGrp="1"/>
          </p:cNvSpPr>
          <p:nvPr>
            <p:ph idx="1"/>
          </p:nvPr>
        </p:nvSpPr>
        <p:spPr/>
        <p:txBody>
          <a:bodyPr/>
          <a:lstStyle/>
          <a:p>
            <a:pPr lvl="0"/>
            <a:r>
              <a:rPr/>
              <a:t>The model printed 0.430 and the answer is 0.581 — Both are correct; they are answers to different questions, and only…</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and when it gets worse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p0 </a:t>
            </a:r>
            <a:r>
              <a:rPr b="1">
                <a:solidFill>
                  <a:srgbClr val="007020"/>
                </a:solidFill>
                <a:latin typeface="Courier"/>
              </a:rPr>
              <a:t>in</a:t>
            </a:r>
            <a:r>
              <a:rPr>
                <a:latin typeface="Courier"/>
              </a:rPr>
              <a:t> (</a:t>
            </a:r>
            <a:r>
              <a:rPr>
                <a:solidFill>
                  <a:srgbClr val="40A070"/>
                </a:solidFill>
                <a:latin typeface="Courier"/>
              </a:rPr>
              <a:t>0.02</a:t>
            </a:r>
            <a:r>
              <a:rPr>
                <a:latin typeface="Courier"/>
              </a:rPr>
              <a:t>, </a:t>
            </a:r>
            <a:r>
              <a:rPr>
                <a:solidFill>
                  <a:srgbClr val="40A070"/>
                </a:solidFill>
                <a:latin typeface="Courier"/>
              </a:rPr>
              <a:t>0.10</a:t>
            </a:r>
            <a:r>
              <a:rPr>
                <a:latin typeface="Courier"/>
              </a:rPr>
              <a:t>, </a:t>
            </a:r>
            <a:r>
              <a:rPr>
                <a:solidFill>
                  <a:srgbClr val="40A070"/>
                </a:solidFill>
                <a:latin typeface="Courier"/>
              </a:rPr>
              <a:t>0.25</a:t>
            </a:r>
            <a:r>
              <a:rPr>
                <a:latin typeface="Courier"/>
              </a:rPr>
              <a:t>, </a:t>
            </a:r>
            <a:r>
              <a:rPr>
                <a:solidFill>
                  <a:srgbClr val="40A070"/>
                </a:solidFill>
                <a:latin typeface="Courier"/>
              </a:rPr>
              <a:t>0.45</a:t>
            </a:r>
            <a:r>
              <a:rPr>
                <a:latin typeface="Courier"/>
              </a:rPr>
              <a:t>, </a:t>
            </a:r>
            <a:r>
              <a:rPr>
                <a:solidFill>
                  <a:srgbClr val="40A070"/>
                </a:solidFill>
                <a:latin typeface="Courier"/>
              </a:rPr>
              <a:t>0.70</a:t>
            </a:r>
            <a:r>
              <a:rPr>
                <a:latin typeface="Courier"/>
              </a:rPr>
              <a:t>):</a:t>
            </a:r>
            <a:br/>
            <a:r>
              <a:rPr>
                <a:latin typeface="Courier"/>
              </a:rPr>
              <a:t>    p1 </a:t>
            </a:r>
            <a:r>
              <a:rPr>
                <a:solidFill>
                  <a:srgbClr val="666666"/>
                </a:solidFill>
                <a:latin typeface="Courier"/>
              </a:rPr>
              <a:t>=</a:t>
            </a:r>
            <a:r>
              <a:rPr>
                <a:latin typeface="Courier"/>
              </a:rPr>
              <a:t> </a:t>
            </a:r>
            <a:r>
              <a:rPr>
                <a:solidFill>
                  <a:srgbClr val="40A070"/>
                </a:solidFill>
                <a:latin typeface="Courier"/>
              </a:rPr>
              <a:t>0.6</a:t>
            </a:r>
            <a:r>
              <a:rPr>
                <a:latin typeface="Courier"/>
              </a:rPr>
              <a:t> </a:t>
            </a:r>
            <a:r>
              <a:rPr>
                <a:solidFill>
                  <a:srgbClr val="666666"/>
                </a:solidFill>
                <a:latin typeface="Courier"/>
              </a:rPr>
              <a:t>*</a:t>
            </a:r>
            <a:r>
              <a:rPr>
                <a:latin typeface="Courier"/>
              </a:rPr>
              <a:t> p0                      </a:t>
            </a:r>
            <a:r>
              <a:rPr i="1">
                <a:solidFill>
                  <a:srgbClr val="60A0B0"/>
                </a:solidFill>
                <a:latin typeface="Courier"/>
              </a:rPr>
              <a:t># a true risk ratio of 0.6 throughout</a:t>
            </a:r>
            <a:br/>
            <a:r>
              <a:rPr>
                <a:latin typeface="Courier"/>
              </a:rPr>
              <a:t>    odds </a:t>
            </a:r>
            <a:r>
              <a:rPr>
                <a:solidFill>
                  <a:srgbClr val="666666"/>
                </a:solidFill>
                <a:latin typeface="Courier"/>
              </a:rPr>
              <a:t>=</a:t>
            </a:r>
            <a:r>
              <a:rPr>
                <a:latin typeface="Courier"/>
              </a:rPr>
              <a:t> (p1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p1)) </a:t>
            </a:r>
            <a:r>
              <a:rPr>
                <a:solidFill>
                  <a:srgbClr val="666666"/>
                </a:solidFill>
                <a:latin typeface="Courier"/>
              </a:rPr>
              <a:t>/</a:t>
            </a:r>
            <a:r>
              <a:rPr>
                <a:latin typeface="Courier"/>
              </a:rPr>
              <a:t> (p0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p0))</a:t>
            </a:r>
            <a:br/>
            <a:r>
              <a:rPr>
                <a:latin typeface="Courier"/>
              </a:rPr>
              <a:t>    </a:t>
            </a:r>
            <a:r>
              <a:rPr>
                <a:solidFill>
                  <a:srgbClr val="008000"/>
                </a:solidFill>
                <a:latin typeface="Courier"/>
              </a:rPr>
              <a:t>print</a:t>
            </a:r>
            <a:r>
              <a:rPr>
                <a:latin typeface="Courier"/>
              </a:rPr>
              <a:t>(</a:t>
            </a:r>
            <a:r>
              <a:rPr>
                <a:solidFill>
                  <a:srgbClr val="BB6688"/>
                </a:solidFill>
                <a:latin typeface="Courier"/>
              </a:rPr>
              <a:t>f"baseline </a:t>
            </a:r>
            <a:r>
              <a:rPr>
                <a:solidFill>
                  <a:srgbClr val="4070A0"/>
                </a:solidFill>
                <a:latin typeface="Courier"/>
              </a:rPr>
              <a:t>{</a:t>
            </a:r>
            <a:r>
              <a:rPr>
                <a:latin typeface="Courier"/>
              </a:rPr>
              <a:t>p0</a:t>
            </a:r>
            <a:r>
              <a:rPr>
                <a:solidFill>
                  <a:srgbClr val="4070A0"/>
                </a:solidFill>
                <a:latin typeface="Courier"/>
              </a:rPr>
              <a:t>:5.0%}</a:t>
            </a:r>
            <a:r>
              <a:rPr>
                <a:solidFill>
                  <a:srgbClr val="BB6688"/>
                </a:solidFill>
                <a:latin typeface="Courier"/>
              </a:rPr>
              <a:t>   risk ratio 0.60   odds ratio </a:t>
            </a:r>
            <a:r>
              <a:rPr>
                <a:solidFill>
                  <a:srgbClr val="4070A0"/>
                </a:solidFill>
                <a:latin typeface="Courier"/>
              </a:rPr>
              <a:t>{</a:t>
            </a:r>
            <a:r>
              <a:rPr>
                <a:latin typeface="Courier"/>
              </a:rPr>
              <a:t>odds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and when it gets worse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true risk ratio, five baselines, five different odds ratios.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and when it gets worse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Baseline risk</a:t>
                      </a:r>
                    </a:p>
                  </a:txBody>
                  <a:tcPr/>
                </a:tc>
                <a:tc>
                  <a:txBody>
                    <a:bodyPr/>
                    <a:lstStyle/>
                    <a:p>
                      <a:pPr lvl="0" indent="0" marL="0">
                        <a:buNone/>
                      </a:pPr>
                      <a:r>
                        <a:rPr/>
                        <a:t>True risk ratio</a:t>
                      </a:r>
                    </a:p>
                  </a:txBody>
                  <a:tcPr/>
                </a:tc>
                <a:tc>
                  <a:txBody>
                    <a:bodyPr/>
                    <a:lstStyle/>
                    <a:p>
                      <a:pPr lvl="0" indent="0" marL="0">
                        <a:buNone/>
                      </a:pPr>
                      <a:r>
                        <a:rPr/>
                        <a:t>Odds ratio</a:t>
                      </a:r>
                    </a:p>
                  </a:txBody>
                  <a:tcPr/>
                </a:tc>
              </a:tr>
              <a:tr h="0">
                <a:tc>
                  <a:txBody>
                    <a:bodyPr/>
                    <a:lstStyle/>
                    <a:p>
                      <a:pPr lvl="0" indent="0" marL="0">
                        <a:buNone/>
                      </a:pPr>
                      <a:r>
                        <a:rPr/>
                        <a:t>2%</a:t>
                      </a:r>
                    </a:p>
                  </a:txBody>
                </a:tc>
                <a:tc>
                  <a:txBody>
                    <a:bodyPr/>
                    <a:lstStyle/>
                    <a:p>
                      <a:pPr lvl="0" indent="0" marL="0">
                        <a:buNone/>
                      </a:pPr>
                      <a:r>
                        <a:rPr/>
                        <a:t>0.60</a:t>
                      </a:r>
                    </a:p>
                  </a:txBody>
                </a:tc>
                <a:tc>
                  <a:txBody>
                    <a:bodyPr/>
                    <a:lstStyle/>
                    <a:p>
                      <a:pPr lvl="0" indent="0" marL="0">
                        <a:buNone/>
                      </a:pPr>
                      <a:r>
                        <a:rPr/>
                        <a:t>0.59</a:t>
                      </a:r>
                    </a:p>
                  </a:txBody>
                </a:tc>
              </a:tr>
              <a:tr h="0">
                <a:tc>
                  <a:txBody>
                    <a:bodyPr/>
                    <a:lstStyle/>
                    <a:p>
                      <a:pPr lvl="0" indent="0" marL="0">
                        <a:buNone/>
                      </a:pPr>
                      <a:r>
                        <a:rPr/>
                        <a:t>10%</a:t>
                      </a:r>
                    </a:p>
                  </a:txBody>
                </a:tc>
                <a:tc>
                  <a:txBody>
                    <a:bodyPr/>
                    <a:lstStyle/>
                    <a:p>
                      <a:pPr lvl="0" indent="0" marL="0">
                        <a:buNone/>
                      </a:pPr>
                      <a:r>
                        <a:rPr/>
                        <a:t>0.60</a:t>
                      </a:r>
                    </a:p>
                  </a:txBody>
                </a:tc>
                <a:tc>
                  <a:txBody>
                    <a:bodyPr/>
                    <a:lstStyle/>
                    <a:p>
                      <a:pPr lvl="0" indent="0" marL="0">
                        <a:buNone/>
                      </a:pPr>
                      <a:r>
                        <a:rPr/>
                        <a:t>0.57</a:t>
                      </a:r>
                    </a:p>
                  </a:txBody>
                </a:tc>
              </a:tr>
              <a:tr h="0">
                <a:tc>
                  <a:txBody>
                    <a:bodyPr/>
                    <a:lstStyle/>
                    <a:p>
                      <a:pPr lvl="0" indent="0" marL="0">
                        <a:buNone/>
                      </a:pPr>
                      <a:r>
                        <a:rPr/>
                        <a:t>25%</a:t>
                      </a:r>
                    </a:p>
                  </a:txBody>
                </a:tc>
                <a:tc>
                  <a:txBody>
                    <a:bodyPr/>
                    <a:lstStyle/>
                    <a:p>
                      <a:pPr lvl="0" indent="0" marL="0">
                        <a:buNone/>
                      </a:pPr>
                      <a:r>
                        <a:rPr/>
                        <a:t>0.60</a:t>
                      </a:r>
                    </a:p>
                  </a:txBody>
                </a:tc>
                <a:tc>
                  <a:txBody>
                    <a:bodyPr/>
                    <a:lstStyle/>
                    <a:p>
                      <a:pPr lvl="0" indent="0" marL="0">
                        <a:buNone/>
                      </a:pPr>
                      <a:r>
                        <a:rPr/>
                        <a:t>0.53</a:t>
                      </a:r>
                    </a:p>
                  </a:txBody>
                </a:tc>
              </a:tr>
              <a:tr h="0">
                <a:tc>
                  <a:txBody>
                    <a:bodyPr/>
                    <a:lstStyle/>
                    <a:p>
                      <a:pPr lvl="0" indent="0" marL="0">
                        <a:buNone/>
                      </a:pPr>
                      <a:r>
                        <a:rPr b="1"/>
                        <a:t>45%</a:t>
                      </a:r>
                    </a:p>
                  </a:txBody>
                </a:tc>
                <a:tc>
                  <a:txBody>
                    <a:bodyPr/>
                    <a:lstStyle/>
                    <a:p>
                      <a:pPr lvl="0" indent="0" marL="0">
                        <a:buNone/>
                      </a:pPr>
                      <a:r>
                        <a:rPr b="1"/>
                        <a:t>0.60</a:t>
                      </a:r>
                    </a:p>
                  </a:txBody>
                </a:tc>
                <a:tc>
                  <a:txBody>
                    <a:bodyPr/>
                    <a:lstStyle/>
                    <a:p>
                      <a:pPr lvl="0" indent="0" marL="0">
                        <a:buNone/>
                      </a:pPr>
                      <a:r>
                        <a:rPr b="1"/>
                        <a:t>0.45</a:t>
                      </a:r>
                    </a:p>
                  </a:txBody>
                </a:tc>
              </a:tr>
              <a:tr h="0">
                <a:tc>
                  <a:txBody>
                    <a:bodyPr/>
                    <a:lstStyle/>
                    <a:p>
                      <a:pPr lvl="0" indent="0" marL="0">
                        <a:buNone/>
                      </a:pPr>
                      <a:r>
                        <a:rPr/>
                        <a:t>70%</a:t>
                      </a:r>
                    </a:p>
                  </a:txBody>
                </a:tc>
                <a:tc>
                  <a:txBody>
                    <a:bodyPr/>
                    <a:lstStyle/>
                    <a:p>
                      <a:pPr lvl="0" indent="0" marL="0">
                        <a:buNone/>
                      </a:pPr>
                      <a:r>
                        <a:rPr/>
                        <a:t>0.60</a:t>
                      </a:r>
                    </a:p>
                  </a:txBody>
                </a:tc>
                <a:tc>
                  <a:txBody>
                    <a:bodyPr/>
                    <a:lstStyle/>
                    <a:p>
                      <a:pPr lvl="0" indent="0" marL="0">
                        <a:buNone/>
                      </a:pPr>
                      <a:r>
                        <a:rPr/>
                        <a:t>0.31</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and when it gets worse</a:t>
            </a:r>
          </a:p>
        </p:txBody>
      </p:sp>
      <p:sp>
        <p:nvSpPr>
          <p:cNvPr id="3" name="Content Placeholder 2"/>
          <p:cNvSpPr>
            <a:spLocks noGrp="1"/>
          </p:cNvSpPr>
          <p:nvPr>
            <p:ph idx="1"/>
          </p:nvPr>
        </p:nvSpPr>
        <p:spPr/>
        <p:txBody>
          <a:bodyPr/>
          <a:lstStyle/>
          <a:p>
            <a:pPr lvl="0"/>
            <a:r>
              <a:rPr/>
              <a:t>The odds ratio is not a fixed distortion of the risk ratio — it depends on the baseline — At a 2% outcome the two are…</a:t>
            </a:r>
          </a:p>
          <a:p>
            <a:pPr lvl="0"/>
            <a:r>
              <a:rPr/>
              <a:t>Programme outcomes are not rare — Referral completion is 43%, attendance is 88%, enrolment is 97%, and at those…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trap that catches analysts, not just readers — In Python</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666666"/>
                </a:solidFill>
                <a:latin typeface="Courier"/>
              </a:rPr>
              <a:t>=</a:t>
            </a:r>
            <a:r>
              <a:rPr>
                <a:latin typeface="Courier"/>
              </a:rPr>
              <a:t> smf.logit(</a:t>
            </a:r>
            <a:br/>
            <a:r>
              <a:rPr>
                <a:latin typeface="Courier"/>
              </a:rPr>
              <a:t>    </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f"crude OR    </a:t>
            </a:r>
            <a:r>
              <a:rPr>
                <a:solidFill>
                  <a:srgbClr val="4070A0"/>
                </a:solidFill>
                <a:latin typeface="Courier"/>
              </a:rPr>
              <a:t>{</a:t>
            </a:r>
            <a:r>
              <a:rPr>
                <a:latin typeface="Courier"/>
              </a:rPr>
              <a:t>np</a:t>
            </a:r>
            <a:r>
              <a:rPr>
                <a:solidFill>
                  <a:srgbClr val="4070A0"/>
                </a:solidFill>
                <a:latin typeface="Courier"/>
              </a:rPr>
              <a:t>.</a:t>
            </a:r>
            <a:r>
              <a:rPr>
                <a:latin typeface="Courier"/>
              </a:rPr>
              <a:t>exp(crude.params[</a:t>
            </a:r>
            <a:r>
              <a:rPr>
                <a:solidFill>
                  <a:srgbClr val="4070A0"/>
                </a:solidFill>
                <a:latin typeface="Courier"/>
              </a:rPr>
              <a:t>'disability'</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f"adjusted OR </a:t>
            </a:r>
            <a:r>
              <a:rPr>
                <a:solidFill>
                  <a:srgbClr val="4070A0"/>
                </a:solidFill>
                <a:latin typeface="Courier"/>
              </a:rPr>
              <a:t>{</a:t>
            </a:r>
            <a:r>
              <a:rPr>
                <a:latin typeface="Courier"/>
              </a:rPr>
              <a:t>np</a:t>
            </a:r>
            <a:r>
              <a:rPr>
                <a:solidFill>
                  <a:srgbClr val="4070A0"/>
                </a:solidFill>
                <a:latin typeface="Courier"/>
              </a:rPr>
              <a:t>.</a:t>
            </a:r>
            <a:r>
              <a:rPr>
                <a:latin typeface="Courier"/>
              </a:rPr>
              <a:t>exp(adjusted.params[</a:t>
            </a:r>
            <a:r>
              <a:rPr>
                <a:solidFill>
                  <a:srgbClr val="4070A0"/>
                </a:solidFill>
                <a:latin typeface="Courier"/>
              </a:rPr>
              <a:t>'disability'</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trap that catches analysts, not just readers — In R</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4070A0"/>
                </a:solidFill>
                <a:latin typeface="Courier"/>
              </a:rPr>
              <a:t>+</a:t>
            </a:r>
            <a:r>
              <a:rPr>
                <a:latin typeface="Courier"/>
              </a:rPr>
              <a:t> case_category </a:t>
            </a:r>
            <a:r>
              <a:rPr>
                <a:solidFill>
                  <a:srgbClr val="4070A0"/>
                </a:solidFill>
                <a:latin typeface="Courier"/>
              </a:rPr>
              <a:t>+</a:t>
            </a:r>
            <a:r>
              <a:rPr>
                <a:latin typeface="Courier"/>
              </a:rPr>
              <a:t> age_band </a:t>
            </a:r>
            <a:r>
              <a:rPr>
                <a:solidFill>
                  <a:srgbClr val="4070A0"/>
                </a:solidFill>
                <a:latin typeface="Courier"/>
              </a:rPr>
              <a:t>+</a:t>
            </a:r>
            <a:r>
              <a:rPr>
                <a:latin typeface="Courier"/>
              </a:rPr>
              <a:t> sex </a:t>
            </a:r>
            <a:r>
              <a:rPr>
                <a:solidFill>
                  <a:srgbClr val="4070A0"/>
                </a:solidFill>
                <a:latin typeface="Courier"/>
              </a:rPr>
              <a:t>+</a:t>
            </a:r>
            <a:br/>
            <a:r>
              <a:rPr>
                <a:latin typeface="Courier"/>
              </a:rPr>
              <a:t>                  service_requested </a:t>
            </a:r>
            <a:r>
              <a:rPr>
                <a:solidFill>
                  <a:srgbClr val="4070A0"/>
                </a:solidFill>
                <a:latin typeface="Courier"/>
              </a:rPr>
              <a:t>+</a:t>
            </a:r>
            <a:r>
              <a:rPr>
                <a:latin typeface="Courier"/>
              </a:rPr>
              <a:t> admin1,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solidFill>
                  <a:srgbClr val="06287E"/>
                </a:solidFill>
                <a:latin typeface="Courier"/>
              </a:rPr>
              <a:t>exp</a:t>
            </a:r>
            <a:r>
              <a:rPr>
                <a:latin typeface="Courier"/>
              </a:rPr>
              <a:t>(</a:t>
            </a:r>
            <a:r>
              <a:rPr>
                <a:solidFill>
                  <a:srgbClr val="06287E"/>
                </a:solidFill>
                <a:latin typeface="Courier"/>
              </a:rPr>
              <a:t>coef</a:t>
            </a:r>
            <a:r>
              <a:rPr>
                <a:latin typeface="Courier"/>
              </a:rPr>
              <a:t>(adjusted))[</a:t>
            </a:r>
            <a:r>
              <a:rPr>
                <a:solidFill>
                  <a:srgbClr val="4070A0"/>
                </a:solidFill>
                <a:latin typeface="Courier"/>
              </a:rPr>
              <a:t>"disability"</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trap that catches analysts, not just readers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Odds ratio</a:t>
                      </a:r>
                    </a:p>
                  </a:txBody>
                  <a:tcPr/>
                </a:tc>
                <a:tc>
                  <a:txBody>
                    <a:bodyPr/>
                    <a:lstStyle/>
                    <a:p>
                      <a:pPr lvl="0" indent="0" marL="0">
                        <a:buNone/>
                      </a:pPr>
                      <a:r>
                        <a:rPr/>
                        <a:t>Risk difference</a:t>
                      </a:r>
                    </a:p>
                  </a:txBody>
                  <a:tcPr/>
                </a:tc>
              </a:tr>
              <a:tr h="0">
                <a:tc>
                  <a:txBody>
                    <a:bodyPr/>
                    <a:lstStyle/>
                    <a:p>
                      <a:pPr lvl="0" indent="0" marL="0">
                        <a:buNone/>
                      </a:pPr>
                      <a:r>
                        <a:rPr/>
                        <a:t>Crude</a:t>
                      </a:r>
                    </a:p>
                  </a:txBody>
                </a:tc>
                <a:tc>
                  <a:txBody>
                    <a:bodyPr/>
                    <a:lstStyle/>
                    <a:p>
                      <a:pPr lvl="0" indent="0" marL="0">
                        <a:buNone/>
                      </a:pPr>
                      <a:r>
                        <a:rPr/>
                        <a:t>0.430</a:t>
                      </a:r>
                    </a:p>
                  </a:txBody>
                </a:tc>
                <a:tc>
                  <a:txBody>
                    <a:bodyPr/>
                    <a:lstStyle/>
                    <a:p>
                      <a:pPr lvl="0" indent="0" marL="0">
                        <a:buNone/>
                      </a:pPr>
                      <a:r>
                        <a:rPr/>
                        <a:t>−19.05 points</a:t>
                      </a:r>
                    </a:p>
                  </a:txBody>
                </a:tc>
              </a:tr>
              <a:tr h="0">
                <a:tc>
                  <a:txBody>
                    <a:bodyPr/>
                    <a:lstStyle/>
                    <a:p>
                      <a:pPr lvl="0" indent="0" marL="0">
                        <a:buNone/>
                      </a:pPr>
                      <a:r>
                        <a:rPr/>
                        <a:t>Adjusted</a:t>
                      </a:r>
                    </a:p>
                  </a:txBody>
                </a:tc>
                <a:tc>
                  <a:txBody>
                    <a:bodyPr/>
                    <a:lstStyle/>
                    <a:p>
                      <a:pPr lvl="0" indent="0" marL="0">
                        <a:buNone/>
                      </a:pPr>
                      <a:r>
                        <a:rPr b="1"/>
                        <a:t>0.388</a:t>
                      </a:r>
                    </a:p>
                  </a:txBody>
                </a:tc>
                <a:tc>
                  <a:txBody>
                    <a:bodyPr/>
                    <a:lstStyle/>
                    <a:p>
                      <a:pPr lvl="0" indent="0" marL="0">
                        <a:buNone/>
                      </a:pPr>
                      <a:r>
                        <a:rPr b="1"/>
                        <a:t>−19.41 points</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trap that catches analysts, not just readers</a:t>
            </a:r>
          </a:p>
        </p:txBody>
      </p:sp>
      <p:sp>
        <p:nvSpPr>
          <p:cNvPr id="3" name="Content Placeholder 2"/>
          <p:cNvSpPr>
            <a:spLocks noGrp="1"/>
          </p:cNvSpPr>
          <p:nvPr>
            <p:ph idx="1"/>
          </p:nvPr>
        </p:nvSpPr>
        <p:spPr/>
        <p:txBody>
          <a:bodyPr/>
          <a:lstStyle/>
          <a:p>
            <a:pPr lvl="0"/>
            <a:r>
              <a:rPr/>
              <a:t>The odds ratio moved by 10% and the risk difference moved by a third of a point — The usual reading — “adjustment…</a:t>
            </a:r>
          </a:p>
          <a:p>
            <a:pPr lvl="0"/>
            <a:r>
              <a:rPr/>
              <a:t>A collapsible measure equals the average of the subgroup measures — Risk differences and risk ratios are; odds ratios…</a:t>
            </a:r>
          </a:p>
          <a:p>
            <a:pPr lvl="0"/>
            <a:r>
              <a:rPr/>
              <a:t>So an adjusted odds ratio and a crude odds ratio cannot be compared to judge confounding — That comparison is the…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odds ratio is the right number</a:t>
            </a:r>
          </a:p>
        </p:txBody>
      </p:sp>
      <p:sp>
        <p:nvSpPr>
          <p:cNvPr id="3" name="Content Placeholder 2"/>
          <p:cNvSpPr>
            <a:spLocks noGrp="1"/>
          </p:cNvSpPr>
          <p:nvPr>
            <p:ph idx="1"/>
          </p:nvPr>
        </p:nvSpPr>
        <p:spPr/>
        <p:txBody>
          <a:bodyPr/>
          <a:lstStyle/>
          <a:p>
            <a:pPr lvl="0"/>
            <a:r>
              <a:rPr/>
              <a:t>A case-control study — Cases and controls are sampled separately, so risks are not estimable at all and the odds ratio…</a:t>
            </a:r>
          </a:p>
          <a:p>
            <a:pPr lvl="0"/>
            <a:r>
              <a:rPr/>
              <a:t>A rare outcome — Below about 10%, the odds ratio approximates the risk ratio closely enough that the distinction stops…</a:t>
            </a:r>
          </a:p>
          <a:p>
            <a:pPr lvl="0"/>
            <a:r>
              <a:rPr/>
              <a:t>Comparing to published literature that reports odds ratios — Then report both, and lead with the risk difference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odds ratio is the right number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report(label, p1, p0):</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p1</a:t>
            </a:r>
            <a:r>
              <a:rPr>
                <a:solidFill>
                  <a:srgbClr val="4070A0"/>
                </a:solidFill>
                <a:latin typeface="Courier"/>
              </a:rPr>
              <a:t>:.1%}</a:t>
            </a:r>
            <a:r>
              <a:rPr>
                <a:solidFill>
                  <a:srgbClr val="BB6688"/>
                </a:solidFill>
                <a:latin typeface="Courier"/>
              </a:rPr>
              <a:t> vs </a:t>
            </a:r>
            <a:r>
              <a:rPr>
                <a:solidFill>
                  <a:srgbClr val="4070A0"/>
                </a:solidFill>
                <a:latin typeface="Courier"/>
              </a:rPr>
              <a:t>{</a:t>
            </a:r>
            <a:r>
              <a:rPr>
                <a:latin typeface="Courier"/>
              </a:rPr>
              <a:t>p0</a:t>
            </a:r>
            <a:r>
              <a:rPr>
                <a:solidFill>
                  <a:srgbClr val="4070A0"/>
                </a:solidFill>
                <a:latin typeface="Courier"/>
              </a:rPr>
              <a:t>:.1%}</a:t>
            </a:r>
            <a:r>
              <a:rPr>
                <a:solidFill>
                  <a:srgbClr val="BB6688"/>
                </a:solidFill>
                <a:latin typeface="Courier"/>
              </a:rPr>
              <a:t> — "</a:t>
            </a:r>
            <a:br/>
            <a:r>
              <a:rPr>
                <a:latin typeface="Courier"/>
              </a:rPr>
              <a:t>            </a:t>
            </a:r>
            <a:r>
              <a:rPr>
                <a:solidFill>
                  <a:srgbClr val="BB6688"/>
                </a:solidFill>
                <a:latin typeface="Courier"/>
              </a:rPr>
              <a:t>f"risk difference </a:t>
            </a:r>
            <a:r>
              <a:rPr>
                <a:solidFill>
                  <a:srgbClr val="4070A0"/>
                </a:solidFill>
                <a:latin typeface="Courier"/>
              </a:rPr>
              <a:t>{</a:t>
            </a:r>
            <a:r>
              <a:rPr>
                <a:latin typeface="Courier"/>
              </a:rPr>
              <a:t>p1</a:t>
            </a:r>
            <a:r>
              <a:rPr>
                <a:solidFill>
                  <a:srgbClr val="666666"/>
                </a:solidFill>
                <a:latin typeface="Courier"/>
              </a:rPr>
              <a:t>-</a:t>
            </a:r>
            <a:r>
              <a:rPr>
                <a:latin typeface="Courier"/>
              </a:rPr>
              <a:t>p0</a:t>
            </a:r>
            <a:r>
              <a:rPr>
                <a:solidFill>
                  <a:srgbClr val="4070A0"/>
                </a:solidFill>
                <a:latin typeface="Courier"/>
              </a:rPr>
              <a:t>:+.1%}</a:t>
            </a:r>
            <a:r>
              <a:rPr>
                <a:solidFill>
                  <a:srgbClr val="BB6688"/>
                </a:solidFill>
                <a:latin typeface="Courier"/>
              </a:rPr>
              <a:t>, risk ratio </a:t>
            </a:r>
            <a:r>
              <a:rPr>
                <a:solidFill>
                  <a:srgbClr val="4070A0"/>
                </a:solidFill>
                <a:latin typeface="Courier"/>
              </a:rPr>
              <a:t>{</a:t>
            </a:r>
            <a:r>
              <a:rPr>
                <a:latin typeface="Courier"/>
              </a:rPr>
              <a:t>p1</a:t>
            </a:r>
            <a:r>
              <a:rPr>
                <a:solidFill>
                  <a:srgbClr val="666666"/>
                </a:solidFill>
                <a:latin typeface="Courier"/>
              </a:rPr>
              <a:t>/</a:t>
            </a:r>
            <a:r>
              <a:rPr>
                <a:latin typeface="Courier"/>
              </a:rPr>
              <a:t>p0</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f"odds ratio </a:t>
            </a:r>
            <a:r>
              <a:rPr>
                <a:solidFill>
                  <a:srgbClr val="4070A0"/>
                </a:solidFill>
                <a:latin typeface="Courier"/>
              </a:rPr>
              <a:t>{</a:t>
            </a:r>
            <a:r>
              <a:rPr>
                <a:latin typeface="Courier"/>
              </a:rPr>
              <a:t>(p1</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p1))</a:t>
            </a:r>
            <a:r>
              <a:rPr>
                <a:solidFill>
                  <a:srgbClr val="666666"/>
                </a:solidFill>
                <a:latin typeface="Courier"/>
              </a:rPr>
              <a:t>/</a:t>
            </a:r>
            <a:r>
              <a:rPr>
                <a:latin typeface="Courier"/>
              </a:rPr>
              <a:t>(p0</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p0))</a:t>
            </a:r>
            <a:r>
              <a:rPr>
                <a:solidFill>
                  <a:srgbClr val="4070A0"/>
                </a:solidFill>
                <a:latin typeface="Courier"/>
              </a:rPr>
              <a:t>:.2f}</a:t>
            </a:r>
            <a:r>
              <a:rPr>
                <a:solidFill>
                  <a:srgbClr val="BB6688"/>
                </a:solidFill>
                <a:latin typeface="Courier"/>
              </a:rPr>
              <a:t>"</a:t>
            </a:r>
            <a:r>
              <a:rPr>
                <a:latin typeface="Courier"/>
              </a:rPr>
              <a:t>)</a:t>
            </a:r>
            <a:br/>
            <a:br/>
            <a:r>
              <a:rPr>
                <a:solidFill>
                  <a:srgbClr val="008000"/>
                </a:solidFill>
                <a:latin typeface="Courier"/>
              </a:rPr>
              <a:t>print</a:t>
            </a:r>
            <a:r>
              <a:rPr>
                <a:latin typeface="Courier"/>
              </a:rPr>
              <a:t>(report(</a:t>
            </a:r>
            <a:r>
              <a:rPr>
                <a:solidFill>
                  <a:srgbClr val="4070A0"/>
                </a:solidFill>
                <a:latin typeface="Courier"/>
              </a:rPr>
              <a:t>"Referral completion, disability reported"</a:t>
            </a:r>
            <a:r>
              <a:rPr>
                <a:latin typeface="Courier"/>
              </a:rPr>
              <a:t>, p1, p0))</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odds ratio is the right number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Print all three. The reader picks; you do not pick for them by omission.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 to write, and three not to</a:t>
            </a:r>
          </a:p>
        </p:txBody>
      </p:sp>
      <p:sp>
        <p:nvSpPr>
          <p:cNvPr id="3" name="Content Placeholder 2"/>
          <p:cNvSpPr>
            <a:spLocks noGrp="1"/>
          </p:cNvSpPr>
          <p:nvPr>
            <p:ph idx="1"/>
          </p:nvPr>
        </p:nvSpPr>
        <p:spPr/>
        <p:txBody>
          <a:bodyPr/>
          <a:lstStyle/>
          <a:p>
            <a:pPr lvl="0"/>
            <a:r>
              <a:rPr/>
              <a:t>Not this — “Cases reporting a disability were 57% less likely to complete a referral (OR 0.43).” Two errors in one…</a:t>
            </a:r>
          </a:p>
          <a:p>
            <a:pPr lvl="0"/>
            <a:r>
              <a:rPr/>
              <a:t>Nor this — “Disability halved the odds of completion.” Correct arithmetic, and “halved” will be read as risk by…</a:t>
            </a:r>
          </a:p>
          <a:p>
            <a:pPr lvl="0"/>
            <a:r>
              <a:rPr/>
              <a:t>Nor this — “OR 0.43 (95% CI 0.31–0.60, p &lt; 0.001).” Complete, checkable, and it tells a programme manager nothing they…</a:t>
            </a:r>
          </a:p>
          <a:p>
            <a:pPr lvl="0"/>
            <a:r>
              <a:rPr/>
              <a:t>This — “Cases reporting a disability completed a referral at 26.4% against 45.5% for cases with no disability reported…</a:t>
            </a:r>
          </a:p>
          <a:p>
            <a:pPr lvl="0"/>
            <a:r>
              <a:rPr/>
              <a:t>The last clause is the one that does the work — An odds ratio in a programme report with no translation beside it will…</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Referral completion by disability status, 1,581 consenting cases
  Disability reported     26.4%   52 of 197
  Not reported            45.5%   629 of 1,384
  Risk difference   -19.1 points   95% CI -25.7 to -12.4
  Risk ratio          0.58
  Odds ratio          0.43 (crude), 0.39 (adjusted)
  The odds ratio is reported for comparability only. Completion is a common
  outcome (43% overall), so the odds ratio overstates the relative
  difference: 0.43 in odds is 0.58 in risk.
  The adjusted odds ratio differs from the crude one partly because the odds
  ratio is not collapsible, not only because of confounding. The adjusted
  risk difference is -19.4 points, essentially unchanged from crude.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Fitted on the 1,581 consenting cases with complete covariates. The
  statistics course reported this gap on all 1,638 consenting cases and got
  -19.4 points; the 57-case difference is the complete-case restriction.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two lines and prevents the single most common over-claim — that adjustment “strengthened” a…</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logistic model prints coefficients on a scale nobody thinks in.</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https://data-analysis.cassion.dev/courses/regression-for-programmes/reg-03-the-odds-ratio-your-reader-misreads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odds ratio of 0.43 for a risk ratio of 0.58</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Cases reporting a disability complete a referral at 26.4% against 45.5%. That is 58% as likely, and the logistic model prints 0.43. The two numbers describe the same data, only one of them is what a reader thinks they are reading, and the gap widens exactly when the outcome is common.</vt:lpwstr>
  </property>
</Properties>
</file>