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cas signalant un handicap aboutissent à 26,4 % contre 45,5 %. C’est 58 % du taux, et le modèle logistique imprime 0,43. Les deux nombres décrivent les mêmes données, un seul est ce que le lecteur croit lire, et l’écart se creuse précisément quand le résultat est fréquent.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 de cotes 0,430, IC à 95 % 0,308 à 0,601. Calculez maintenant ce que les données disent simplement.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modèle a imprimé 0,430 et la réponse vaut 0,581. Les deux sont corrects ; ce sont des réponses à des questions différentes, et une seule est la question que quelqu’un a posée.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cote vaut </a:t>
            </a:r>
            <a:r>
              <a:rPr>
                <a:latin typeface="Courier"/>
              </a:rPr>
              <a:t>p / (1 − p)</a:t>
            </a:r>
            <a:r>
              <a:rPr/>
              <a:t>. Quand </a:t>
            </a:r>
            <a:r>
              <a:rPr>
                <a:latin typeface="Courier"/>
              </a:rPr>
              <a:t>p</a:t>
            </a:r>
            <a:r>
              <a:rPr/>
              <a:t> est petit, le dénominateur est proche de 1 et les cotes sont proches des risques, si bien que les deux rapports concordent presque. Quand </a:t>
            </a:r>
            <a:r>
              <a:rPr>
                <a:latin typeface="Courier"/>
              </a:rPr>
              <a:t>p</a:t>
            </a:r>
            <a:r>
              <a:rPr/>
              <a:t> est grand, non.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rapport de cotes n’est pas une distorsion fixe du rapport de risques — il dépend du niveau de base. À 2 % de résultat les deux sont interchangeables, ce qui explique la survie du rapport de cotes en épidémiologie, où les résultats sont rares. Les résultats de programme ne sont pas rares. L’aboutissement des orientations vaut 43 %, la présence 88 %, l’inscription 97 %, et à ces niveaux le rapport de cotes est très loin de ce que le lecteur y lira. Ce n’est pas une subtilité — c’est le cas ordinaire dans ce métier.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Ajouter des covariables change un rapport de cotes </a:t>
            </a:r>
            <a:r>
              <a:rPr i="1"/>
              <a:t>même sans aucune confusion</a:t>
            </a:r>
            <a:r>
              <a:rPr/>
              <a:t>, ce qui surprend qui n’a travaillé qu’avec des modèles linéaires.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rapport de cotes a bougé de 10 % et la différence de risques d’un tiers de point. La lecture habituelle — « l’ajustement a révélé un effet plus fort » — est fausse ici. Rien n’a été démêlé d’une confusion ; le rapport de cotes n’est simplement pas </a:t>
            </a:r>
            <a:r>
              <a:rPr i="1"/>
              <a:t>effondrable</a:t>
            </a:r>
            <a:r>
              <a:rPr/>
              <a:t>. Une mesure effondrable est égale à la moyenne des mesures de sous-groupes. Les différences et les rapports de risques le sont ; les rapports de cotes non. Ajoutez une covariable qui prédit le résultat et le rapport de cotes conditionnel s’éloigne de 1 même si la covariable est sans lien avec l’exposition. Un rapport de cotes ajusté et un rapport de cotes brut ne peuvent donc pas être comparés pour juger d’une confusion. Cette comparaison est le geste standard de tout tutoriel de régression et elle ne fonctionne pas pour les modèles logistiques. Comparez plutôt des différences de risques, que la leçon suivante calcule.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cas, et il vaut la peine d’être précis parce que la réponse n’est pas « jamais ». Une étude cas-témoins. Cas et témoins sont échantillonnés séparément, si bien que les risques ne sont pas estimables du tout et que le rapport de cotes est le seul rapport que le protocole autorise. C’est ce pour quoi la mesure a été inventée. Un résultat rare. En dessous d’environ 10 %, le rapport de cotes approche le rapport de risques d’assez près pour que la distinction cesse de compter. Dites quand même lequel vous avez calculé. Une comparaison avec une littérature publiée en rapports de cotes. Rapportez alors les deux, et menez avec la différence de risques.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Pas ceci : « Les cas signalant un handicap avaient 57 % de chances en moins d’aboutir (RC 0,43). » Deux erreurs en une phrase — un rapport de cotes n’est pas une probabilité, et 57 % n’est pas la réduction. Ni ceci : « Le handicap a divisé par deux les cotes d’aboutissement. » Arithmétique correcte, et « divisé par deux » sera lu comme un risque par tous ceux qui ne sont pas statisticiens. Ni ceci : « RC 0,43 (IC à 95 % 0,31–0,60, p &lt; 0,001). » Complet, vérifiable, et cela n’apprend rien d’actionnable à un responsable de programme. Ceci : « Les cas signalant un handicap ont abouti à 26,4 % contre 45,5 % pour les cas sans handicap signalé — 19,1 points de pourcentage de moins (IC à 95 % −25,7 à −12,4), soit 58 % du taux d’aboutissement. Ajusté sur la catégorie de cas, l’âge, le sexe, le service demandé et le département, l’écart vaut 19,4 points. Le rapport de cotes ajusté vaut 0,39 ; il est indiqué ici pour la comparabilité avec les études publiées et ne doit pas être lu comme un risque. » La dernière proposition est celle qui travaille. Un rapport de cotes dans un rapport de programme sans traduction à côté sera lu comme un risque par presque tous ceux qui le verront, y compris ceux qui ont commandé l’analyse.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fait deux lignes et prévient la surinterprétation la plus courante — celle qui veut que l’ajustement ait « renforcé » un constat quand la mesure a simplement bougé pour des raisons arithmétiques.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modèle logistique imprime des coefficients sur une échelle où personne ne pense. La leçon suivante les reconvertit en probabilités — le nombre qu’un responsable de programme peut multiplier par une charge de cas — et montre ce que le modèle dit des deux portes que la filière d’orientation possède réellement.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3-the-odds-ratio-your-reader-misrea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rapport de cotes de 0,43 pour un rapport de risques de 0,58</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cas signalant un handicap aboutissent à 26,4 % contre 45,5 %. C’est 58 % du taux, et le modèle logistique imprime 0,43. Les deux nombres décrivent les mêmes données, un seul est ce que le lecteur croit lire, et l’écart se creuse précisément quand le résultat est fréquent.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Ajustez-le, et lisez ce qu’il imprime</a:t>
            </a:r>
          </a:p>
          <a:p>
            <a:pPr lvl="0"/>
            <a:r>
              <a:rPr/>
              <a:t>Pourquoi ils diffèrent, et quand cela empire</a:t>
            </a:r>
          </a:p>
          <a:p>
            <a:pPr lvl="0"/>
            <a:r>
              <a:rPr/>
              <a:t>Le piège qui attrape les analystes, pas seulement les lecteurs</a:t>
            </a:r>
          </a:p>
          <a:p>
            <a:pPr lvl="0"/>
            <a:r>
              <a:rPr/>
              <a:t>Quand le rapport de cotes est le bon nombre</a:t>
            </a:r>
          </a:p>
          <a:p>
            <a:pPr lvl="0"/>
            <a:r>
              <a:rPr/>
              <a:t>La phrase à écrire, et trois à ne pas écrire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latin typeface="Courier"/>
              </a:rPr>
              <a:t>referrals[</a:t>
            </a:r>
            <a:r>
              <a:rPr>
                <a:solidFill>
                  <a:srgbClr val="4070A0"/>
                </a:solidFill>
                <a:latin typeface="Courier"/>
              </a:rPr>
              <a:t>"disability"</a:t>
            </a:r>
            <a:r>
              <a:rPr>
                <a:latin typeface="Courier"/>
              </a:rPr>
              <a:t>] </a:t>
            </a:r>
            <a:r>
              <a:rPr>
                <a:solidFill>
                  <a:srgbClr val="666666"/>
                </a:solidFill>
                <a:latin typeface="Courier"/>
              </a:rPr>
              <a:t>=</a:t>
            </a:r>
            <a:r>
              <a:rPr>
                <a:latin typeface="Courier"/>
              </a:rPr>
              <a:t> referrals[</a:t>
            </a:r>
            <a:r>
              <a:rPr>
                <a:solidFill>
                  <a:srgbClr val="4070A0"/>
                </a:solidFill>
                <a:latin typeface="Courier"/>
              </a:rPr>
              <a:t>"disability_reported"</a:t>
            </a:r>
            <a:r>
              <a:rPr>
                <a:latin typeface="Courier"/>
              </a:rPr>
              <a:t>].</a:t>
            </a:r>
            <a:r>
              <a:rPr>
                <a:solidFill>
                  <a:srgbClr val="008000"/>
                </a:solidFill>
                <a:latin typeface="Courier"/>
              </a:rPr>
              <a:t>map</a:t>
            </a:r>
            <a:r>
              <a:rPr>
                <a:latin typeface="Courier"/>
              </a:rPr>
              <a:t>(</a:t>
            </a:r>
            <a:br/>
            <a:r>
              <a:rPr>
                <a:latin typeface="Courier"/>
              </a:rPr>
              <a:t>    {</a:t>
            </a:r>
            <a:r>
              <a:rPr>
                <a:solidFill>
                  <a:srgbClr val="4070A0"/>
                </a:solidFill>
                <a:latin typeface="Courier"/>
              </a:rPr>
              <a:t>"true"</a:t>
            </a:r>
            <a:r>
              <a:rPr>
                <a:latin typeface="Courier"/>
              </a:rPr>
              <a:t>: </a:t>
            </a:r>
            <a:r>
              <a:rPr>
                <a:solidFill>
                  <a:srgbClr val="40A070"/>
                </a:solidFill>
                <a:latin typeface="Courier"/>
              </a:rPr>
              <a:t>1</a:t>
            </a:r>
            <a:r>
              <a:rPr>
                <a:latin typeface="Courier"/>
              </a:rPr>
              <a:t>, </a:t>
            </a:r>
            <a:r>
              <a:rPr>
                <a:solidFill>
                  <a:srgbClr val="4070A0"/>
                </a:solidFill>
                <a:latin typeface="Courier"/>
              </a:rPr>
              <a:t>"Yes"</a:t>
            </a:r>
            <a:r>
              <a:rPr>
                <a:latin typeface="Courier"/>
              </a:rPr>
              <a:t>: </a:t>
            </a:r>
            <a:r>
              <a:rPr>
                <a:solidFill>
                  <a:srgbClr val="40A070"/>
                </a:solidFill>
                <a:latin typeface="Courier"/>
              </a:rPr>
              <a:t>1</a:t>
            </a:r>
            <a:r>
              <a:rPr>
                <a:latin typeface="Courier"/>
              </a:rPr>
              <a:t>, </a:t>
            </a:r>
            <a:r>
              <a:rPr>
                <a:solidFill>
                  <a:srgbClr val="4070A0"/>
                </a:solidFill>
                <a:latin typeface="Courier"/>
              </a:rPr>
              <a:t>"false"</a:t>
            </a:r>
            <a:r>
              <a:rPr>
                <a:latin typeface="Courier"/>
              </a:rPr>
              <a:t>: </a:t>
            </a:r>
            <a:r>
              <a:rPr>
                <a:solidFill>
                  <a:srgbClr val="40A070"/>
                </a:solidFill>
                <a:latin typeface="Courier"/>
              </a:rPr>
              <a:t>0</a:t>
            </a:r>
            <a:r>
              <a:rPr>
                <a:latin typeface="Courier"/>
              </a:rPr>
              <a:t>, </a:t>
            </a:r>
            <a:r>
              <a:rPr>
                <a:solidFill>
                  <a:srgbClr val="4070A0"/>
                </a:solidFill>
                <a:latin typeface="Courier"/>
              </a:rPr>
              <a:t>"No"</a:t>
            </a:r>
            <a:r>
              <a:rPr>
                <a:latin typeface="Courier"/>
              </a:rPr>
              <a:t>: </a:t>
            </a:r>
            <a:r>
              <a:rPr>
                <a:solidFill>
                  <a:srgbClr val="40A070"/>
                </a:solidFill>
                <a:latin typeface="Courier"/>
              </a:rPr>
              <a:t>0</a:t>
            </a:r>
            <a:r>
              <a:rPr>
                <a:latin typeface="Courier"/>
              </a:rPr>
              <a:t>})</a:t>
            </a:r>
            <a:br/>
            <a:br/>
            <a:r>
              <a:rPr>
                <a:latin typeface="Courier"/>
              </a:rPr>
              <a:t>consenting </a:t>
            </a:r>
            <a:r>
              <a:rPr>
                <a:solidFill>
                  <a:srgbClr val="666666"/>
                </a:solidFill>
                <a:latin typeface="Courier"/>
              </a:rPr>
              <a:t>=</a:t>
            </a:r>
            <a:r>
              <a:rPr>
                <a:latin typeface="Courier"/>
              </a:rPr>
              <a:t> referrals[referrals[</a:t>
            </a:r>
            <a:r>
              <a:rPr>
                <a:solidFill>
                  <a:srgbClr val="4070A0"/>
                </a:solidFill>
                <a:latin typeface="Courier"/>
              </a:rPr>
              <a:t>"consent_to_refer"</a:t>
            </a:r>
            <a:r>
              <a:rPr>
                <a:latin typeface="Courier"/>
              </a:rPr>
              <a:t>]].copy()</a:t>
            </a:r>
            <a:br/>
            <a:r>
              <a:rPr>
                <a:latin typeface="Courier"/>
              </a:rPr>
              <a:t>consenting[</a:t>
            </a:r>
            <a:r>
              <a:rPr>
                <a:solidFill>
                  <a:srgbClr val="4070A0"/>
                </a:solidFill>
                <a:latin typeface="Courier"/>
              </a:rPr>
              <a:t>"completed"</a:t>
            </a:r>
            <a:r>
              <a:rPr>
                <a:latin typeface="Courier"/>
              </a:rPr>
              <a:t>] </a:t>
            </a:r>
            <a:r>
              <a:rPr>
                <a:solidFill>
                  <a:srgbClr val="666666"/>
                </a:solidFill>
                <a:latin typeface="Courier"/>
              </a:rPr>
              <a:t>=</a:t>
            </a:r>
            <a:r>
              <a:rPr>
                <a:latin typeface="Courier"/>
              </a:rPr>
              <a:t> (consenting[</a:t>
            </a:r>
            <a:r>
              <a:rPr>
                <a:solidFill>
                  <a:srgbClr val="4070A0"/>
                </a:solidFill>
                <a:latin typeface="Courier"/>
              </a:rPr>
              <a:t>"referral_accepted"</a:t>
            </a:r>
            <a:r>
              <a:rPr>
                <a:latin typeface="Courier"/>
              </a:rPr>
              <a:t>]</a:t>
            </a:r>
            <a:br/>
            <a:r>
              <a:rPr>
                <a:latin typeface="Courier"/>
              </a:rPr>
              <a:t>                           </a:t>
            </a:r>
            <a:r>
              <a:rPr>
                <a:solidFill>
                  <a:srgbClr val="666666"/>
                </a:solidFill>
                <a:latin typeface="Courier"/>
              </a:rPr>
              <a:t>&amp;</a:t>
            </a:r>
            <a:r>
              <a:rPr>
                <a:latin typeface="Courier"/>
              </a:rPr>
              <a:t> consenting[</a:t>
            </a:r>
            <a:r>
              <a:rPr>
                <a:solidFill>
                  <a:srgbClr val="4070A0"/>
                </a:solidFill>
                <a:latin typeface="Courier"/>
              </a:rPr>
              <a:t>"days_to_first_service"</a:t>
            </a:r>
            <a:r>
              <a:rPr>
                <a:latin typeface="Courier"/>
              </a:rPr>
              <a:t>].notna()).astype(</a:t>
            </a:r>
            <a:r>
              <a:rPr>
                <a:solidFill>
                  <a:srgbClr val="008000"/>
                </a:solidFill>
                <a:latin typeface="Courier"/>
              </a:rPr>
              <a:t>int</a:t>
            </a:r>
            <a:r>
              <a:rPr>
                <a:latin typeface="Courier"/>
              </a:rPr>
              <a:t>)</a:t>
            </a:r>
            <a:br/>
            <a:r>
              <a:rPr>
                <a:latin typeface="Courier"/>
              </a:rPr>
              <a:t>d </a:t>
            </a:r>
            <a:r>
              <a:rPr>
                <a:solidFill>
                  <a:srgbClr val="666666"/>
                </a:solidFill>
                <a:latin typeface="Courier"/>
              </a:rPr>
              <a:t>=</a:t>
            </a:r>
            <a:r>
              <a:rPr>
                <a:latin typeface="Courier"/>
              </a:rPr>
              <a:t> consenting.dropna(subset</a:t>
            </a:r>
            <a:r>
              <a:rPr>
                <a:solidFill>
                  <a:srgbClr val="666666"/>
                </a:solidFill>
                <a:latin typeface="Courier"/>
              </a:rPr>
              <a:t>=</a:t>
            </a:r>
            <a:r>
              <a:rPr>
                <a:latin typeface="Courier"/>
              </a:rPr>
              <a:t>[</a:t>
            </a:r>
            <a:r>
              <a:rPr>
                <a:solidFill>
                  <a:srgbClr val="4070A0"/>
                </a:solidFill>
                <a:latin typeface="Courier"/>
              </a:rPr>
              <a:t>"disability"</a:t>
            </a:r>
            <a:r>
              <a:rPr>
                <a:latin typeface="Courier"/>
              </a:rPr>
              <a:t>, </a:t>
            </a:r>
            <a:r>
              <a:rPr>
                <a:solidFill>
                  <a:srgbClr val="4070A0"/>
                </a:solidFill>
                <a:latin typeface="Courier"/>
              </a:rPr>
              <a:t>"case_category"</a:t>
            </a:r>
            <a:r>
              <a:rPr>
                <a:latin typeface="Courier"/>
              </a:rPr>
              <a:t>, </a:t>
            </a:r>
            <a:r>
              <a:rPr>
                <a:solidFill>
                  <a:srgbClr val="4070A0"/>
                </a:solidFill>
                <a:latin typeface="Courier"/>
              </a:rPr>
              <a:t>"age_band"</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"service_requested"</a:t>
            </a:r>
            <a:r>
              <a:rPr>
                <a:latin typeface="Courier"/>
              </a:rPr>
              <a:t>, </a:t>
            </a:r>
            <a:r>
              <a:rPr>
                <a:solidFill>
                  <a:srgbClr val="4070A0"/>
                </a:solidFill>
                <a:latin typeface="Courier"/>
              </a:rPr>
              <a:t>"admin1"</a:t>
            </a:r>
            <a:r>
              <a:rPr>
                <a:latin typeface="Courier"/>
              </a:rPr>
              <a:t>])</a:t>
            </a:r>
            <a:br/>
            <a:br/>
            <a:r>
              <a:rPr>
                <a:latin typeface="Courier"/>
              </a:rPr>
              <a:t>crude </a:t>
            </a:r>
            <a:r>
              <a:rPr>
                <a:solidFill>
                  <a:srgbClr val="666666"/>
                </a:solidFill>
                <a:latin typeface="Courier"/>
              </a:rPr>
              <a:t>=</a:t>
            </a:r>
            <a:r>
              <a:rPr>
                <a:latin typeface="Courier"/>
              </a:rPr>
              <a:t> smf.logit(</a:t>
            </a:r>
            <a:r>
              <a:rPr>
                <a:solidFill>
                  <a:srgbClr val="4070A0"/>
                </a:solidFill>
                <a:latin typeface="Courier"/>
              </a:rPr>
              <a:t>"completed ~ disability"</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(np.exp(crude.params).</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 — En Python (suite)</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(np.exp(crude.conf_int()).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crude </a:t>
            </a:r>
            <a:r>
              <a:rPr>
                <a:solidFill>
                  <a:srgbClr val="007020"/>
                </a:solidFill>
                <a:latin typeface="Courier"/>
              </a:rPr>
              <a:t>&lt;-</a:t>
            </a:r>
            <a:r>
              <a:rPr>
                <a:latin typeface="Courier"/>
              </a:rPr>
              <a:t> </a:t>
            </a:r>
            <a:r>
              <a:rPr>
                <a:solidFill>
                  <a:srgbClr val="06287E"/>
                </a:solidFill>
                <a:latin typeface="Courier"/>
              </a:rPr>
              <a:t>glm</a:t>
            </a:r>
            <a:r>
              <a:rPr>
                <a:latin typeface="Courier"/>
              </a:rPr>
              <a:t>(completed </a:t>
            </a:r>
            <a:r>
              <a:rPr>
                <a:solidFill>
                  <a:srgbClr val="4070A0"/>
                </a:solidFill>
                <a:latin typeface="Courier"/>
              </a:rPr>
              <a:t>~</a:t>
            </a:r>
            <a:r>
              <a:rPr>
                <a:latin typeface="Courier"/>
              </a:rPr>
              <a:t> disability, </a:t>
            </a:r>
            <a:r>
              <a:rPr>
                <a:solidFill>
                  <a:srgbClr val="7D9029"/>
                </a:solidFill>
                <a:latin typeface="Courier"/>
              </a:rPr>
              <a:t>data =</a:t>
            </a:r>
            <a:r>
              <a:rPr>
                <a:latin typeface="Courier"/>
              </a:rPr>
              <a:t> d,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br/>
            <a:r>
              <a:rPr>
                <a:solidFill>
                  <a:srgbClr val="06287E"/>
                </a:solidFill>
                <a:latin typeface="Courier"/>
              </a:rPr>
              <a:t>exp</a:t>
            </a:r>
            <a:r>
              <a:rPr>
                <a:latin typeface="Courier"/>
              </a:rPr>
              <a:t>(</a:t>
            </a:r>
            <a:r>
              <a:rPr>
                <a:solidFill>
                  <a:srgbClr val="06287E"/>
                </a:solidFill>
                <a:latin typeface="Courier"/>
              </a:rPr>
              <a:t>cbind</a:t>
            </a:r>
            <a:r>
              <a:rPr>
                <a:latin typeface="Courier"/>
              </a:rPr>
              <a:t>(</a:t>
            </a:r>
            <a:r>
              <a:rPr>
                <a:solidFill>
                  <a:srgbClr val="7D9029"/>
                </a:solidFill>
                <a:latin typeface="Courier"/>
              </a:rPr>
              <a:t>OR =</a:t>
            </a:r>
            <a:r>
              <a:rPr>
                <a:latin typeface="Courier"/>
              </a:rPr>
              <a:t> </a:t>
            </a:r>
            <a:r>
              <a:rPr>
                <a:solidFill>
                  <a:srgbClr val="06287E"/>
                </a:solidFill>
                <a:latin typeface="Courier"/>
              </a:rPr>
              <a:t>coef</a:t>
            </a:r>
            <a:r>
              <a:rPr>
                <a:latin typeface="Courier"/>
              </a:rPr>
              <a:t>(crude), </a:t>
            </a:r>
            <a:r>
              <a:rPr>
                <a:solidFill>
                  <a:srgbClr val="06287E"/>
                </a:solidFill>
                <a:latin typeface="Courier"/>
              </a:rPr>
              <a:t>confint</a:t>
            </a:r>
            <a:r>
              <a:rPr>
                <a:latin typeface="Courier"/>
              </a:rPr>
              <a:t>(crude)))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a:t>
            </a:r>
          </a:p>
        </p:txBody>
      </p:sp>
      <p:sp>
        <p:nvSpPr>
          <p:cNvPr id="3" name="Content Placeholder 2"/>
          <p:cNvSpPr>
            <a:spLocks noGrp="1"/>
          </p:cNvSpPr>
          <p:nvPr>
            <p:ph idx="1"/>
          </p:nvPr>
        </p:nvSpPr>
        <p:spPr/>
        <p:txBody>
          <a:bodyPr/>
          <a:lstStyle/>
          <a:p>
            <a:pPr lvl="0"/>
            <a:r>
              <a:rPr/>
              <a:t>Rapport de cotes 0,430, IC à 95 % 0,308 à 0,601</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 — En Python</a:t>
            </a:r>
          </a:p>
        </p:txBody>
      </p:sp>
      <p:sp>
        <p:nvSpPr>
          <p:cNvPr id="3" name="Content Placeholder 2"/>
          <p:cNvSpPr>
            <a:spLocks noGrp="1"/>
          </p:cNvSpPr>
          <p:nvPr>
            <p:ph idx="1"/>
          </p:nvPr>
        </p:nvSpPr>
        <p:spPr/>
        <p:txBody>
          <a:bodyPr/>
          <a:lstStyle/>
          <a:p>
            <a:pPr lvl="0" indent="0">
              <a:buNone/>
            </a:pPr>
            <a:r>
              <a:rPr>
                <a:latin typeface="Courier"/>
              </a:rPr>
              <a:t>rates </a:t>
            </a:r>
            <a:r>
              <a:rPr>
                <a:solidFill>
                  <a:srgbClr val="666666"/>
                </a:solidFill>
                <a:latin typeface="Courier"/>
              </a:rPr>
              <a:t>=</a:t>
            </a:r>
            <a:r>
              <a:rPr>
                <a:latin typeface="Courier"/>
              </a:rPr>
              <a:t> d.groupby(</a:t>
            </a:r>
            <a:r>
              <a:rPr>
                <a:solidFill>
                  <a:srgbClr val="4070A0"/>
                </a:solidFill>
                <a:latin typeface="Courier"/>
              </a:rPr>
              <a:t>"disability"</a:t>
            </a:r>
            <a:r>
              <a:rPr>
                <a:latin typeface="Courier"/>
              </a:rPr>
              <a:t>)[</a:t>
            </a:r>
            <a:r>
              <a:rPr>
                <a:solidFill>
                  <a:srgbClr val="4070A0"/>
                </a:solidFill>
                <a:latin typeface="Courier"/>
              </a:rPr>
              <a:t>"completed"</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 </a:t>
            </a:r>
            <a:r>
              <a:rPr>
                <a:solidFill>
                  <a:srgbClr val="4070A0"/>
                </a:solidFill>
                <a:latin typeface="Courier"/>
              </a:rPr>
              <a:t>"mean"</a:t>
            </a:r>
            <a:r>
              <a:rPr>
                <a:latin typeface="Courier"/>
              </a:rPr>
              <a:t>])</a:t>
            </a:r>
            <a:br/>
            <a:r>
              <a:rPr>
                <a:solidFill>
                  <a:srgbClr val="008000"/>
                </a:solidFill>
                <a:latin typeface="Courier"/>
              </a:rPr>
              <a:t>print</a:t>
            </a:r>
            <a:r>
              <a:rPr>
                <a:latin typeface="Courier"/>
              </a:rPr>
              <a:t>(rates.</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latin typeface="Courier"/>
              </a:rPr>
              <a:t>p1, p0 </a:t>
            </a:r>
            <a:r>
              <a:rPr>
                <a:solidFill>
                  <a:srgbClr val="666666"/>
                </a:solidFill>
                <a:latin typeface="Courier"/>
              </a:rPr>
              <a:t>=</a:t>
            </a:r>
            <a:r>
              <a:rPr>
                <a:latin typeface="Courier"/>
              </a:rPr>
              <a:t> rates.loc[</a:t>
            </a:r>
            <a:r>
              <a:rPr>
                <a:solidFill>
                  <a:srgbClr val="40A070"/>
                </a:solidFill>
                <a:latin typeface="Courier"/>
              </a:rPr>
              <a:t>1</a:t>
            </a:r>
            <a:r>
              <a:rPr>
                <a:latin typeface="Courier"/>
              </a:rPr>
              <a:t>, </a:t>
            </a:r>
            <a:r>
              <a:rPr>
                <a:solidFill>
                  <a:srgbClr val="4070A0"/>
                </a:solidFill>
                <a:latin typeface="Courier"/>
              </a:rPr>
              <a:t>"mean"</a:t>
            </a:r>
            <a:r>
              <a:rPr>
                <a:latin typeface="Courier"/>
              </a:rPr>
              <a:t>], rates.loc[</a:t>
            </a:r>
            <a:r>
              <a:rPr>
                <a:solidFill>
                  <a:srgbClr val="40A070"/>
                </a:solidFill>
                <a:latin typeface="Courier"/>
              </a:rPr>
              <a:t>0</a:t>
            </a:r>
            <a:r>
              <a:rPr>
                <a:latin typeface="Courier"/>
              </a:rPr>
              <a:t>, </a:t>
            </a:r>
            <a:r>
              <a:rPr>
                <a:solidFill>
                  <a:srgbClr val="4070A0"/>
                </a:solidFill>
                <a:latin typeface="Courier"/>
              </a:rPr>
              <a:t>"mean"</a:t>
            </a:r>
            <a:r>
              <a:rPr>
                <a:latin typeface="Courier"/>
              </a:rPr>
              <a:t>]</a:t>
            </a:r>
            <a:br/>
            <a:r>
              <a:rPr>
                <a:solidFill>
                  <a:srgbClr val="008000"/>
                </a:solidFill>
                <a:latin typeface="Courier"/>
              </a:rPr>
              <a:t>print</a:t>
            </a:r>
            <a:r>
              <a:rPr>
                <a:latin typeface="Courier"/>
              </a:rPr>
              <a:t>(</a:t>
            </a:r>
            <a:r>
              <a:rPr>
                <a:solidFill>
                  <a:srgbClr val="BB6688"/>
                </a:solidFill>
                <a:latin typeface="Courier"/>
              </a:rPr>
              <a:t>f"risk ratio        </a:t>
            </a:r>
            <a:r>
              <a:rPr>
                <a:solidFill>
                  <a:srgbClr val="4070A0"/>
                </a:solidFill>
                <a:latin typeface="Courier"/>
              </a:rPr>
              <a:t>{</a:t>
            </a:r>
            <a:r>
              <a:rPr>
                <a:latin typeface="Courier"/>
              </a:rPr>
              <a:t>p1 </a:t>
            </a:r>
            <a:r>
              <a:rPr>
                <a:solidFill>
                  <a:srgbClr val="666666"/>
                </a:solidFill>
                <a:latin typeface="Courier"/>
              </a:rPr>
              <a:t>/</a:t>
            </a:r>
            <a:r>
              <a:rPr>
                <a:latin typeface="Courier"/>
              </a:rPr>
              <a:t> p0</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f"risk difference   </a:t>
            </a:r>
            <a:r>
              <a:rPr>
                <a:solidFill>
                  <a:srgbClr val="4070A0"/>
                </a:solidFill>
                <a:latin typeface="Courier"/>
              </a:rPr>
              <a:t>{</a:t>
            </a:r>
            <a:r>
              <a:rPr>
                <a:latin typeface="Courier"/>
              </a:rPr>
              <a:t>p1 </a:t>
            </a:r>
            <a:r>
              <a:rPr>
                <a:solidFill>
                  <a:srgbClr val="666666"/>
                </a:solidFill>
                <a:latin typeface="Courier"/>
              </a:rPr>
              <a:t>-</a:t>
            </a:r>
            <a:r>
              <a:rPr>
                <a:latin typeface="Courier"/>
              </a:rPr>
              <a:t> p0</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f"odds ratio        </a:t>
            </a:r>
            <a:r>
              <a:rPr>
                <a:solidFill>
                  <a:srgbClr val="4070A0"/>
                </a:solidFill>
                <a:latin typeface="Courier"/>
              </a:rPr>
              <a:t>{</a:t>
            </a:r>
            <a:r>
              <a:rPr>
                <a:latin typeface="Courier"/>
              </a:rPr>
              <a:t>(p1</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p1)) </a:t>
            </a:r>
            <a:r>
              <a:rPr>
                <a:solidFill>
                  <a:srgbClr val="666666"/>
                </a:solidFill>
                <a:latin typeface="Courier"/>
              </a:rPr>
              <a:t>/</a:t>
            </a:r>
            <a:r>
              <a:rPr>
                <a:latin typeface="Courier"/>
              </a:rPr>
              <a:t> (p0</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p0))</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 — En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(completed),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rate =</a:t>
            </a:r>
            <a:r>
              <a:rPr>
                <a:latin typeface="Courier"/>
              </a:rPr>
              <a:t> </a:t>
            </a:r>
            <a:r>
              <a:rPr>
                <a:solidFill>
                  <a:srgbClr val="06287E"/>
                </a:solidFill>
                <a:latin typeface="Courier"/>
              </a:rPr>
              <a:t>mean</a:t>
            </a:r>
            <a:r>
              <a:rPr>
                <a:latin typeface="Courier"/>
              </a:rPr>
              <a:t>(completed), </a:t>
            </a:r>
            <a:r>
              <a:rPr>
                <a:solidFill>
                  <a:srgbClr val="7D9029"/>
                </a:solidFill>
                <a:latin typeface="Courier"/>
              </a:rPr>
              <a:t>.by =</a:t>
            </a:r>
            <a:r>
              <a:rPr>
                <a:latin typeface="Courier"/>
              </a:rPr>
              <a:t> disability)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Groupe</a:t>
                      </a:r>
                    </a:p>
                  </a:txBody>
                  <a:tcPr/>
                </a:tc>
                <a:tc>
                  <a:txBody>
                    <a:bodyPr/>
                    <a:lstStyle/>
                    <a:p>
                      <a:pPr lvl="0" indent="0" marL="0">
                        <a:buNone/>
                      </a:pPr>
                      <a:r>
                        <a:rPr/>
                        <a:t>Aboutis</a:t>
                      </a:r>
                    </a:p>
                  </a:txBody>
                  <a:tcPr/>
                </a:tc>
                <a:tc>
                  <a:txBody>
                    <a:bodyPr/>
                    <a:lstStyle/>
                    <a:p>
                      <a:pPr lvl="0" indent="0" marL="0">
                        <a:buNone/>
                      </a:pPr>
                      <a:r>
                        <a:rPr/>
                        <a:t>n</a:t>
                      </a:r>
                    </a:p>
                  </a:txBody>
                  <a:tcPr/>
                </a:tc>
                <a:tc>
                  <a:txBody>
                    <a:bodyPr/>
                    <a:lstStyle/>
                    <a:p>
                      <a:pPr lvl="0" indent="0" marL="0">
                        <a:buNone/>
                      </a:pPr>
                      <a:r>
                        <a:rPr/>
                        <a:t>Taux</a:t>
                      </a:r>
                    </a:p>
                  </a:txBody>
                  <a:tcPr/>
                </a:tc>
              </a:tr>
              <a:tr h="0">
                <a:tc>
                  <a:txBody>
                    <a:bodyPr/>
                    <a:lstStyle/>
                    <a:p>
                      <a:pPr lvl="0" indent="0" marL="0">
                        <a:buNone/>
                      </a:pPr>
                      <a:r>
                        <a:rPr/>
                        <a:t>Handicap signalé</a:t>
                      </a:r>
                    </a:p>
                  </a:txBody>
                </a:tc>
                <a:tc>
                  <a:txBody>
                    <a:bodyPr/>
                    <a:lstStyle/>
                    <a:p>
                      <a:pPr lvl="0" indent="0" marL="0">
                        <a:buNone/>
                      </a:pPr>
                      <a:r>
                        <a:rPr/>
                        <a:t>52</a:t>
                      </a:r>
                    </a:p>
                  </a:txBody>
                </a:tc>
                <a:tc>
                  <a:txBody>
                    <a:bodyPr/>
                    <a:lstStyle/>
                    <a:p>
                      <a:pPr lvl="0" indent="0" marL="0">
                        <a:buNone/>
                      </a:pPr>
                      <a:r>
                        <a:rPr/>
                        <a:t>197</a:t>
                      </a:r>
                    </a:p>
                  </a:txBody>
                </a:tc>
                <a:tc>
                  <a:txBody>
                    <a:bodyPr/>
                    <a:lstStyle/>
                    <a:p>
                      <a:pPr lvl="0" indent="0" marL="0">
                        <a:buNone/>
                      </a:pPr>
                      <a:r>
                        <a:rPr b="1"/>
                        <a:t>26,4 %</a:t>
                      </a:r>
                    </a:p>
                  </a:txBody>
                </a:tc>
              </a:tr>
              <a:tr h="0">
                <a:tc>
                  <a:txBody>
                    <a:bodyPr/>
                    <a:lstStyle/>
                    <a:p>
                      <a:pPr lvl="0" indent="0" marL="0">
                        <a:buNone/>
                      </a:pPr>
                      <a:r>
                        <a:rPr/>
                        <a:t>Non signalé</a:t>
                      </a:r>
                    </a:p>
                  </a:txBody>
                </a:tc>
                <a:tc>
                  <a:txBody>
                    <a:bodyPr/>
                    <a:lstStyle/>
                    <a:p>
                      <a:pPr lvl="0" indent="0" marL="0">
                        <a:buNone/>
                      </a:pPr>
                      <a:r>
                        <a:rPr/>
                        <a:t>629</a:t>
                      </a:r>
                    </a:p>
                  </a:txBody>
                </a:tc>
                <a:tc>
                  <a:txBody>
                    <a:bodyPr/>
                    <a:lstStyle/>
                    <a:p>
                      <a:pPr lvl="0" indent="0" marL="0">
                        <a:buNone/>
                      </a:pPr>
                      <a:r>
                        <a:rPr/>
                        <a:t>1 384</a:t>
                      </a:r>
                    </a:p>
                  </a:txBody>
                </a:tc>
                <a:tc>
                  <a:txBody>
                    <a:bodyPr/>
                    <a:lstStyle/>
                    <a:p>
                      <a:pPr lvl="0" indent="0" marL="0">
                        <a:buNone/>
                      </a:pPr>
                      <a:r>
                        <a:rPr b="1"/>
                        <a:t>45,5 %</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Mesure</a:t>
                      </a:r>
                    </a:p>
                  </a:txBody>
                  <a:tcPr/>
                </a:tc>
                <a:tc>
                  <a:txBody>
                    <a:bodyPr/>
                    <a:lstStyle/>
                    <a:p>
                      <a:pPr lvl="0" indent="0" marL="0">
                        <a:buNone/>
                      </a:pPr>
                      <a:r>
                        <a:rPr/>
                        <a:t>Valeur</a:t>
                      </a:r>
                    </a:p>
                  </a:txBody>
                  <a:tcPr/>
                </a:tc>
                <a:tc>
                  <a:txBody>
                    <a:bodyPr/>
                    <a:lstStyle/>
                    <a:p>
                      <a:pPr lvl="0" indent="0" marL="0">
                        <a:buNone/>
                      </a:pPr>
                      <a:r>
                        <a:rPr/>
                        <a:t>Se lit</a:t>
                      </a:r>
                    </a:p>
                  </a:txBody>
                  <a:tcPr/>
                </a:tc>
              </a:tr>
              <a:tr h="0">
                <a:tc>
                  <a:txBody>
                    <a:bodyPr/>
                    <a:lstStyle/>
                    <a:p>
                      <a:pPr lvl="0" indent="0" marL="0">
                        <a:buNone/>
                      </a:pPr>
                      <a:r>
                        <a:rPr b="1"/>
                        <a:t>Rapport de risques</a:t>
                      </a:r>
                    </a:p>
                  </a:txBody>
                </a:tc>
                <a:tc>
                  <a:txBody>
                    <a:bodyPr/>
                    <a:lstStyle/>
                    <a:p>
                      <a:pPr lvl="0" indent="0" marL="0">
                        <a:buNone/>
                      </a:pPr>
                      <a:r>
                        <a:rPr b="1"/>
                        <a:t>0,581</a:t>
                      </a:r>
                    </a:p>
                  </a:txBody>
                </a:tc>
                <a:tc>
                  <a:txBody>
                    <a:bodyPr/>
                    <a:lstStyle/>
                    <a:p>
                      <a:pPr lvl="0" indent="0" marL="0">
                        <a:buNone/>
                      </a:pPr>
                      <a:r>
                        <a:rPr/>
                        <a:t>58 % de chances d’aboutir</a:t>
                      </a:r>
                    </a:p>
                  </a:txBody>
                </a:tc>
              </a:tr>
              <a:tr h="0">
                <a:tc>
                  <a:txBody>
                    <a:bodyPr/>
                    <a:lstStyle/>
                    <a:p>
                      <a:pPr lvl="0" indent="0" marL="0">
                        <a:buNone/>
                      </a:pPr>
                      <a:r>
                        <a:rPr b="1"/>
                        <a:t>Différence de risques</a:t>
                      </a:r>
                    </a:p>
                  </a:txBody>
                </a:tc>
                <a:tc>
                  <a:txBody>
                    <a:bodyPr/>
                    <a:lstStyle/>
                    <a:p>
                      <a:pPr lvl="0" indent="0" marL="0">
                        <a:buNone/>
                      </a:pPr>
                      <a:r>
                        <a:rPr b="1"/>
                        <a:t>−19,1 points</a:t>
                      </a:r>
                    </a:p>
                  </a:txBody>
                </a:tc>
                <a:tc>
                  <a:txBody>
                    <a:bodyPr/>
                    <a:lstStyle/>
                    <a:p>
                      <a:pPr lvl="0" indent="0" marL="0">
                        <a:buNone/>
                      </a:pPr>
                      <a:r>
                        <a:rPr/>
                        <a:t>19 aboutissements de moins pour 100 cas</a:t>
                      </a:r>
                    </a:p>
                  </a:txBody>
                </a:tc>
              </a:tr>
              <a:tr h="0">
                <a:tc>
                  <a:txBody>
                    <a:bodyPr/>
                    <a:lstStyle/>
                    <a:p>
                      <a:pPr lvl="0" indent="0" marL="0">
                        <a:buNone/>
                      </a:pPr>
                      <a:r>
                        <a:rPr b="1"/>
                        <a:t>Rapport de cotes</a:t>
                      </a:r>
                    </a:p>
                  </a:txBody>
                </a:tc>
                <a:tc>
                  <a:txBody>
                    <a:bodyPr/>
                    <a:lstStyle/>
                    <a:p>
                      <a:pPr lvl="0" indent="0" marL="0">
                        <a:buNone/>
                      </a:pPr>
                      <a:r>
                        <a:rPr b="1"/>
                        <a:t>0,430</a:t>
                      </a:r>
                    </a:p>
                  </a:txBody>
                </a:tc>
                <a:tc>
                  <a:txBody>
                    <a:bodyPr/>
                    <a:lstStyle/>
                    <a:p>
                      <a:pPr lvl="0" indent="0" marL="0">
                        <a:buNone/>
                      </a:pPr>
                      <a:r>
                        <a:rPr/>
                        <a:t>—</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Ajustez-le, et lisez ce qu’il imprime</a:t>
            </a:r>
          </a:p>
        </p:txBody>
      </p:sp>
      <p:sp>
        <p:nvSpPr>
          <p:cNvPr id="3" name="Content Placeholder 2"/>
          <p:cNvSpPr>
            <a:spLocks noGrp="1"/>
          </p:cNvSpPr>
          <p:nvPr>
            <p:ph idx="1"/>
          </p:nvPr>
        </p:nvSpPr>
        <p:spPr/>
        <p:txBody>
          <a:bodyPr/>
          <a:lstStyle/>
          <a:p>
            <a:pPr lvl="0"/>
            <a:r>
              <a:rPr/>
              <a:t>Le modèle a imprimé 0,430 et la réponse vaut 0,581 — Les deux sont corrects ; ce sont des réponses à des questions…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 et quand cela empire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p0 </a:t>
            </a:r>
            <a:r>
              <a:rPr b="1">
                <a:solidFill>
                  <a:srgbClr val="007020"/>
                </a:solidFill>
                <a:latin typeface="Courier"/>
              </a:rPr>
              <a:t>in</a:t>
            </a:r>
            <a:r>
              <a:rPr>
                <a:latin typeface="Courier"/>
              </a:rPr>
              <a:t> (</a:t>
            </a:r>
            <a:r>
              <a:rPr>
                <a:solidFill>
                  <a:srgbClr val="40A070"/>
                </a:solidFill>
                <a:latin typeface="Courier"/>
              </a:rPr>
              <a:t>0.02</a:t>
            </a:r>
            <a:r>
              <a:rPr>
                <a:latin typeface="Courier"/>
              </a:rPr>
              <a:t>, </a:t>
            </a:r>
            <a:r>
              <a:rPr>
                <a:solidFill>
                  <a:srgbClr val="40A070"/>
                </a:solidFill>
                <a:latin typeface="Courier"/>
              </a:rPr>
              <a:t>0.10</a:t>
            </a:r>
            <a:r>
              <a:rPr>
                <a:latin typeface="Courier"/>
              </a:rPr>
              <a:t>, </a:t>
            </a:r>
            <a:r>
              <a:rPr>
                <a:solidFill>
                  <a:srgbClr val="40A070"/>
                </a:solidFill>
                <a:latin typeface="Courier"/>
              </a:rPr>
              <a:t>0.25</a:t>
            </a:r>
            <a:r>
              <a:rPr>
                <a:latin typeface="Courier"/>
              </a:rPr>
              <a:t>, </a:t>
            </a:r>
            <a:r>
              <a:rPr>
                <a:solidFill>
                  <a:srgbClr val="40A070"/>
                </a:solidFill>
                <a:latin typeface="Courier"/>
              </a:rPr>
              <a:t>0.45</a:t>
            </a:r>
            <a:r>
              <a:rPr>
                <a:latin typeface="Courier"/>
              </a:rPr>
              <a:t>, </a:t>
            </a:r>
            <a:r>
              <a:rPr>
                <a:solidFill>
                  <a:srgbClr val="40A070"/>
                </a:solidFill>
                <a:latin typeface="Courier"/>
              </a:rPr>
              <a:t>0.70</a:t>
            </a:r>
            <a:r>
              <a:rPr>
                <a:latin typeface="Courier"/>
              </a:rPr>
              <a:t>):</a:t>
            </a:r>
            <a:br/>
            <a:r>
              <a:rPr>
                <a:latin typeface="Courier"/>
              </a:rPr>
              <a:t>    p1 </a:t>
            </a:r>
            <a:r>
              <a:rPr>
                <a:solidFill>
                  <a:srgbClr val="666666"/>
                </a:solidFill>
                <a:latin typeface="Courier"/>
              </a:rPr>
              <a:t>=</a:t>
            </a:r>
            <a:r>
              <a:rPr>
                <a:latin typeface="Courier"/>
              </a:rPr>
              <a:t> </a:t>
            </a:r>
            <a:r>
              <a:rPr>
                <a:solidFill>
                  <a:srgbClr val="40A070"/>
                </a:solidFill>
                <a:latin typeface="Courier"/>
              </a:rPr>
              <a:t>0.6</a:t>
            </a:r>
            <a:r>
              <a:rPr>
                <a:latin typeface="Courier"/>
              </a:rPr>
              <a:t> </a:t>
            </a:r>
            <a:r>
              <a:rPr>
                <a:solidFill>
                  <a:srgbClr val="666666"/>
                </a:solidFill>
                <a:latin typeface="Courier"/>
              </a:rPr>
              <a:t>*</a:t>
            </a:r>
            <a:r>
              <a:rPr>
                <a:latin typeface="Courier"/>
              </a:rPr>
              <a:t> p0                      </a:t>
            </a:r>
            <a:r>
              <a:rPr i="1">
                <a:solidFill>
                  <a:srgbClr val="60A0B0"/>
                </a:solidFill>
                <a:latin typeface="Courier"/>
              </a:rPr>
              <a:t># a true risk ratio of 0.6 throughout</a:t>
            </a:r>
            <a:br/>
            <a:r>
              <a:rPr>
                <a:latin typeface="Courier"/>
              </a:rPr>
              <a:t>    odds </a:t>
            </a:r>
            <a:r>
              <a:rPr>
                <a:solidFill>
                  <a:srgbClr val="666666"/>
                </a:solidFill>
                <a:latin typeface="Courier"/>
              </a:rPr>
              <a:t>=</a:t>
            </a:r>
            <a:r>
              <a:rPr>
                <a:latin typeface="Courier"/>
              </a:rPr>
              <a:t> (p1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p1)) </a:t>
            </a:r>
            <a:r>
              <a:rPr>
                <a:solidFill>
                  <a:srgbClr val="666666"/>
                </a:solidFill>
                <a:latin typeface="Courier"/>
              </a:rPr>
              <a:t>/</a:t>
            </a:r>
            <a:r>
              <a:rPr>
                <a:latin typeface="Courier"/>
              </a:rPr>
              <a:t> (p0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p0))</a:t>
            </a:r>
            <a:br/>
            <a:r>
              <a:rPr>
                <a:latin typeface="Courier"/>
              </a:rPr>
              <a:t>    </a:t>
            </a:r>
            <a:r>
              <a:rPr>
                <a:solidFill>
                  <a:srgbClr val="008000"/>
                </a:solidFill>
                <a:latin typeface="Courier"/>
              </a:rPr>
              <a:t>print</a:t>
            </a:r>
            <a:r>
              <a:rPr>
                <a:latin typeface="Courier"/>
              </a:rPr>
              <a:t>(</a:t>
            </a:r>
            <a:r>
              <a:rPr>
                <a:solidFill>
                  <a:srgbClr val="BB6688"/>
                </a:solidFill>
                <a:latin typeface="Courier"/>
              </a:rPr>
              <a:t>f"baseline </a:t>
            </a:r>
            <a:r>
              <a:rPr>
                <a:solidFill>
                  <a:srgbClr val="4070A0"/>
                </a:solidFill>
                <a:latin typeface="Courier"/>
              </a:rPr>
              <a:t>{</a:t>
            </a:r>
            <a:r>
              <a:rPr>
                <a:latin typeface="Courier"/>
              </a:rPr>
              <a:t>p0</a:t>
            </a:r>
            <a:r>
              <a:rPr>
                <a:solidFill>
                  <a:srgbClr val="4070A0"/>
                </a:solidFill>
                <a:latin typeface="Courier"/>
              </a:rPr>
              <a:t>:5.0%}</a:t>
            </a:r>
            <a:r>
              <a:rPr>
                <a:solidFill>
                  <a:srgbClr val="BB6688"/>
                </a:solidFill>
                <a:latin typeface="Courier"/>
              </a:rPr>
              <a:t>   risk ratio 0.60   odds ratio </a:t>
            </a:r>
            <a:r>
              <a:rPr>
                <a:solidFill>
                  <a:srgbClr val="4070A0"/>
                </a:solidFill>
                <a:latin typeface="Courier"/>
              </a:rPr>
              <a:t>{</a:t>
            </a:r>
            <a:r>
              <a:rPr>
                <a:latin typeface="Courier"/>
              </a:rPr>
              <a:t>odds</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 et quand cela empire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true risk ratio, five baselines, five different odds ratios.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 et quand cela empire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Risque de base</a:t>
                      </a:r>
                    </a:p>
                  </a:txBody>
                  <a:tcPr/>
                </a:tc>
                <a:tc>
                  <a:txBody>
                    <a:bodyPr/>
                    <a:lstStyle/>
                    <a:p>
                      <a:pPr lvl="0" indent="0" marL="0">
                        <a:buNone/>
                      </a:pPr>
                      <a:r>
                        <a:rPr/>
                        <a:t>Vrai rapport de risques</a:t>
                      </a:r>
                    </a:p>
                  </a:txBody>
                  <a:tcPr/>
                </a:tc>
                <a:tc>
                  <a:txBody>
                    <a:bodyPr/>
                    <a:lstStyle/>
                    <a:p>
                      <a:pPr lvl="0" indent="0" marL="0">
                        <a:buNone/>
                      </a:pPr>
                      <a:r>
                        <a:rPr/>
                        <a:t>Rapport de cotes</a:t>
                      </a:r>
                    </a:p>
                  </a:txBody>
                  <a:tcPr/>
                </a:tc>
              </a:tr>
              <a:tr h="0">
                <a:tc>
                  <a:txBody>
                    <a:bodyPr/>
                    <a:lstStyle/>
                    <a:p>
                      <a:pPr lvl="0" indent="0" marL="0">
                        <a:buNone/>
                      </a:pPr>
                      <a:r>
                        <a:rPr/>
                        <a:t>2 %</a:t>
                      </a:r>
                    </a:p>
                  </a:txBody>
                </a:tc>
                <a:tc>
                  <a:txBody>
                    <a:bodyPr/>
                    <a:lstStyle/>
                    <a:p>
                      <a:pPr lvl="0" indent="0" marL="0">
                        <a:buNone/>
                      </a:pPr>
                      <a:r>
                        <a:rPr/>
                        <a:t>0,60</a:t>
                      </a:r>
                    </a:p>
                  </a:txBody>
                </a:tc>
                <a:tc>
                  <a:txBody>
                    <a:bodyPr/>
                    <a:lstStyle/>
                    <a:p>
                      <a:pPr lvl="0" indent="0" marL="0">
                        <a:buNone/>
                      </a:pPr>
                      <a:r>
                        <a:rPr/>
                        <a:t>0,59</a:t>
                      </a:r>
                    </a:p>
                  </a:txBody>
                </a:tc>
              </a:tr>
              <a:tr h="0">
                <a:tc>
                  <a:txBody>
                    <a:bodyPr/>
                    <a:lstStyle/>
                    <a:p>
                      <a:pPr lvl="0" indent="0" marL="0">
                        <a:buNone/>
                      </a:pPr>
                      <a:r>
                        <a:rPr/>
                        <a:t>10 %</a:t>
                      </a:r>
                    </a:p>
                  </a:txBody>
                </a:tc>
                <a:tc>
                  <a:txBody>
                    <a:bodyPr/>
                    <a:lstStyle/>
                    <a:p>
                      <a:pPr lvl="0" indent="0" marL="0">
                        <a:buNone/>
                      </a:pPr>
                      <a:r>
                        <a:rPr/>
                        <a:t>0,60</a:t>
                      </a:r>
                    </a:p>
                  </a:txBody>
                </a:tc>
                <a:tc>
                  <a:txBody>
                    <a:bodyPr/>
                    <a:lstStyle/>
                    <a:p>
                      <a:pPr lvl="0" indent="0" marL="0">
                        <a:buNone/>
                      </a:pPr>
                      <a:r>
                        <a:rPr/>
                        <a:t>0,57</a:t>
                      </a:r>
                    </a:p>
                  </a:txBody>
                </a:tc>
              </a:tr>
              <a:tr h="0">
                <a:tc>
                  <a:txBody>
                    <a:bodyPr/>
                    <a:lstStyle/>
                    <a:p>
                      <a:pPr lvl="0" indent="0" marL="0">
                        <a:buNone/>
                      </a:pPr>
                      <a:r>
                        <a:rPr/>
                        <a:t>25 %</a:t>
                      </a:r>
                    </a:p>
                  </a:txBody>
                </a:tc>
                <a:tc>
                  <a:txBody>
                    <a:bodyPr/>
                    <a:lstStyle/>
                    <a:p>
                      <a:pPr lvl="0" indent="0" marL="0">
                        <a:buNone/>
                      </a:pPr>
                      <a:r>
                        <a:rPr/>
                        <a:t>0,60</a:t>
                      </a:r>
                    </a:p>
                  </a:txBody>
                </a:tc>
                <a:tc>
                  <a:txBody>
                    <a:bodyPr/>
                    <a:lstStyle/>
                    <a:p>
                      <a:pPr lvl="0" indent="0" marL="0">
                        <a:buNone/>
                      </a:pPr>
                      <a:r>
                        <a:rPr/>
                        <a:t>0,53</a:t>
                      </a:r>
                    </a:p>
                  </a:txBody>
                </a:tc>
              </a:tr>
              <a:tr h="0">
                <a:tc>
                  <a:txBody>
                    <a:bodyPr/>
                    <a:lstStyle/>
                    <a:p>
                      <a:pPr lvl="0" indent="0" marL="0">
                        <a:buNone/>
                      </a:pPr>
                      <a:r>
                        <a:rPr b="1"/>
                        <a:t>45 %</a:t>
                      </a:r>
                    </a:p>
                  </a:txBody>
                </a:tc>
                <a:tc>
                  <a:txBody>
                    <a:bodyPr/>
                    <a:lstStyle/>
                    <a:p>
                      <a:pPr lvl="0" indent="0" marL="0">
                        <a:buNone/>
                      </a:pPr>
                      <a:r>
                        <a:rPr b="1"/>
                        <a:t>0,60</a:t>
                      </a:r>
                    </a:p>
                  </a:txBody>
                </a:tc>
                <a:tc>
                  <a:txBody>
                    <a:bodyPr/>
                    <a:lstStyle/>
                    <a:p>
                      <a:pPr lvl="0" indent="0" marL="0">
                        <a:buNone/>
                      </a:pPr>
                      <a:r>
                        <a:rPr b="1"/>
                        <a:t>0,45</a:t>
                      </a:r>
                    </a:p>
                  </a:txBody>
                </a:tc>
              </a:tr>
              <a:tr h="0">
                <a:tc>
                  <a:txBody>
                    <a:bodyPr/>
                    <a:lstStyle/>
                    <a:p>
                      <a:pPr lvl="0" indent="0" marL="0">
                        <a:buNone/>
                      </a:pPr>
                      <a:r>
                        <a:rPr/>
                        <a:t>70 %</a:t>
                      </a:r>
                    </a:p>
                  </a:txBody>
                </a:tc>
                <a:tc>
                  <a:txBody>
                    <a:bodyPr/>
                    <a:lstStyle/>
                    <a:p>
                      <a:pPr lvl="0" indent="0" marL="0">
                        <a:buNone/>
                      </a:pPr>
                      <a:r>
                        <a:rPr/>
                        <a:t>0,60</a:t>
                      </a:r>
                    </a:p>
                  </a:txBody>
                </a:tc>
                <a:tc>
                  <a:txBody>
                    <a:bodyPr/>
                    <a:lstStyle/>
                    <a:p>
                      <a:pPr lvl="0" indent="0" marL="0">
                        <a:buNone/>
                      </a:pPr>
                      <a:r>
                        <a:rPr/>
                        <a:t>0,31</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 et quand cela empire</a:t>
            </a:r>
          </a:p>
        </p:txBody>
      </p:sp>
      <p:sp>
        <p:nvSpPr>
          <p:cNvPr id="3" name="Content Placeholder 2"/>
          <p:cNvSpPr>
            <a:spLocks noGrp="1"/>
          </p:cNvSpPr>
          <p:nvPr>
            <p:ph idx="1"/>
          </p:nvPr>
        </p:nvSpPr>
        <p:spPr/>
        <p:txBody>
          <a:bodyPr/>
          <a:lstStyle/>
          <a:p>
            <a:pPr lvl="0"/>
            <a:r>
              <a:rPr/>
              <a:t>Le rapport de cotes n’est pas une distorsion fixe du rapport de risques — il dépend du niveau de base — À 2 % de…</a:t>
            </a:r>
          </a:p>
          <a:p>
            <a:pPr lvl="0"/>
            <a:r>
              <a:rPr/>
              <a:t>Les résultats de programme ne sont pas rares — L’aboutissement des orientations vaut 43 %, la présence 88 %,…</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qui attrape les analystes, pas seulement les lecteurs — En Python</a:t>
            </a:r>
          </a:p>
        </p:txBody>
      </p:sp>
      <p:sp>
        <p:nvSpPr>
          <p:cNvPr id="3" name="Content Placeholder 2"/>
          <p:cNvSpPr>
            <a:spLocks noGrp="1"/>
          </p:cNvSpPr>
          <p:nvPr>
            <p:ph idx="1"/>
          </p:nvPr>
        </p:nvSpPr>
        <p:spPr/>
        <p:txBody>
          <a:bodyPr/>
          <a:lstStyle/>
          <a:p>
            <a:pPr lvl="0" indent="0">
              <a:buNone/>
            </a:pPr>
            <a:r>
              <a:rPr>
                <a:latin typeface="Courier"/>
              </a:rPr>
              <a:t>adjusted </a:t>
            </a:r>
            <a:r>
              <a:rPr>
                <a:solidFill>
                  <a:srgbClr val="666666"/>
                </a:solidFill>
                <a:latin typeface="Courier"/>
              </a:rPr>
              <a:t>=</a:t>
            </a:r>
            <a:r>
              <a:rPr>
                <a:latin typeface="Courier"/>
              </a:rPr>
              <a:t> smf.logit(</a:t>
            </a:r>
            <a:br/>
            <a:r>
              <a:rPr>
                <a:latin typeface="Courier"/>
              </a:rPr>
              <a:t>    </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f"crude OR    </a:t>
            </a:r>
            <a:r>
              <a:rPr>
                <a:solidFill>
                  <a:srgbClr val="4070A0"/>
                </a:solidFill>
                <a:latin typeface="Courier"/>
              </a:rPr>
              <a:t>{</a:t>
            </a:r>
            <a:r>
              <a:rPr>
                <a:latin typeface="Courier"/>
              </a:rPr>
              <a:t>np</a:t>
            </a:r>
            <a:r>
              <a:rPr>
                <a:solidFill>
                  <a:srgbClr val="4070A0"/>
                </a:solidFill>
                <a:latin typeface="Courier"/>
              </a:rPr>
              <a:t>.</a:t>
            </a:r>
            <a:r>
              <a:rPr>
                <a:latin typeface="Courier"/>
              </a:rPr>
              <a:t>exp(crude.params[</a:t>
            </a:r>
            <a:r>
              <a:rPr>
                <a:solidFill>
                  <a:srgbClr val="4070A0"/>
                </a:solidFill>
                <a:latin typeface="Courier"/>
              </a:rPr>
              <a:t>'disability'</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f"adjusted OR </a:t>
            </a:r>
            <a:r>
              <a:rPr>
                <a:solidFill>
                  <a:srgbClr val="4070A0"/>
                </a:solidFill>
                <a:latin typeface="Courier"/>
              </a:rPr>
              <a:t>{</a:t>
            </a:r>
            <a:r>
              <a:rPr>
                <a:latin typeface="Courier"/>
              </a:rPr>
              <a:t>np</a:t>
            </a:r>
            <a:r>
              <a:rPr>
                <a:solidFill>
                  <a:srgbClr val="4070A0"/>
                </a:solidFill>
                <a:latin typeface="Courier"/>
              </a:rPr>
              <a:t>.</a:t>
            </a:r>
            <a:r>
              <a:rPr>
                <a:latin typeface="Courier"/>
              </a:rPr>
              <a:t>exp(adjusted.params[</a:t>
            </a:r>
            <a:r>
              <a:rPr>
                <a:solidFill>
                  <a:srgbClr val="4070A0"/>
                </a:solidFill>
                <a:latin typeface="Courier"/>
              </a:rPr>
              <a:t>'disability'</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qui attrape les analystes, pas seulement les lecteurs — En R</a:t>
            </a:r>
          </a:p>
        </p:txBody>
      </p:sp>
      <p:sp>
        <p:nvSpPr>
          <p:cNvPr id="3" name="Content Placeholder 2"/>
          <p:cNvSpPr>
            <a:spLocks noGrp="1"/>
          </p:cNvSpPr>
          <p:nvPr>
            <p:ph idx="1"/>
          </p:nvPr>
        </p:nvSpPr>
        <p:spPr/>
        <p:txBody>
          <a:bodyPr/>
          <a:lstStyle/>
          <a:p>
            <a:pPr lvl="0" indent="0">
              <a:buNone/>
            </a:pPr>
            <a:r>
              <a:rPr>
                <a:latin typeface="Courier"/>
              </a:rPr>
              <a:t>adjusted </a:t>
            </a:r>
            <a:r>
              <a:rPr>
                <a:solidFill>
                  <a:srgbClr val="007020"/>
                </a:solidFill>
                <a:latin typeface="Courier"/>
              </a:rPr>
              <a:t>&lt;-</a:t>
            </a:r>
            <a:r>
              <a:rPr>
                <a:latin typeface="Courier"/>
              </a:rPr>
              <a:t> </a:t>
            </a:r>
            <a:r>
              <a:rPr>
                <a:solidFill>
                  <a:srgbClr val="06287E"/>
                </a:solidFill>
                <a:latin typeface="Courier"/>
              </a:rPr>
              <a:t>glm</a:t>
            </a:r>
            <a:r>
              <a:rPr>
                <a:latin typeface="Courier"/>
              </a:rPr>
              <a:t>(completed </a:t>
            </a:r>
            <a:r>
              <a:rPr>
                <a:solidFill>
                  <a:srgbClr val="4070A0"/>
                </a:solidFill>
                <a:latin typeface="Courier"/>
              </a:rPr>
              <a:t>~</a:t>
            </a:r>
            <a:r>
              <a:rPr>
                <a:latin typeface="Courier"/>
              </a:rPr>
              <a:t> disability </a:t>
            </a:r>
            <a:r>
              <a:rPr>
                <a:solidFill>
                  <a:srgbClr val="4070A0"/>
                </a:solidFill>
                <a:latin typeface="Courier"/>
              </a:rPr>
              <a:t>+</a:t>
            </a:r>
            <a:r>
              <a:rPr>
                <a:latin typeface="Courier"/>
              </a:rPr>
              <a:t> case_category </a:t>
            </a:r>
            <a:r>
              <a:rPr>
                <a:solidFill>
                  <a:srgbClr val="4070A0"/>
                </a:solidFill>
                <a:latin typeface="Courier"/>
              </a:rPr>
              <a:t>+</a:t>
            </a:r>
            <a:r>
              <a:rPr>
                <a:latin typeface="Courier"/>
              </a:rPr>
              <a:t> age_band </a:t>
            </a:r>
            <a:r>
              <a:rPr>
                <a:solidFill>
                  <a:srgbClr val="4070A0"/>
                </a:solidFill>
                <a:latin typeface="Courier"/>
              </a:rPr>
              <a:t>+</a:t>
            </a:r>
            <a:r>
              <a:rPr>
                <a:latin typeface="Courier"/>
              </a:rPr>
              <a:t> sex </a:t>
            </a:r>
            <a:r>
              <a:rPr>
                <a:solidFill>
                  <a:srgbClr val="4070A0"/>
                </a:solidFill>
                <a:latin typeface="Courier"/>
              </a:rPr>
              <a:t>+</a:t>
            </a:r>
            <a:br/>
            <a:r>
              <a:rPr>
                <a:latin typeface="Courier"/>
              </a:rPr>
              <a:t>                  service_requested </a:t>
            </a:r>
            <a:r>
              <a:rPr>
                <a:solidFill>
                  <a:srgbClr val="4070A0"/>
                </a:solidFill>
                <a:latin typeface="Courier"/>
              </a:rPr>
              <a:t>+</a:t>
            </a:r>
            <a:r>
              <a:rPr>
                <a:latin typeface="Courier"/>
              </a:rPr>
              <a:t> admin1, </a:t>
            </a:r>
            <a:r>
              <a:rPr>
                <a:solidFill>
                  <a:srgbClr val="7D9029"/>
                </a:solidFill>
                <a:latin typeface="Courier"/>
              </a:rPr>
              <a:t>data =</a:t>
            </a:r>
            <a:r>
              <a:rPr>
                <a:latin typeface="Courier"/>
              </a:rPr>
              <a:t> d,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br/>
            <a:r>
              <a:rPr>
                <a:solidFill>
                  <a:srgbClr val="06287E"/>
                </a:solidFill>
                <a:latin typeface="Courier"/>
              </a:rPr>
              <a:t>exp</a:t>
            </a:r>
            <a:r>
              <a:rPr>
                <a:latin typeface="Courier"/>
              </a:rPr>
              <a:t>(</a:t>
            </a:r>
            <a:r>
              <a:rPr>
                <a:solidFill>
                  <a:srgbClr val="06287E"/>
                </a:solidFill>
                <a:latin typeface="Courier"/>
              </a:rPr>
              <a:t>coef</a:t>
            </a:r>
            <a:r>
              <a:rPr>
                <a:latin typeface="Courier"/>
              </a:rPr>
              <a:t>(adjusted))[</a:t>
            </a:r>
            <a:r>
              <a:rPr>
                <a:solidFill>
                  <a:srgbClr val="4070A0"/>
                </a:solidFill>
                <a:latin typeface="Courier"/>
              </a:rPr>
              <a:t>"disability"</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qui attrape les analystes, pas seulement les lecteurs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Rapport de cotes</a:t>
                      </a:r>
                    </a:p>
                  </a:txBody>
                  <a:tcPr/>
                </a:tc>
                <a:tc>
                  <a:txBody>
                    <a:bodyPr/>
                    <a:lstStyle/>
                    <a:p>
                      <a:pPr lvl="0" indent="0" marL="0">
                        <a:buNone/>
                      </a:pPr>
                      <a:r>
                        <a:rPr/>
                        <a:t>Différence de risques</a:t>
                      </a:r>
                    </a:p>
                  </a:txBody>
                  <a:tcPr/>
                </a:tc>
              </a:tr>
              <a:tr h="0">
                <a:tc>
                  <a:txBody>
                    <a:bodyPr/>
                    <a:lstStyle/>
                    <a:p>
                      <a:pPr lvl="0" indent="0" marL="0">
                        <a:buNone/>
                      </a:pPr>
                      <a:r>
                        <a:rPr/>
                        <a:t>Brut</a:t>
                      </a:r>
                    </a:p>
                  </a:txBody>
                </a:tc>
                <a:tc>
                  <a:txBody>
                    <a:bodyPr/>
                    <a:lstStyle/>
                    <a:p>
                      <a:pPr lvl="0" indent="0" marL="0">
                        <a:buNone/>
                      </a:pPr>
                      <a:r>
                        <a:rPr/>
                        <a:t>0,430</a:t>
                      </a:r>
                    </a:p>
                  </a:txBody>
                </a:tc>
                <a:tc>
                  <a:txBody>
                    <a:bodyPr/>
                    <a:lstStyle/>
                    <a:p>
                      <a:pPr lvl="0" indent="0" marL="0">
                        <a:buNone/>
                      </a:pPr>
                      <a:r>
                        <a:rPr/>
                        <a:t>−19,05 points</a:t>
                      </a:r>
                    </a:p>
                  </a:txBody>
                </a:tc>
              </a:tr>
              <a:tr h="0">
                <a:tc>
                  <a:txBody>
                    <a:bodyPr/>
                    <a:lstStyle/>
                    <a:p>
                      <a:pPr lvl="0" indent="0" marL="0">
                        <a:buNone/>
                      </a:pPr>
                      <a:r>
                        <a:rPr/>
                        <a:t>Ajusté</a:t>
                      </a:r>
                    </a:p>
                  </a:txBody>
                </a:tc>
                <a:tc>
                  <a:txBody>
                    <a:bodyPr/>
                    <a:lstStyle/>
                    <a:p>
                      <a:pPr lvl="0" indent="0" marL="0">
                        <a:buNone/>
                      </a:pPr>
                      <a:r>
                        <a:rPr b="1"/>
                        <a:t>0,388</a:t>
                      </a:r>
                    </a:p>
                  </a:txBody>
                </a:tc>
                <a:tc>
                  <a:txBody>
                    <a:bodyPr/>
                    <a:lstStyle/>
                    <a:p>
                      <a:pPr lvl="0" indent="0" marL="0">
                        <a:buNone/>
                      </a:pPr>
                      <a:r>
                        <a:rPr b="1"/>
                        <a:t>−19,41 points</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qui attrape les analystes, pas seulement les lecteurs</a:t>
            </a:r>
          </a:p>
        </p:txBody>
      </p:sp>
      <p:sp>
        <p:nvSpPr>
          <p:cNvPr id="3" name="Content Placeholder 2"/>
          <p:cNvSpPr>
            <a:spLocks noGrp="1"/>
          </p:cNvSpPr>
          <p:nvPr>
            <p:ph idx="1"/>
          </p:nvPr>
        </p:nvSpPr>
        <p:spPr/>
        <p:txBody>
          <a:bodyPr/>
          <a:lstStyle/>
          <a:p>
            <a:pPr lvl="0"/>
            <a:r>
              <a:rPr/>
              <a:t>Le rapport de cotes a bougé de 10 % et la différence de risques d’un tiers de point — La lecture habituelle — «…</a:t>
            </a:r>
          </a:p>
          <a:p>
            <a:pPr lvl="0"/>
            <a:r>
              <a:rPr/>
              <a:t>Une mesure effondrable est égale à la moyenne des mesures de sous-groupes — Les différences et les rapports de risques…</a:t>
            </a:r>
          </a:p>
          <a:p>
            <a:pPr lvl="0"/>
            <a:r>
              <a:rPr/>
              <a:t>Un rapport de cotes ajusté et un rapport de cotes brut ne peuvent donc pas être comparés pour juger d’une confusion —…</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le rapport de cotes est le bon nombre</a:t>
            </a:r>
          </a:p>
        </p:txBody>
      </p:sp>
      <p:sp>
        <p:nvSpPr>
          <p:cNvPr id="3" name="Content Placeholder 2"/>
          <p:cNvSpPr>
            <a:spLocks noGrp="1"/>
          </p:cNvSpPr>
          <p:nvPr>
            <p:ph idx="1"/>
          </p:nvPr>
        </p:nvSpPr>
        <p:spPr/>
        <p:txBody>
          <a:bodyPr/>
          <a:lstStyle/>
          <a:p>
            <a:pPr lvl="0"/>
            <a:r>
              <a:rPr/>
              <a:t>Une étude cas-témoins — Cas et témoins sont échantillonnés séparément, si bien que les risques ne sont pas estimables…</a:t>
            </a:r>
          </a:p>
          <a:p>
            <a:pPr lvl="0"/>
            <a:r>
              <a:rPr/>
              <a:t>Un résultat rare — En dessous d’environ 10 %, le rapport de cotes approche le rapport de risques d’assez près pour que…</a:t>
            </a:r>
          </a:p>
          <a:p>
            <a:pPr lvl="0"/>
            <a:r>
              <a:rPr/>
              <a:t>Une comparaison avec une littérature publiée en rapports de cotes — Rapportez alors les deux, et menez avec la…</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le rapport de cotes est le bon nombre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report(label, p1, p0):</a:t>
            </a:r>
            <a:br/>
            <a:r>
              <a:rPr>
                <a:latin typeface="Courier"/>
              </a:rPr>
              <a:t>    </a:t>
            </a:r>
            <a:r>
              <a:rPr b="1">
                <a:solidFill>
                  <a:srgbClr val="007020"/>
                </a:solidFill>
                <a:latin typeface="Courier"/>
              </a:rPr>
              <a:t>return</a:t>
            </a:r>
            <a:r>
              <a:rPr>
                <a:latin typeface="Courier"/>
              </a:rPr>
              <a:t> (</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p1</a:t>
            </a:r>
            <a:r>
              <a:rPr>
                <a:solidFill>
                  <a:srgbClr val="4070A0"/>
                </a:solidFill>
                <a:latin typeface="Courier"/>
              </a:rPr>
              <a:t>:.1%}</a:t>
            </a:r>
            <a:r>
              <a:rPr>
                <a:solidFill>
                  <a:srgbClr val="BB6688"/>
                </a:solidFill>
                <a:latin typeface="Courier"/>
              </a:rPr>
              <a:t> vs </a:t>
            </a:r>
            <a:r>
              <a:rPr>
                <a:solidFill>
                  <a:srgbClr val="4070A0"/>
                </a:solidFill>
                <a:latin typeface="Courier"/>
              </a:rPr>
              <a:t>{</a:t>
            </a:r>
            <a:r>
              <a:rPr>
                <a:latin typeface="Courier"/>
              </a:rPr>
              <a:t>p0</a:t>
            </a:r>
            <a:r>
              <a:rPr>
                <a:solidFill>
                  <a:srgbClr val="4070A0"/>
                </a:solidFill>
                <a:latin typeface="Courier"/>
              </a:rPr>
              <a:t>:.1%}</a:t>
            </a:r>
            <a:r>
              <a:rPr>
                <a:solidFill>
                  <a:srgbClr val="BB6688"/>
                </a:solidFill>
                <a:latin typeface="Courier"/>
              </a:rPr>
              <a:t> — "</a:t>
            </a:r>
            <a:br/>
            <a:r>
              <a:rPr>
                <a:latin typeface="Courier"/>
              </a:rPr>
              <a:t>            </a:t>
            </a:r>
            <a:r>
              <a:rPr>
                <a:solidFill>
                  <a:srgbClr val="BB6688"/>
                </a:solidFill>
                <a:latin typeface="Courier"/>
              </a:rPr>
              <a:t>f"risk difference </a:t>
            </a:r>
            <a:r>
              <a:rPr>
                <a:solidFill>
                  <a:srgbClr val="4070A0"/>
                </a:solidFill>
                <a:latin typeface="Courier"/>
              </a:rPr>
              <a:t>{</a:t>
            </a:r>
            <a:r>
              <a:rPr>
                <a:latin typeface="Courier"/>
              </a:rPr>
              <a:t>p1</a:t>
            </a:r>
            <a:r>
              <a:rPr>
                <a:solidFill>
                  <a:srgbClr val="666666"/>
                </a:solidFill>
                <a:latin typeface="Courier"/>
              </a:rPr>
              <a:t>-</a:t>
            </a:r>
            <a:r>
              <a:rPr>
                <a:latin typeface="Courier"/>
              </a:rPr>
              <a:t>p0</a:t>
            </a:r>
            <a:r>
              <a:rPr>
                <a:solidFill>
                  <a:srgbClr val="4070A0"/>
                </a:solidFill>
                <a:latin typeface="Courier"/>
              </a:rPr>
              <a:t>:+.1%}</a:t>
            </a:r>
            <a:r>
              <a:rPr>
                <a:solidFill>
                  <a:srgbClr val="BB6688"/>
                </a:solidFill>
                <a:latin typeface="Courier"/>
              </a:rPr>
              <a:t>, risk ratio </a:t>
            </a:r>
            <a:r>
              <a:rPr>
                <a:solidFill>
                  <a:srgbClr val="4070A0"/>
                </a:solidFill>
                <a:latin typeface="Courier"/>
              </a:rPr>
              <a:t>{</a:t>
            </a:r>
            <a:r>
              <a:rPr>
                <a:latin typeface="Courier"/>
              </a:rPr>
              <a:t>p1</a:t>
            </a:r>
            <a:r>
              <a:rPr>
                <a:solidFill>
                  <a:srgbClr val="666666"/>
                </a:solidFill>
                <a:latin typeface="Courier"/>
              </a:rPr>
              <a:t>/</a:t>
            </a:r>
            <a:r>
              <a:rPr>
                <a:latin typeface="Courier"/>
              </a:rPr>
              <a:t>p0</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f"odds ratio </a:t>
            </a:r>
            <a:r>
              <a:rPr>
                <a:solidFill>
                  <a:srgbClr val="4070A0"/>
                </a:solidFill>
                <a:latin typeface="Courier"/>
              </a:rPr>
              <a:t>{</a:t>
            </a:r>
            <a:r>
              <a:rPr>
                <a:latin typeface="Courier"/>
              </a:rPr>
              <a:t>(p1</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p1))</a:t>
            </a:r>
            <a:r>
              <a:rPr>
                <a:solidFill>
                  <a:srgbClr val="666666"/>
                </a:solidFill>
                <a:latin typeface="Courier"/>
              </a:rPr>
              <a:t>/</a:t>
            </a:r>
            <a:r>
              <a:rPr>
                <a:latin typeface="Courier"/>
              </a:rPr>
              <a:t>(p0</a:t>
            </a:r>
            <a:r>
              <a:rPr>
                <a:solidFill>
                  <a:srgbClr val="666666"/>
                </a:solidFill>
                <a:latin typeface="Courier"/>
              </a:rPr>
              <a:t>/</a:t>
            </a:r>
            <a:r>
              <a:rPr>
                <a:latin typeface="Courier"/>
              </a:rPr>
              <a:t>(</a:t>
            </a:r>
            <a:r>
              <a:rPr>
                <a:solidFill>
                  <a:srgbClr val="40A070"/>
                </a:solidFill>
                <a:latin typeface="Courier"/>
              </a:rPr>
              <a:t>1</a:t>
            </a:r>
            <a:r>
              <a:rPr>
                <a:solidFill>
                  <a:srgbClr val="666666"/>
                </a:solidFill>
                <a:latin typeface="Courier"/>
              </a:rPr>
              <a:t>-</a:t>
            </a:r>
            <a:r>
              <a:rPr>
                <a:latin typeface="Courier"/>
              </a:rPr>
              <a:t>p0))</a:t>
            </a:r>
            <a:r>
              <a:rPr>
                <a:solidFill>
                  <a:srgbClr val="4070A0"/>
                </a:solidFill>
                <a:latin typeface="Courier"/>
              </a:rPr>
              <a:t>:.2f}</a:t>
            </a:r>
            <a:r>
              <a:rPr>
                <a:solidFill>
                  <a:srgbClr val="BB6688"/>
                </a:solidFill>
                <a:latin typeface="Courier"/>
              </a:rPr>
              <a:t>"</a:t>
            </a:r>
            <a:r>
              <a:rPr>
                <a:latin typeface="Courier"/>
              </a:rPr>
              <a:t>)</a:t>
            </a:r>
            <a:br/>
            <a:br/>
            <a:r>
              <a:rPr>
                <a:solidFill>
                  <a:srgbClr val="008000"/>
                </a:solidFill>
                <a:latin typeface="Courier"/>
              </a:rPr>
              <a:t>print</a:t>
            </a:r>
            <a:r>
              <a:rPr>
                <a:latin typeface="Courier"/>
              </a:rPr>
              <a:t>(report(</a:t>
            </a:r>
            <a:r>
              <a:rPr>
                <a:solidFill>
                  <a:srgbClr val="4070A0"/>
                </a:solidFill>
                <a:latin typeface="Courier"/>
              </a:rPr>
              <a:t>"Referral completion, disability reported"</a:t>
            </a:r>
            <a:r>
              <a:rPr>
                <a:latin typeface="Courier"/>
              </a:rPr>
              <a:t>, p1, p0))</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le rapport de cotes est le bon nombre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Print all three. The reader picks; you do not pick for them by omission.</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phrase à écrire, et trois à ne pas écrire</a:t>
            </a:r>
          </a:p>
        </p:txBody>
      </p:sp>
      <p:sp>
        <p:nvSpPr>
          <p:cNvPr id="3" name="Content Placeholder 2"/>
          <p:cNvSpPr>
            <a:spLocks noGrp="1"/>
          </p:cNvSpPr>
          <p:nvPr>
            <p:ph idx="1"/>
          </p:nvPr>
        </p:nvSpPr>
        <p:spPr/>
        <p:txBody>
          <a:bodyPr/>
          <a:lstStyle/>
          <a:p>
            <a:pPr lvl="0"/>
            <a:r>
              <a:rPr/>
              <a:t>Pas ceci — « Les cas signalant un handicap avaient 57 % de chances en moins d’aboutir (RC 0,43)</a:t>
            </a:r>
          </a:p>
          <a:p>
            <a:pPr lvl="0"/>
            <a:r>
              <a:rPr/>
              <a:t>Ni ceci — « Le handicap a divisé par deux les cotes d’aboutissement</a:t>
            </a:r>
          </a:p>
          <a:p>
            <a:pPr lvl="0"/>
            <a:r>
              <a:rPr/>
              <a:t>Ni ceci — « RC 0,43 (IC à 95 % 0,31–0,60, p &lt; 0,001)</a:t>
            </a:r>
          </a:p>
          <a:p>
            <a:pPr lvl="0"/>
            <a:r>
              <a:rPr/>
              <a:t>Ceci — « Les cas signalant un handicap ont abouti à 26,4 % contre 45,5 % pour les cas sans handicap signalé — 19,1…</a:t>
            </a:r>
          </a:p>
          <a:p>
            <a:pPr lvl="0"/>
            <a:r>
              <a:rPr/>
              <a:t>La dernière proposition est celle qui travaille — Un rapport de cotes dans un rapport de programme sans traduction à…</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Referral completion by disability status, 1,581 consenting cases
  Disability reported     26.4%   52 of 197
  Not reported            45.5%   629 of 1,384
  Risk difference   -19.1 points   95% CI -25.7 to -12.4
  Risk ratio          0.58
  Odds ratio          0.43 (crude), 0.39 (adjusted)
  The odds ratio is reported for comparability only. Completion is a common
  outcome (43% overall), so the odds ratio overstates the relative
  difference: 0.43 in odds is 0.58 in risk.
  The adjusted odds ratio differs from the crude one partly because the odds
  ratio is not collapsible, not only because of confounding. The adjusted
  risk difference is -19.4 points, essentially unchanged from crude.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Fitted on the 1,581 consenting cases with complete covariates. The
  statistics course reported this gap on all 1,638 consenting cases and got
  -19.4 points; the 57-case difference is the complete-case restriction.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fait deux lignes et prévient la surinterprétation la plus courante — celle qui veut que…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modèle logistique imprime des coefficients sur une échelle où personne ne pense.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https://data-analysis.cassion.dev/fr/cours/regression-for-programmes/reg-03-the-odds-ratio-your-reader-misreads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rapport de cotes de 0,43 pour un rapport de risques de 0,58</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Les cas signalant un handicap aboutissent à 26,4 % contre 45,5 %. C’est 58 % du taux, et le modèle logistique imprime 0,43. Les deux nombres décrivent les mêmes données, un seul est ce que le lecteur croit lire, et l’écart se creuse précisément quand le résultat est fréquent.</vt:lpwstr>
  </property>
</Properties>
</file>