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notesMaster" Target="notesMasters/notesMaster1.xml" /><Relationship Id="rId28" Type="http://schemas.openxmlformats.org/officeDocument/2006/relationships/viewProps" Target="viewProps.xml" /><Relationship Id="rId27" Type="http://schemas.openxmlformats.org/officeDocument/2006/relationships/presProps" Target="presProps.xml" /><Relationship Id="rId1" Type="http://schemas.openxmlformats.org/officeDocument/2006/relationships/slideMaster" Target="slideMasters/slideMaster1.xml" /><Relationship Id="rId30" Type="http://schemas.openxmlformats.org/officeDocument/2006/relationships/tableStyles" Target="tableStyles.xml" /><Relationship Id="rId2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Add whether a referral was made and AIC falls by 595, pseudo-R² quadruples, and 42.5% of the disability gap disappears. Every model-selection criterion says keep it. Every causal consideration says it must come out, and no fit statistic will ever tell you which.</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referral pathway has a gate in it. A case is consented, then a referral is </a:t>
            </a:r>
            <a:r>
              <a:rPr i="1"/>
              <a:t>made</a:t>
            </a:r>
            <a:r>
              <a:rPr/>
              <a:t>, then it is accepted, then a service is reached. </a:t>
            </a:r>
            <a:r>
              <a:rPr>
                <a:latin typeface="Courier"/>
              </a:rPr>
              <a:t>referral_made</a:t>
            </a:r>
            <a:r>
              <a:rPr/>
              <a:t> is recorded, it is strongly related to completion, and adding it to the model is the natural next step.</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AIC improves by 595 points. Pseudo-R² quadruples. And 42.5% of the effect vanishes. Every automatic model-selection procedure ever written would keep that variable. Stepwise selection keeps it, AIC keeps it, cross-validated accuracy keeps it, and all of them are answering a question nobody asked.</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referral is made for 71.5% of cases with no disability reported and 53.8% of cases with one. That is not a nuisance difference to be controlled away — it is part of the thing being measured. Cases reporting a disability are less likely to reach a service </a:t>
            </a:r>
            <a:r>
              <a:rPr i="1"/>
              <a:t>partly because a referral is less often made for them in the first place</a:t>
            </a:r>
            <a:r>
              <a:rPr/>
              <a:t>. Conditioning on </a:t>
            </a:r>
            <a:r>
              <a:rPr>
                <a:latin typeface="Courier"/>
              </a:rPr>
              <a:t>referral_made</a:t>
            </a:r>
            <a:r>
              <a:rPr/>
              <a:t> asks: among cases where a referral was made, is there still a gap? The answer is yes, 11.2 points — which is a real and useful number about the </a:t>
            </a:r>
            <a:r>
              <a:rPr i="1"/>
              <a:t>acceptance</a:t>
            </a:r>
            <a:r>
              <a:rPr/>
              <a:t> stage. It is not the effect of disability on reaching a service, and reporting it as though it were understates that effect by 42%. A covariate on the causal path between exposure and outcome is a mediator, and adjusting for it removes exactly the part of the effect that runs through it.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decision is about causal structure, not about statistics, and it has to be made before the model is fitted.</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Only the first row is a reason to add a variable. The fourth is a reason you may add one, and it buys a smaller standard error rather than a different estimate. The middle two are reasons not to. A variable’s kind is not visible in the data. Confounder, mediator and collider all produce a coefficient that moves when you adjust, and all three improve fit if they predict the outcome. The only way to tell them apart is to know which came first and what caused what — which is why the diagram gets drawn before the model is fitted.</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arrows, drawn from what you know about how the pathway works.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Department is a confounder — where a case arises affects both who is registered with a disability and how well the service system works — so it belongs in the model. Referral made is a mediator — disability affects it and it affects completion — so it does not.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Name the models after the question rather than after the variables. A model called </a:t>
            </a:r>
            <a:r>
              <a:rPr>
                <a:latin typeface="Courier"/>
              </a:rPr>
              <a:t>MECHANISM</a:t>
            </a:r>
            <a:r>
              <a:rPr/>
              <a:t> will not accidentally be reported as the total effect, and a reviewer can see which one was intended.</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mediator understates a real effect. A collider manufactures one that is not there, and the mechanism is subtler. Restricting to closed cases is the most common way it happens here, because a closed case is one where </a:t>
            </a:r>
            <a:r>
              <a:rPr i="1"/>
              <a:t>something</a:t>
            </a:r>
            <a:r>
              <a:rPr/>
              <a:t> was resolved — which is downstream of both disability and completion.</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Restricting to closed cases moves the gap to 21.1 points, and the movement is produced by the restriction rather than by anything about disability. Open cases — the ones still in progress — are excluded on a criterion that both variables influence. Selecting rows is adjusting for a variable. Dropping open cases, keeping only completed forms, analysing only households that answered every question: each is a conditioning step, and each can be a collider. “We restricted the analysis to closed cases for completeness” is a sentence that changes an estimate without anyone noticing it was a modelling decision.</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Mediation is worth reporting when the mechanism is the programme’s question, which here it is: the protection course located the disability gap at referral-making and acceptance, and this decomposition is the quantified version.</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line is the one that keeps the decomposition honest. Both numbers are real, they answer different questions, and the failure mode is not computing the wrong one — it is computing the right one and labelling it as the other.</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model in this course so far has assumed each row is an independent observation. The next lesson gives the model a term for the thing the rows are grouped inside, and finds three honest routes to the same answer where the naive one was out on its own.</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egression-for-programmes/reg-05-the-covariate-that-hides-the-answe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covariate that improves every statistic and destroys the answer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Add whether a referral was made and AIC falls by 595, pseudo-R² quadruples, and 42.5% of the disability gap disappears. Every model-selection criterion says keep it. Every causal consideration says it must come out, and no fit statistic will ever tell you which.</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5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A covariate that looks obviously right</a:t>
            </a:r>
          </a:p>
          <a:p>
            <a:pPr lvl="0"/>
            <a:r>
              <a:rPr/>
              <a:t>Why it removes the effect</a:t>
            </a:r>
          </a:p>
          <a:p>
            <a:pPr lvl="0"/>
            <a:r>
              <a:rPr/>
              <a:t>Four kinds of covariate, and what each does</a:t>
            </a:r>
          </a:p>
          <a:p>
            <a:pPr lvl="0"/>
            <a:r>
              <a:rPr/>
              <a:t>Drawing it before fitting</a:t>
            </a:r>
          </a:p>
          <a:p>
            <a:pPr lvl="0"/>
            <a:r>
              <a:rPr/>
              <a:t>The collider, which is worse</a:t>
            </a:r>
          </a:p>
          <a:p>
            <a:pPr lvl="0"/>
            <a:r>
              <a:rPr/>
              <a:t>Report both, and say which is which</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covariate that looks obviously right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statsmodels.formula.api </a:t>
            </a:r>
            <a:r>
              <a:rPr b="1">
                <a:solidFill>
                  <a:srgbClr val="008000"/>
                </a:solidFill>
                <a:latin typeface="Courier"/>
              </a:rPr>
              <a:t>as</a:t>
            </a:r>
            <a:r>
              <a:rPr>
                <a:latin typeface="Courier"/>
              </a:rPr>
              <a:t> smf</a:t>
            </a:r>
            <a:br/>
            <a:br/>
            <a:r>
              <a:rPr>
                <a:latin typeface="Courier"/>
              </a:rPr>
              <a:t>BASE </a:t>
            </a:r>
            <a:r>
              <a:rPr>
                <a:solidFill>
                  <a:srgbClr val="666666"/>
                </a:solidFill>
                <a:latin typeface="Courier"/>
              </a:rPr>
              <a:t>=</a:t>
            </a:r>
            <a:r>
              <a:rPr>
                <a:latin typeface="Courier"/>
              </a:rPr>
              <a:t> (</a:t>
            </a:r>
            <a:r>
              <a:rPr>
                <a:solidFill>
                  <a:srgbClr val="4070A0"/>
                </a:solidFill>
                <a:latin typeface="Courier"/>
              </a:rPr>
              <a:t>"completed ~ disability + case_category + age_band + sex"</a:t>
            </a:r>
            <a:br/>
            <a:r>
              <a:rPr>
                <a:latin typeface="Courier"/>
              </a:rPr>
              <a:t>        </a:t>
            </a:r>
            <a:r>
              <a:rPr>
                <a:solidFill>
                  <a:srgbClr val="4070A0"/>
                </a:solidFill>
                <a:latin typeface="Courier"/>
              </a:rPr>
              <a:t>" + service_requested + admin1"</a:t>
            </a:r>
            <a:r>
              <a:rPr>
                <a:latin typeface="Courier"/>
              </a:rPr>
              <a:t>)</a:t>
            </a:r>
            <a:br/>
            <a:br/>
            <a:r>
              <a:rPr>
                <a:latin typeface="Courier"/>
              </a:rPr>
              <a:t>adjusted </a:t>
            </a:r>
            <a:r>
              <a:rPr>
                <a:solidFill>
                  <a:srgbClr val="666666"/>
                </a:solidFill>
                <a:latin typeface="Courier"/>
              </a:rPr>
              <a:t>=</a:t>
            </a:r>
            <a:r>
              <a:rPr>
                <a:latin typeface="Courier"/>
              </a:rPr>
              <a:t> smf.logit(BASE, data</a:t>
            </a:r>
            <a:r>
              <a:rPr>
                <a:solidFill>
                  <a:srgbClr val="666666"/>
                </a:solidFill>
                <a:latin typeface="Courier"/>
              </a:rPr>
              <a:t>=</a:t>
            </a:r>
            <a:r>
              <a:rPr>
                <a:latin typeface="Courier"/>
              </a:rPr>
              <a:t>d).fit(disp</a:t>
            </a:r>
            <a:r>
              <a:rPr>
                <a:solidFill>
                  <a:srgbClr val="666666"/>
                </a:solidFill>
                <a:latin typeface="Courier"/>
              </a:rPr>
              <a:t>=</a:t>
            </a:r>
            <a:r>
              <a:rPr>
                <a:solidFill>
                  <a:srgbClr val="40A070"/>
                </a:solidFill>
                <a:latin typeface="Courier"/>
              </a:rPr>
              <a:t>0</a:t>
            </a:r>
            <a:r>
              <a:rPr>
                <a:latin typeface="Courier"/>
              </a:rPr>
              <a:t>)</a:t>
            </a:r>
            <a:br/>
            <a:r>
              <a:rPr>
                <a:latin typeface="Courier"/>
              </a:rPr>
              <a:t>plus_gate </a:t>
            </a:r>
            <a:r>
              <a:rPr>
                <a:solidFill>
                  <a:srgbClr val="666666"/>
                </a:solidFill>
                <a:latin typeface="Courier"/>
              </a:rPr>
              <a:t>=</a:t>
            </a:r>
            <a:r>
              <a:rPr>
                <a:latin typeface="Courier"/>
              </a:rPr>
              <a:t> smf.logit(BASE </a:t>
            </a:r>
            <a:r>
              <a:rPr>
                <a:solidFill>
                  <a:srgbClr val="666666"/>
                </a:solidFill>
                <a:latin typeface="Courier"/>
              </a:rPr>
              <a:t>+</a:t>
            </a:r>
            <a:r>
              <a:rPr>
                <a:latin typeface="Courier"/>
              </a:rPr>
              <a:t> </a:t>
            </a:r>
            <a:r>
              <a:rPr>
                <a:solidFill>
                  <a:srgbClr val="4070A0"/>
                </a:solidFill>
                <a:latin typeface="Courier"/>
              </a:rPr>
              <a:t>" + referral_made"</a:t>
            </a:r>
            <a:r>
              <a:rPr>
                <a:latin typeface="Courier"/>
              </a:rPr>
              <a:t>, data</a:t>
            </a:r>
            <a:r>
              <a:rPr>
                <a:solidFill>
                  <a:srgbClr val="666666"/>
                </a:solidFill>
                <a:latin typeface="Courier"/>
              </a:rPr>
              <a:t>=</a:t>
            </a:r>
            <a:r>
              <a:rPr>
                <a:latin typeface="Courier"/>
              </a:rPr>
              <a:t>d).fit(disp</a:t>
            </a:r>
            <a:r>
              <a:rPr>
                <a:solidFill>
                  <a:srgbClr val="666666"/>
                </a:solidFill>
                <a:latin typeface="Courier"/>
              </a:rPr>
              <a:t>=</a:t>
            </a:r>
            <a:r>
              <a:rPr>
                <a:solidFill>
                  <a:srgbClr val="40A070"/>
                </a:solidFill>
                <a:latin typeface="Courier"/>
              </a:rPr>
              <a:t>0</a:t>
            </a:r>
            <a:r>
              <a:rPr>
                <a:latin typeface="Courier"/>
              </a:rPr>
              <a:t>)</a:t>
            </a:r>
            <a:br/>
            <a:br/>
            <a:r>
              <a:rPr b="1">
                <a:solidFill>
                  <a:srgbClr val="007020"/>
                </a:solidFill>
                <a:latin typeface="Courier"/>
              </a:rPr>
              <a:t>for</a:t>
            </a:r>
            <a:r>
              <a:rPr>
                <a:latin typeface="Courier"/>
              </a:rPr>
              <a:t> name, m </a:t>
            </a:r>
            <a:r>
              <a:rPr b="1">
                <a:solidFill>
                  <a:srgbClr val="007020"/>
                </a:solidFill>
                <a:latin typeface="Courier"/>
              </a:rPr>
              <a:t>in</a:t>
            </a:r>
            <a:r>
              <a:rPr>
                <a:latin typeface="Courier"/>
              </a:rPr>
              <a:t> [(</a:t>
            </a:r>
            <a:r>
              <a:rPr>
                <a:solidFill>
                  <a:srgbClr val="4070A0"/>
                </a:solidFill>
                <a:latin typeface="Courier"/>
              </a:rPr>
              <a:t>"adjusted"</a:t>
            </a:r>
            <a:r>
              <a:rPr>
                <a:latin typeface="Courier"/>
              </a:rPr>
              <a:t>, adjusted), (</a:t>
            </a:r>
            <a:r>
              <a:rPr>
                <a:solidFill>
                  <a:srgbClr val="4070A0"/>
                </a:solidFill>
                <a:latin typeface="Courier"/>
              </a:rPr>
              <a:t>"+ referral_made"</a:t>
            </a:r>
            <a:r>
              <a:rPr>
                <a:latin typeface="Courier"/>
              </a:rPr>
              <a:t>, plus_gate)]:</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:16}</a:t>
            </a:r>
            <a:r>
              <a:rPr>
                <a:solidFill>
                  <a:srgbClr val="BB6688"/>
                </a:solidFill>
                <a:latin typeface="Courier"/>
              </a:rPr>
              <a:t> AIC </a:t>
            </a:r>
            <a:r>
              <a:rPr>
                <a:solidFill>
                  <a:srgbClr val="4070A0"/>
                </a:solidFill>
                <a:latin typeface="Courier"/>
              </a:rPr>
              <a:t>{</a:t>
            </a:r>
            <a:r>
              <a:rPr>
                <a:latin typeface="Courier"/>
              </a:rPr>
              <a:t>m</a:t>
            </a:r>
            <a:r>
              <a:rPr>
                <a:solidFill>
                  <a:srgbClr val="4070A0"/>
                </a:solidFill>
                <a:latin typeface="Courier"/>
              </a:rPr>
              <a:t>.</a:t>
            </a:r>
            <a:r>
              <a:rPr>
                <a:latin typeface="Courier"/>
              </a:rPr>
              <a:t>aic</a:t>
            </a:r>
            <a:r>
              <a:rPr>
                <a:solidFill>
                  <a:srgbClr val="4070A0"/>
                </a:solidFill>
                <a:latin typeface="Courier"/>
              </a:rPr>
              <a:t>:7.1f}</a:t>
            </a:r>
            <a:r>
              <a:rPr>
                <a:solidFill>
                  <a:srgbClr val="BB6688"/>
                </a:solidFill>
                <a:latin typeface="Courier"/>
              </a:rPr>
              <a:t>   pseudo-R2 </a:t>
            </a:r>
            <a:r>
              <a:rPr>
                <a:solidFill>
                  <a:srgbClr val="4070A0"/>
                </a:solidFill>
                <a:latin typeface="Courier"/>
              </a:rPr>
              <a:t>{</a:t>
            </a:r>
            <a:r>
              <a:rPr>
                <a:latin typeface="Courier"/>
              </a:rPr>
              <a:t>m</a:t>
            </a:r>
            <a:r>
              <a:rPr>
                <a:solidFill>
                  <a:srgbClr val="4070A0"/>
                </a:solidFill>
                <a:latin typeface="Courier"/>
              </a:rPr>
              <a:t>.</a:t>
            </a:r>
            <a:r>
              <a:rPr>
                <a:latin typeface="Courier"/>
              </a:rPr>
              <a:t>prsquared</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covariate that looks obviously right — In R</a:t>
            </a:r>
          </a:p>
        </p:txBody>
      </p:sp>
      <p:sp>
        <p:nvSpPr>
          <p:cNvPr id="3" name="Content Placeholder 2"/>
          <p:cNvSpPr>
            <a:spLocks noGrp="1"/>
          </p:cNvSpPr>
          <p:nvPr>
            <p:ph idx="1"/>
          </p:nvPr>
        </p:nvSpPr>
        <p:spPr/>
        <p:txBody>
          <a:bodyPr/>
          <a:lstStyle/>
          <a:p>
            <a:pPr lvl="0" indent="0">
              <a:buNone/>
            </a:pPr>
            <a:r>
              <a:rPr>
                <a:latin typeface="Courier"/>
              </a:rPr>
              <a:t>adjusted  </a:t>
            </a:r>
            <a:r>
              <a:rPr>
                <a:solidFill>
                  <a:srgbClr val="007020"/>
                </a:solidFill>
                <a:latin typeface="Courier"/>
              </a:rPr>
              <a:t>&lt;-</a:t>
            </a:r>
            <a:r>
              <a:rPr>
                <a:latin typeface="Courier"/>
              </a:rPr>
              <a:t> </a:t>
            </a:r>
            <a:r>
              <a:rPr>
                <a:solidFill>
                  <a:srgbClr val="06287E"/>
                </a:solidFill>
                <a:latin typeface="Courier"/>
              </a:rPr>
              <a:t>glm</a:t>
            </a:r>
            <a:r>
              <a:rPr>
                <a:latin typeface="Courier"/>
              </a:rPr>
              <a:t>(completed </a:t>
            </a:r>
            <a:r>
              <a:rPr>
                <a:solidFill>
                  <a:srgbClr val="4070A0"/>
                </a:solidFill>
                <a:latin typeface="Courier"/>
              </a:rPr>
              <a:t>~</a:t>
            </a:r>
            <a:r>
              <a:rPr>
                <a:latin typeface="Courier"/>
              </a:rPr>
              <a:t> disability </a:t>
            </a:r>
            <a:r>
              <a:rPr>
                <a:solidFill>
                  <a:srgbClr val="4070A0"/>
                </a:solidFill>
                <a:latin typeface="Courier"/>
              </a:rPr>
              <a:t>+</a:t>
            </a:r>
            <a:r>
              <a:rPr>
                <a:latin typeface="Courier"/>
              </a:rPr>
              <a:t> case_category </a:t>
            </a:r>
            <a:r>
              <a:rPr>
                <a:solidFill>
                  <a:srgbClr val="4070A0"/>
                </a:solidFill>
                <a:latin typeface="Courier"/>
              </a:rPr>
              <a:t>+</a:t>
            </a:r>
            <a:r>
              <a:rPr>
                <a:latin typeface="Courier"/>
              </a:rPr>
              <a:t> age_band </a:t>
            </a:r>
            <a:r>
              <a:rPr>
                <a:solidFill>
                  <a:srgbClr val="4070A0"/>
                </a:solidFill>
                <a:latin typeface="Courier"/>
              </a:rPr>
              <a:t>+</a:t>
            </a:r>
            <a:r>
              <a:rPr>
                <a:latin typeface="Courier"/>
              </a:rPr>
              <a:t> sex </a:t>
            </a:r>
            <a:r>
              <a:rPr>
                <a:solidFill>
                  <a:srgbClr val="4070A0"/>
                </a:solidFill>
                <a:latin typeface="Courier"/>
              </a:rPr>
              <a:t>+</a:t>
            </a:r>
            <a:br/>
            <a:r>
              <a:rPr>
                <a:latin typeface="Courier"/>
              </a:rPr>
              <a:t>                   service_requested </a:t>
            </a:r>
            <a:r>
              <a:rPr>
                <a:solidFill>
                  <a:srgbClr val="4070A0"/>
                </a:solidFill>
                <a:latin typeface="Courier"/>
              </a:rPr>
              <a:t>+</a:t>
            </a:r>
            <a:r>
              <a:rPr>
                <a:latin typeface="Courier"/>
              </a:rPr>
              <a:t> admin1, </a:t>
            </a:r>
            <a:r>
              <a:rPr>
                <a:solidFill>
                  <a:srgbClr val="7D9029"/>
                </a:solidFill>
                <a:latin typeface="Courier"/>
              </a:rPr>
              <a:t>data =</a:t>
            </a:r>
            <a:r>
              <a:rPr>
                <a:latin typeface="Courier"/>
              </a:rPr>
              <a:t> d, </a:t>
            </a:r>
            <a:r>
              <a:rPr>
                <a:solidFill>
                  <a:srgbClr val="7D9029"/>
                </a:solidFill>
                <a:latin typeface="Courier"/>
              </a:rPr>
              <a:t>family =</a:t>
            </a:r>
            <a:r>
              <a:rPr>
                <a:latin typeface="Courier"/>
              </a:rPr>
              <a:t> </a:t>
            </a:r>
            <a:r>
              <a:rPr>
                <a:solidFill>
                  <a:srgbClr val="06287E"/>
                </a:solidFill>
                <a:latin typeface="Courier"/>
              </a:rPr>
              <a:t>binomial</a:t>
            </a:r>
            <a:r>
              <a:rPr>
                <a:latin typeface="Courier"/>
              </a:rPr>
              <a:t>())</a:t>
            </a:r>
            <a:br/>
            <a:r>
              <a:rPr>
                <a:latin typeface="Courier"/>
              </a:rPr>
              <a:t>plus_gate </a:t>
            </a:r>
            <a:r>
              <a:rPr>
                <a:solidFill>
                  <a:srgbClr val="007020"/>
                </a:solidFill>
                <a:latin typeface="Courier"/>
              </a:rPr>
              <a:t>&lt;-</a:t>
            </a:r>
            <a:r>
              <a:rPr>
                <a:latin typeface="Courier"/>
              </a:rPr>
              <a:t> </a:t>
            </a:r>
            <a:r>
              <a:rPr>
                <a:solidFill>
                  <a:srgbClr val="06287E"/>
                </a:solidFill>
                <a:latin typeface="Courier"/>
              </a:rPr>
              <a:t>update</a:t>
            </a:r>
            <a:r>
              <a:rPr>
                <a:latin typeface="Courier"/>
              </a:rPr>
              <a:t>(adjusted, . </a:t>
            </a:r>
            <a:r>
              <a:rPr>
                <a:solidFill>
                  <a:srgbClr val="4070A0"/>
                </a:solidFill>
                <a:latin typeface="Courier"/>
              </a:rPr>
              <a:t>~</a:t>
            </a:r>
            <a:r>
              <a:rPr>
                <a:latin typeface="Courier"/>
              </a:rPr>
              <a:t> . </a:t>
            </a:r>
            <a:r>
              <a:rPr>
                <a:solidFill>
                  <a:srgbClr val="4070A0"/>
                </a:solidFill>
                <a:latin typeface="Courier"/>
              </a:rPr>
              <a:t>+</a:t>
            </a:r>
            <a:r>
              <a:rPr>
                <a:latin typeface="Courier"/>
              </a:rPr>
              <a:t> referral_made)</a:t>
            </a:r>
            <a:br/>
            <a:r>
              <a:rPr>
                <a:solidFill>
                  <a:srgbClr val="06287E"/>
                </a:solidFill>
                <a:latin typeface="Courier"/>
              </a:rPr>
              <a:t>AIC</a:t>
            </a:r>
            <a:r>
              <a:rPr>
                <a:latin typeface="Courier"/>
              </a:rPr>
              <a:t>(adjusted, plus_gate)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covariate that looks obviously right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51000"/>
                <a:gridCol w="1651000"/>
                <a:gridCol w="1651000"/>
                <a:gridCol w="1651000"/>
                <a:gridCol w="1651000"/>
              </a:tblGrid>
              <a:tr h="0">
                <a:tc>
                  <a:txBody>
                    <a:bodyPr/>
                    <a:lstStyle/>
                    <a:p>
                      <a:pPr lvl="0" indent="0" marL="0">
                        <a:buNone/>
                      </a:pPr>
                      <a:r>
                        <a:rPr/>
                        <a:t>Model</a:t>
                      </a:r>
                    </a:p>
                  </a:txBody>
                  <a:tcPr/>
                </a:tc>
                <a:tc>
                  <a:txBody>
                    <a:bodyPr/>
                    <a:lstStyle/>
                    <a:p>
                      <a:pPr lvl="0" indent="0" marL="0">
                        <a:buNone/>
                      </a:pPr>
                      <a:r>
                        <a:rPr/>
                        <a:t>Odds ratio</a:t>
                      </a:r>
                    </a:p>
                  </a:txBody>
                  <a:tcPr/>
                </a:tc>
                <a:tc>
                  <a:txBody>
                    <a:bodyPr/>
                    <a:lstStyle/>
                    <a:p>
                      <a:pPr lvl="0" indent="0" marL="0">
                        <a:buNone/>
                      </a:pPr>
                      <a:r>
                        <a:rPr/>
                        <a:t>Average marginal effect</a:t>
                      </a:r>
                    </a:p>
                  </a:txBody>
                  <a:tcPr/>
                </a:tc>
                <a:tc>
                  <a:txBody>
                    <a:bodyPr/>
                    <a:lstStyle/>
                    <a:p>
                      <a:pPr lvl="0" indent="0" marL="0">
                        <a:buNone/>
                      </a:pPr>
                      <a:r>
                        <a:rPr/>
                        <a:t>AIC</a:t>
                      </a:r>
                    </a:p>
                  </a:txBody>
                  <a:tcPr/>
                </a:tc>
                <a:tc>
                  <a:txBody>
                    <a:bodyPr/>
                    <a:lstStyle/>
                    <a:p>
                      <a:pPr lvl="0" indent="0" marL="0">
                        <a:buNone/>
                      </a:pPr>
                      <a:r>
                        <a:rPr/>
                        <a:t>Pseudo-R²</a:t>
                      </a:r>
                    </a:p>
                  </a:txBody>
                  <a:tcPr/>
                </a:tc>
              </a:tr>
              <a:tr h="0">
                <a:tc>
                  <a:txBody>
                    <a:bodyPr/>
                    <a:lstStyle/>
                    <a:p>
                      <a:pPr lvl="0" indent="0" marL="0">
                        <a:buNone/>
                      </a:pPr>
                      <a:r>
                        <a:rPr/>
                        <a:t>Crude</a:t>
                      </a:r>
                    </a:p>
                  </a:txBody>
                </a:tc>
                <a:tc>
                  <a:txBody>
                    <a:bodyPr/>
                    <a:lstStyle/>
                    <a:p>
                      <a:pPr lvl="0" indent="0" marL="0">
                        <a:buNone/>
                      </a:pPr>
                      <a:r>
                        <a:rPr/>
                        <a:t>0.430</a:t>
                      </a:r>
                    </a:p>
                  </a:txBody>
                </a:tc>
                <a:tc>
                  <a:txBody>
                    <a:bodyPr/>
                    <a:lstStyle/>
                    <a:p>
                      <a:pPr lvl="0" indent="0" marL="0">
                        <a:buNone/>
                      </a:pPr>
                      <a:r>
                        <a:rPr/>
                        <a:t>−19.05 pts</a:t>
                      </a:r>
                    </a:p>
                  </a:txBody>
                </a:tc>
                <a:tc>
                  <a:txBody>
                    <a:bodyPr/>
                    <a:lstStyle/>
                    <a:p>
                      <a:pPr lvl="0" indent="0" marL="0">
                        <a:buNone/>
                      </a:pPr>
                      <a:r>
                        <a:rPr/>
                        <a:t>2138.5</a:t>
                      </a:r>
                    </a:p>
                  </a:txBody>
                </a:tc>
                <a:tc>
                  <a:txBody>
                    <a:bodyPr/>
                    <a:lstStyle/>
                    <a:p>
                      <a:pPr lvl="0" indent="0" marL="0">
                        <a:buNone/>
                      </a:pPr>
                      <a:r>
                        <a:rPr/>
                        <a:t>0.012</a:t>
                      </a:r>
                    </a:p>
                  </a:txBody>
                </a:tc>
              </a:tr>
              <a:tr h="0">
                <a:tc>
                  <a:txBody>
                    <a:bodyPr/>
                    <a:lstStyle/>
                    <a:p>
                      <a:pPr lvl="0" indent="0" marL="0">
                        <a:buNone/>
                      </a:pPr>
                      <a:r>
                        <a:rPr/>
                        <a:t>Adjusted</a:t>
                      </a:r>
                    </a:p>
                  </a:txBody>
                </a:tc>
                <a:tc>
                  <a:txBody>
                    <a:bodyPr/>
                    <a:lstStyle/>
                    <a:p>
                      <a:pPr lvl="0" indent="0" marL="0">
                        <a:buNone/>
                      </a:pPr>
                      <a:r>
                        <a:rPr/>
                        <a:t>0.388</a:t>
                      </a:r>
                    </a:p>
                  </a:txBody>
                </a:tc>
                <a:tc>
                  <a:txBody>
                    <a:bodyPr/>
                    <a:lstStyle/>
                    <a:p>
                      <a:pPr lvl="0" indent="0" marL="0">
                        <a:buNone/>
                      </a:pPr>
                      <a:r>
                        <a:rPr b="1"/>
                        <a:t>−19.41 pts</a:t>
                      </a:r>
                    </a:p>
                  </a:txBody>
                </a:tc>
                <a:tc>
                  <a:txBody>
                    <a:bodyPr/>
                    <a:lstStyle/>
                    <a:p>
                      <a:pPr lvl="0" indent="0" marL="0">
                        <a:buNone/>
                      </a:pPr>
                      <a:r>
                        <a:rPr/>
                        <a:t>1999.6</a:t>
                      </a:r>
                    </a:p>
                  </a:txBody>
                </a:tc>
                <a:tc>
                  <a:txBody>
                    <a:bodyPr/>
                    <a:lstStyle/>
                    <a:p>
                      <a:pPr lvl="0" indent="0" marL="0">
                        <a:buNone/>
                      </a:pPr>
                      <a:r>
                        <a:rPr/>
                        <a:t>0.089</a:t>
                      </a:r>
                    </a:p>
                  </a:txBody>
                </a:tc>
              </a:tr>
              <a:tr h="0">
                <a:tc>
                  <a:txBody>
                    <a:bodyPr/>
                    <a:lstStyle/>
                    <a:p>
                      <a:pPr lvl="0" indent="0" marL="0">
                        <a:buNone/>
                      </a:pPr>
                      <a:r>
                        <a:rPr b="1"/>
                        <a:t>+ </a:t>
                      </a:r>
                      <a:r>
                        <a:rPr b="1">
                          <a:latin typeface="Courier"/>
                        </a:rPr>
                        <a:t>referral_made</a:t>
                      </a:r>
                    </a:p>
                  </a:txBody>
                </a:tc>
                <a:tc>
                  <a:txBody>
                    <a:bodyPr/>
                    <a:lstStyle/>
                    <a:p>
                      <a:pPr lvl="0" indent="0" marL="0">
                        <a:buNone/>
                      </a:pPr>
                      <a:r>
                        <a:rPr/>
                        <a:t>0.494</a:t>
                      </a:r>
                    </a:p>
                  </a:txBody>
                </a:tc>
                <a:tc>
                  <a:txBody>
                    <a:bodyPr/>
                    <a:lstStyle/>
                    <a:p>
                      <a:pPr lvl="0" indent="0" marL="0">
                        <a:buNone/>
                      </a:pPr>
                      <a:r>
                        <a:rPr b="1"/>
                        <a:t>−11.15 pts</a:t>
                      </a:r>
                    </a:p>
                  </a:txBody>
                </a:tc>
                <a:tc>
                  <a:txBody>
                    <a:bodyPr/>
                    <a:lstStyle/>
                    <a:p>
                      <a:pPr lvl="0" indent="0" marL="0">
                        <a:buNone/>
                      </a:pPr>
                      <a:r>
                        <a:rPr b="1"/>
                        <a:t>1404.2</a:t>
                      </a:r>
                    </a:p>
                  </a:txBody>
                </a:tc>
                <a:tc>
                  <a:txBody>
                    <a:bodyPr/>
                    <a:lstStyle/>
                    <a:p>
                      <a:pPr lvl="0" indent="0" marL="0">
                        <a:buNone/>
                      </a:pPr>
                      <a:r>
                        <a:rPr b="1"/>
                        <a:t>0.365</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covariate that looks obviously right</a:t>
            </a:r>
          </a:p>
        </p:txBody>
      </p:sp>
      <p:sp>
        <p:nvSpPr>
          <p:cNvPr id="3" name="Content Placeholder 2"/>
          <p:cNvSpPr>
            <a:spLocks noGrp="1"/>
          </p:cNvSpPr>
          <p:nvPr>
            <p:ph idx="1"/>
          </p:nvPr>
        </p:nvSpPr>
        <p:spPr/>
        <p:txBody>
          <a:bodyPr/>
          <a:lstStyle/>
          <a:p>
            <a:pPr lvl="0"/>
            <a:r>
              <a:rPr/>
              <a:t>AIC improves by 595 points. Pseudo-R² quadruples. And 42.5% of the effect vanishes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it removes the effect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(d.groupby(</a:t>
            </a:r>
            <a:r>
              <a:rPr>
                <a:solidFill>
                  <a:srgbClr val="4070A0"/>
                </a:solidFill>
                <a:latin typeface="Courier"/>
              </a:rPr>
              <a:t>"disability"</a:t>
            </a:r>
            <a:r>
              <a:rPr>
                <a:latin typeface="Courier"/>
              </a:rPr>
              <a:t>)[</a:t>
            </a:r>
            <a:r>
              <a:rPr>
                <a:solidFill>
                  <a:srgbClr val="4070A0"/>
                </a:solidFill>
                <a:latin typeface="Courier"/>
              </a:rPr>
              <a:t>"referral_made"</a:t>
            </a:r>
            <a:r>
              <a:rPr>
                <a:latin typeface="Courier"/>
              </a:rPr>
              <a:t>].agg([</a:t>
            </a:r>
            <a:r>
              <a:rPr>
                <a:solidFill>
                  <a:srgbClr val="4070A0"/>
                </a:solidFill>
                <a:latin typeface="Courier"/>
              </a:rPr>
              <a:t>"mean"</a:t>
            </a:r>
            <a:r>
              <a:rPr>
                <a:latin typeface="Courier"/>
              </a:rPr>
              <a:t>, </a:t>
            </a:r>
            <a:r>
              <a:rPr>
                <a:solidFill>
                  <a:srgbClr val="4070A0"/>
                </a:solidFill>
                <a:latin typeface="Courier"/>
              </a:rPr>
              <a:t>"size"</a:t>
            </a:r>
            <a:r>
              <a:rPr>
                <a:latin typeface="Courier"/>
              </a:rPr>
              <a:t>]).</a:t>
            </a:r>
            <a:r>
              <a:rPr>
                <a:solidFill>
                  <a:srgbClr val="008000"/>
                </a:solidFill>
                <a:latin typeface="Courier"/>
              </a:rPr>
              <a:t>round</a:t>
            </a:r>
            <a:r>
              <a:rPr>
                <a:latin typeface="Courier"/>
              </a:rPr>
              <a:t>(</a:t>
            </a:r>
            <a:r>
              <a:rPr>
                <a:solidFill>
                  <a:srgbClr val="40A070"/>
                </a:solidFill>
                <a:latin typeface="Courier"/>
              </a:rPr>
              <a:t>4</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it removes the effect — In R</a:t>
            </a:r>
          </a:p>
        </p:txBody>
      </p:sp>
      <p:sp>
        <p:nvSpPr>
          <p:cNvPr id="3" name="Content Placeholder 2"/>
          <p:cNvSpPr>
            <a:spLocks noGrp="1"/>
          </p:cNvSpPr>
          <p:nvPr>
            <p:ph idx="1"/>
          </p:nvPr>
        </p:nvSpPr>
        <p:spPr/>
        <p:txBody>
          <a:bodyPr/>
          <a:lstStyle/>
          <a:p>
            <a:pPr lvl="0" indent="0">
              <a:buNone/>
            </a:pPr>
            <a:r>
              <a:rPr>
                <a:latin typeface="Courier"/>
              </a:rPr>
              <a:t>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made =</a:t>
            </a:r>
            <a:r>
              <a:rPr>
                <a:latin typeface="Courier"/>
              </a:rPr>
              <a:t> </a:t>
            </a:r>
            <a:r>
              <a:rPr>
                <a:solidFill>
                  <a:srgbClr val="06287E"/>
                </a:solidFill>
                <a:latin typeface="Courier"/>
              </a:rPr>
              <a:t>mean</a:t>
            </a:r>
            <a:r>
              <a:rPr>
                <a:latin typeface="Courier"/>
              </a:rPr>
              <a:t>(referral_made),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disability)</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it removes the effect</a:t>
            </a:r>
          </a:p>
        </p:txBody>
      </p:sp>
      <p:sp>
        <p:nvSpPr>
          <p:cNvPr id="3" name="Content Placeholder 2"/>
          <p:cNvSpPr>
            <a:spLocks noGrp="1"/>
          </p:cNvSpPr>
          <p:nvPr>
            <p:ph idx="1"/>
          </p:nvPr>
        </p:nvSpPr>
        <p:spPr/>
        <p:txBody>
          <a:bodyPr/>
          <a:lstStyle/>
          <a:p>
            <a:pPr lvl="0"/>
            <a:r>
              <a:rPr/>
              <a:t>A referral is made for 71.5% of cases with no disability reported and 53.8% of cases with one</a:t>
            </a:r>
          </a:p>
          <a:p>
            <a:pPr lvl="0"/>
            <a:r>
              <a:rPr/>
              <a:t>Conditioning on </a:t>
            </a:r>
            <a:r>
              <a:rPr>
                <a:latin typeface="Courier"/>
              </a:rPr>
              <a:t>referral_made</a:t>
            </a:r>
            <a:r>
              <a:rPr/>
              <a:t> asks: among cases where a referral was made, is there still a gap? — The answer is yes,…</a:t>
            </a:r>
          </a:p>
          <a:p>
            <a:pPr lvl="0"/>
            <a:r>
              <a:rPr/>
              <a:t>A covariate on the causal path between exposure and outcome is a mediator, and adjusting for it removes exactly the part of the effect that runs through it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kinds of covariate, and what each does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Kind</a:t>
                      </a:r>
                    </a:p>
                  </a:txBody>
                  <a:tcPr/>
                </a:tc>
                <a:tc>
                  <a:txBody>
                    <a:bodyPr/>
                    <a:lstStyle/>
                    <a:p>
                      <a:pPr lvl="0" indent="0" marL="0">
                        <a:buNone/>
                      </a:pPr>
                      <a:r>
                        <a:rPr/>
                        <a:t>Sits</a:t>
                      </a:r>
                    </a:p>
                  </a:txBody>
                  <a:tcPr/>
                </a:tc>
                <a:tc>
                  <a:txBody>
                    <a:bodyPr/>
                    <a:lstStyle/>
                    <a:p>
                      <a:pPr lvl="0" indent="0" marL="0">
                        <a:buNone/>
                      </a:pPr>
                      <a:r>
                        <a:rPr/>
                        <a:t>Adjust?</a:t>
                      </a:r>
                    </a:p>
                  </a:txBody>
                  <a:tcPr/>
                </a:tc>
                <a:tc>
                  <a:txBody>
                    <a:bodyPr/>
                    <a:lstStyle/>
                    <a:p>
                      <a:pPr lvl="0" indent="0" marL="0">
                        <a:buNone/>
                      </a:pPr>
                      <a:r>
                        <a:rPr/>
                        <a:t>If you get it wrong</a:t>
                      </a:r>
                    </a:p>
                  </a:txBody>
                  <a:tcPr/>
                </a:tc>
              </a:tr>
              <a:tr h="0">
                <a:tc>
                  <a:txBody>
                    <a:bodyPr/>
                    <a:lstStyle/>
                    <a:p>
                      <a:pPr lvl="0" indent="0" marL="0">
                        <a:buNone/>
                      </a:pPr>
                      <a:r>
                        <a:rPr b="1"/>
                        <a:t>Confounder</a:t>
                      </a:r>
                    </a:p>
                  </a:txBody>
                </a:tc>
                <a:tc>
                  <a:txBody>
                    <a:bodyPr/>
                    <a:lstStyle/>
                    <a:p>
                      <a:pPr lvl="0" indent="0" marL="0">
                        <a:buNone/>
                      </a:pPr>
                      <a:r>
                        <a:rPr/>
                        <a:t>Causes both exposure and outcome</a:t>
                      </a:r>
                    </a:p>
                  </a:txBody>
                </a:tc>
                <a:tc>
                  <a:txBody>
                    <a:bodyPr/>
                    <a:lstStyle/>
                    <a:p>
                      <a:pPr lvl="0" indent="0" marL="0">
                        <a:buNone/>
                      </a:pPr>
                      <a:r>
                        <a:rPr b="1"/>
                        <a:t>Yes</a:t>
                      </a:r>
                    </a:p>
                  </a:txBody>
                </a:tc>
                <a:tc>
                  <a:txBody>
                    <a:bodyPr/>
                    <a:lstStyle/>
                    <a:p>
                      <a:pPr lvl="0" indent="0" marL="0">
                        <a:buNone/>
                      </a:pPr>
                      <a:r>
                        <a:rPr/>
                        <a:t>Biased estimate, either direction</a:t>
                      </a:r>
                    </a:p>
                  </a:txBody>
                </a:tc>
              </a:tr>
              <a:tr h="0">
                <a:tc>
                  <a:txBody>
                    <a:bodyPr/>
                    <a:lstStyle/>
                    <a:p>
                      <a:pPr lvl="0" indent="0" marL="0">
                        <a:buNone/>
                      </a:pPr>
                      <a:r>
                        <a:rPr b="1"/>
                        <a:t>Mediator</a:t>
                      </a:r>
                    </a:p>
                  </a:txBody>
                </a:tc>
                <a:tc>
                  <a:txBody>
                    <a:bodyPr/>
                    <a:lstStyle/>
                    <a:p>
                      <a:pPr lvl="0" indent="0" marL="0">
                        <a:buNone/>
                      </a:pPr>
                      <a:r>
                        <a:rPr/>
                        <a:t>Between exposure and outcome</a:t>
                      </a:r>
                    </a:p>
                  </a:txBody>
                </a:tc>
                <a:tc>
                  <a:txBody>
                    <a:bodyPr/>
                    <a:lstStyle/>
                    <a:p>
                      <a:pPr lvl="0" indent="0" marL="0">
                        <a:buNone/>
                      </a:pPr>
                      <a:r>
                        <a:rPr b="1"/>
                        <a:t>No</a:t>
                      </a:r>
                      <a:r>
                        <a:rPr/>
                        <a:t> (for a total effect)</a:t>
                      </a:r>
                    </a:p>
                  </a:txBody>
                </a:tc>
                <a:tc>
                  <a:txBody>
                    <a:bodyPr/>
                    <a:lstStyle/>
                    <a:p>
                      <a:pPr lvl="0" indent="0" marL="0">
                        <a:buNone/>
                      </a:pPr>
                      <a:r>
                        <a:rPr/>
                        <a:t>Effect understated</a:t>
                      </a:r>
                    </a:p>
                  </a:txBody>
                </a:tc>
              </a:tr>
              <a:tr h="0">
                <a:tc>
                  <a:txBody>
                    <a:bodyPr/>
                    <a:lstStyle/>
                    <a:p>
                      <a:pPr lvl="0" indent="0" marL="0">
                        <a:buNone/>
                      </a:pPr>
                      <a:r>
                        <a:rPr b="1"/>
                        <a:t>Collider</a:t>
                      </a:r>
                    </a:p>
                  </a:txBody>
                </a:tc>
                <a:tc>
                  <a:txBody>
                    <a:bodyPr/>
                    <a:lstStyle/>
                    <a:p>
                      <a:pPr lvl="0" indent="0" marL="0">
                        <a:buNone/>
                      </a:pPr>
                      <a:r>
                        <a:rPr/>
                        <a:t>Caused by both exposure and outcome</a:t>
                      </a:r>
                    </a:p>
                  </a:txBody>
                </a:tc>
                <a:tc>
                  <a:txBody>
                    <a:bodyPr/>
                    <a:lstStyle/>
                    <a:p>
                      <a:pPr lvl="0" indent="0" marL="0">
                        <a:buNone/>
                      </a:pPr>
                      <a:r>
                        <a:rPr b="1"/>
                        <a:t>Never</a:t>
                      </a:r>
                    </a:p>
                  </a:txBody>
                </a:tc>
                <a:tc>
                  <a:txBody>
                    <a:bodyPr/>
                    <a:lstStyle/>
                    <a:p>
                      <a:pPr lvl="0" indent="0" marL="0">
                        <a:buNone/>
                      </a:pPr>
                      <a:r>
                        <a:rPr/>
                        <a:t>Bias created where none existed</a:t>
                      </a:r>
                    </a:p>
                  </a:txBody>
                </a:tc>
              </a:tr>
              <a:tr h="0">
                <a:tc>
                  <a:txBody>
                    <a:bodyPr/>
                    <a:lstStyle/>
                    <a:p>
                      <a:pPr lvl="0" indent="0" marL="0">
                        <a:buNone/>
                      </a:pPr>
                      <a:r>
                        <a:rPr b="1"/>
                        <a:t>Competing cause</a:t>
                      </a:r>
                    </a:p>
                  </a:txBody>
                </a:tc>
                <a:tc>
                  <a:txBody>
                    <a:bodyPr/>
                    <a:lstStyle/>
                    <a:p>
                      <a:pPr lvl="0" indent="0" marL="0">
                        <a:buNone/>
                      </a:pPr>
                      <a:r>
                        <a:rPr/>
                        <a:t>Causes only the outcome</a:t>
                      </a:r>
                    </a:p>
                  </a:txBody>
                </a:tc>
                <a:tc>
                  <a:txBody>
                    <a:bodyPr/>
                    <a:lstStyle/>
                    <a:p>
                      <a:pPr lvl="0" indent="0" marL="0">
                        <a:buNone/>
                      </a:pPr>
                      <a:r>
                        <a:rPr/>
                        <a:t>Optional</a:t>
                      </a:r>
                    </a:p>
                  </a:txBody>
                </a:tc>
                <a:tc>
                  <a:txBody>
                    <a:bodyPr/>
                    <a:lstStyle/>
                    <a:p>
                      <a:pPr lvl="0" indent="0" marL="0">
                        <a:buNone/>
                      </a:pPr>
                      <a:r>
                        <a:rPr/>
                        <a:t>Precision only</a:t>
                      </a:r>
                    </a:p>
                  </a:txBody>
                </a:tc>
              </a:tr>
            </a:tbl>
          </a:graphicData>
        </a:graphic>
      </p:graphicFrame>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kinds of covariate, and what each does</a:t>
            </a:r>
          </a:p>
        </p:txBody>
      </p:sp>
      <p:sp>
        <p:nvSpPr>
          <p:cNvPr id="3" name="Content Placeholder 2"/>
          <p:cNvSpPr>
            <a:spLocks noGrp="1"/>
          </p:cNvSpPr>
          <p:nvPr>
            <p:ph idx="1"/>
          </p:nvPr>
        </p:nvSpPr>
        <p:spPr/>
        <p:txBody>
          <a:bodyPr/>
          <a:lstStyle/>
          <a:p>
            <a:pPr lvl="0"/>
            <a:r>
              <a:rPr/>
              <a:t>Only the first row is a reason to add a variable — The fourth is a reason you may add one, and it buys a smaller…</a:t>
            </a:r>
          </a:p>
          <a:p>
            <a:pPr lvl="0"/>
            <a:r>
              <a:rPr/>
              <a:t>A variable’s kind is not visible in the data — Confounder, mediator and collider all produce a coefficient that moves…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Drawing it before fitting — Example</a:t>
            </a:r>
          </a:p>
        </p:txBody>
      </p:sp>
      <p:sp>
        <p:nvSpPr>
          <p:cNvPr id="3" name="Content Placeholder 2"/>
          <p:cNvSpPr>
            <a:spLocks noGrp="1"/>
          </p:cNvSpPr>
          <p:nvPr>
            <p:ph idx="1"/>
          </p:nvPr>
        </p:nvSpPr>
        <p:spPr/>
        <p:txBody>
          <a:bodyPr/>
          <a:lstStyle/>
          <a:p>
            <a:pPr lvl="0" indent="0">
              <a:buNone/>
            </a:pPr>
            <a:r>
              <a:rPr>
                <a:latin typeface="Courier"/>
              </a:rPr>
              <a:t>   disability -------------------------------&gt; completion
       |                                            ^
       +-------&gt; referral made ---------------------+
   department --&gt; disability        department --&gt; completion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Drawing it before fitting</a:t>
            </a:r>
          </a:p>
        </p:txBody>
      </p:sp>
      <p:sp>
        <p:nvSpPr>
          <p:cNvPr id="3" name="Content Placeholder 2"/>
          <p:cNvSpPr>
            <a:spLocks noGrp="1"/>
          </p:cNvSpPr>
          <p:nvPr>
            <p:ph idx="1"/>
          </p:nvPr>
        </p:nvSpPr>
        <p:spPr/>
        <p:txBody>
          <a:bodyPr/>
          <a:lstStyle/>
          <a:p>
            <a:pPr lvl="0"/>
            <a:r>
              <a:rPr/>
              <a:t>Department is a confounder — where a case arises affects both who is registered with a disability and how well the…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Drawing it before fitting — In Python</a:t>
            </a:r>
          </a:p>
        </p:txBody>
      </p:sp>
      <p:sp>
        <p:nvSpPr>
          <p:cNvPr id="3" name="Content Placeholder 2"/>
          <p:cNvSpPr>
            <a:spLocks noGrp="1"/>
          </p:cNvSpPr>
          <p:nvPr>
            <p:ph idx="1"/>
          </p:nvPr>
        </p:nvSpPr>
        <p:spPr/>
        <p:txBody>
          <a:bodyPr/>
          <a:lstStyle/>
          <a:p>
            <a:pPr lvl="0" indent="0">
              <a:buNone/>
            </a:pPr>
            <a:r>
              <a:rPr>
                <a:latin typeface="Courier"/>
              </a:rPr>
              <a:t>TOTAL_EFFECT </a:t>
            </a:r>
            <a:r>
              <a:rPr>
                <a:solidFill>
                  <a:srgbClr val="666666"/>
                </a:solidFill>
                <a:latin typeface="Courier"/>
              </a:rPr>
              <a:t>=</a:t>
            </a:r>
            <a:r>
              <a:rPr>
                <a:latin typeface="Courier"/>
              </a:rPr>
              <a:t> [</a:t>
            </a:r>
            <a:r>
              <a:rPr>
                <a:solidFill>
                  <a:srgbClr val="4070A0"/>
                </a:solidFill>
                <a:latin typeface="Courier"/>
              </a:rPr>
              <a:t>"disability"</a:t>
            </a:r>
            <a:r>
              <a:rPr>
                <a:latin typeface="Courier"/>
              </a:rPr>
              <a:t>, </a:t>
            </a:r>
            <a:r>
              <a:rPr>
                <a:solidFill>
                  <a:srgbClr val="4070A0"/>
                </a:solidFill>
                <a:latin typeface="Courier"/>
              </a:rPr>
              <a:t>"case_category"</a:t>
            </a:r>
            <a:r>
              <a:rPr>
                <a:latin typeface="Courier"/>
              </a:rPr>
              <a:t>, </a:t>
            </a:r>
            <a:r>
              <a:rPr>
                <a:solidFill>
                  <a:srgbClr val="4070A0"/>
                </a:solidFill>
                <a:latin typeface="Courier"/>
              </a:rPr>
              <a:t>"age_band"</a:t>
            </a:r>
            <a:r>
              <a:rPr>
                <a:latin typeface="Courier"/>
              </a:rPr>
              <a:t>, </a:t>
            </a:r>
            <a:r>
              <a:rPr>
                <a:solidFill>
                  <a:srgbClr val="4070A0"/>
                </a:solidFill>
                <a:latin typeface="Courier"/>
              </a:rPr>
              <a:t>"sex"</a:t>
            </a:r>
            <a:r>
              <a:rPr>
                <a:latin typeface="Courier"/>
              </a:rPr>
              <a:t>,</a:t>
            </a:r>
            <a:br/>
            <a:r>
              <a:rPr>
                <a:latin typeface="Courier"/>
              </a:rPr>
              <a:t>                </a:t>
            </a:r>
            <a:r>
              <a:rPr>
                <a:solidFill>
                  <a:srgbClr val="4070A0"/>
                </a:solidFill>
                <a:latin typeface="Courier"/>
              </a:rPr>
              <a:t>"service_requested"</a:t>
            </a:r>
            <a:r>
              <a:rPr>
                <a:latin typeface="Courier"/>
              </a:rPr>
              <a:t>, </a:t>
            </a:r>
            <a:r>
              <a:rPr>
                <a:solidFill>
                  <a:srgbClr val="4070A0"/>
                </a:solidFill>
                <a:latin typeface="Courier"/>
              </a:rPr>
              <a:t>"admin1"</a:t>
            </a:r>
            <a:r>
              <a:rPr>
                <a:latin typeface="Courier"/>
              </a:rPr>
              <a:t>]        </a:t>
            </a:r>
            <a:r>
              <a:rPr i="1">
                <a:solidFill>
                  <a:srgbClr val="60A0B0"/>
                </a:solidFill>
                <a:latin typeface="Courier"/>
              </a:rPr>
              <a:t># confounders only</a:t>
            </a:r>
            <a:br/>
            <a:r>
              <a:rPr>
                <a:latin typeface="Courier"/>
              </a:rPr>
              <a:t>MECHANISM </a:t>
            </a:r>
            <a:r>
              <a:rPr>
                <a:solidFill>
                  <a:srgbClr val="666666"/>
                </a:solidFill>
                <a:latin typeface="Courier"/>
              </a:rPr>
              <a:t>=</a:t>
            </a:r>
            <a:r>
              <a:rPr>
                <a:latin typeface="Courier"/>
              </a:rPr>
              <a:t> TOTAL_EFFECT </a:t>
            </a:r>
            <a:r>
              <a:rPr>
                <a:solidFill>
                  <a:srgbClr val="666666"/>
                </a:solidFill>
                <a:latin typeface="Courier"/>
              </a:rPr>
              <a:t>+</a:t>
            </a:r>
            <a:r>
              <a:rPr>
                <a:latin typeface="Courier"/>
              </a:rPr>
              <a:t> [</a:t>
            </a:r>
            <a:r>
              <a:rPr>
                <a:solidFill>
                  <a:srgbClr val="4070A0"/>
                </a:solidFill>
                <a:latin typeface="Courier"/>
              </a:rPr>
              <a:t>"referral_made"</a:t>
            </a:r>
            <a:r>
              <a:rPr>
                <a:latin typeface="Courier"/>
              </a:rPr>
              <a:t>]          </a:t>
            </a:r>
            <a:r>
              <a:rPr i="1">
                <a:solidFill>
                  <a:srgbClr val="60A0B0"/>
                </a:solidFill>
                <a:latin typeface="Courier"/>
              </a:rPr>
              <a:t># a different question</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Drawing it before fitting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Two named model specifications, two questions, both legitimate.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Drawing it before fitting</a:t>
            </a:r>
          </a:p>
        </p:txBody>
      </p:sp>
      <p:sp>
        <p:nvSpPr>
          <p:cNvPr id="3" name="Content Placeholder 2"/>
          <p:cNvSpPr>
            <a:spLocks noGrp="1"/>
          </p:cNvSpPr>
          <p:nvPr>
            <p:ph idx="1"/>
          </p:nvPr>
        </p:nvSpPr>
        <p:spPr/>
        <p:txBody>
          <a:bodyPr/>
          <a:lstStyle/>
          <a:p>
            <a:pPr lvl="0"/>
            <a:r>
              <a:rPr/>
              <a:t>Name the models after the question rather than after the variables — A model called </a:t>
            </a:r>
            <a:r>
              <a:rPr>
                <a:latin typeface="Courier"/>
              </a:rPr>
              <a:t>MECHANISM</a:t>
            </a:r>
            <a:r>
              <a:rPr/>
              <a:t> will not accidentally…</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collider, which is worse — In Python</a:t>
            </a:r>
          </a:p>
        </p:txBody>
      </p:sp>
      <p:sp>
        <p:nvSpPr>
          <p:cNvPr id="3" name="Content Placeholder 2"/>
          <p:cNvSpPr>
            <a:spLocks noGrp="1"/>
          </p:cNvSpPr>
          <p:nvPr>
            <p:ph idx="1"/>
          </p:nvPr>
        </p:nvSpPr>
        <p:spPr/>
        <p:txBody>
          <a:bodyPr/>
          <a:lstStyle/>
          <a:p>
            <a:pPr lvl="0" indent="0">
              <a:buNone/>
            </a:pPr>
            <a:r>
              <a:rPr>
                <a:latin typeface="Courier"/>
              </a:rPr>
              <a:t>closed </a:t>
            </a:r>
            <a:r>
              <a:rPr>
                <a:solidFill>
                  <a:srgbClr val="666666"/>
                </a:solidFill>
                <a:latin typeface="Courier"/>
              </a:rPr>
              <a:t>=</a:t>
            </a:r>
            <a:r>
              <a:rPr>
                <a:latin typeface="Courier"/>
              </a:rPr>
              <a:t> d[d[</a:t>
            </a:r>
            <a:r>
              <a:rPr>
                <a:solidFill>
                  <a:srgbClr val="4070A0"/>
                </a:solidFill>
                <a:latin typeface="Courier"/>
              </a:rPr>
              <a:t>"case_status"</a:t>
            </a:r>
            <a:r>
              <a:rPr>
                <a:latin typeface="Courier"/>
              </a:rPr>
              <a:t>].isin([</a:t>
            </a:r>
            <a:r>
              <a:rPr>
                <a:solidFill>
                  <a:srgbClr val="4070A0"/>
                </a:solidFill>
                <a:latin typeface="Courier"/>
              </a:rPr>
              <a:t>"closed-resolved"</a:t>
            </a:r>
            <a:r>
              <a:rPr>
                <a:latin typeface="Courier"/>
              </a:rPr>
              <a:t>, </a:t>
            </a:r>
            <a:r>
              <a:rPr>
                <a:solidFill>
                  <a:srgbClr val="4070A0"/>
                </a:solidFill>
                <a:latin typeface="Courier"/>
              </a:rPr>
              <a:t>"closed-lost-contact"</a:t>
            </a:r>
            <a:r>
              <a:rPr>
                <a:latin typeface="Courier"/>
              </a:rPr>
              <a:t>])]</a:t>
            </a:r>
            <a:br/>
            <a:r>
              <a:rPr>
                <a:solidFill>
                  <a:srgbClr val="008000"/>
                </a:solidFill>
                <a:latin typeface="Courier"/>
              </a:rPr>
              <a:t>print</a:t>
            </a:r>
            <a:r>
              <a:rPr>
                <a:latin typeface="Courier"/>
              </a:rPr>
              <a:t>(</a:t>
            </a:r>
            <a:r>
              <a:rPr>
                <a:solidFill>
                  <a:srgbClr val="BB6688"/>
                </a:solidFill>
                <a:latin typeface="Courier"/>
              </a:rPr>
              <a:t>f"closed cases: </a:t>
            </a:r>
            <a:r>
              <a:rPr>
                <a:solidFill>
                  <a:srgbClr val="4070A0"/>
                </a:solidFill>
                <a:latin typeface="Courier"/>
              </a:rPr>
              <a:t>{</a:t>
            </a:r>
            <a:r>
              <a:rPr>
                <a:solidFill>
                  <a:srgbClr val="008000"/>
                </a:solidFill>
                <a:latin typeface="Courier"/>
              </a:rPr>
              <a:t>len</a:t>
            </a:r>
            <a:r>
              <a:rPr>
                <a:latin typeface="Courier"/>
              </a:rPr>
              <a:t>(closed)</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(closed.groupby(</a:t>
            </a:r>
            <a:r>
              <a:rPr>
                <a:solidFill>
                  <a:srgbClr val="4070A0"/>
                </a:solidFill>
                <a:latin typeface="Courier"/>
              </a:rPr>
              <a:t>"disability"</a:t>
            </a:r>
            <a:r>
              <a:rPr>
                <a:latin typeface="Courier"/>
              </a:rPr>
              <a:t>)[</a:t>
            </a:r>
            <a:r>
              <a:rPr>
                <a:solidFill>
                  <a:srgbClr val="4070A0"/>
                </a:solidFill>
                <a:latin typeface="Courier"/>
              </a:rPr>
              <a:t>"completed"</a:t>
            </a:r>
            <a:r>
              <a:rPr>
                <a:latin typeface="Courier"/>
              </a:rPr>
              <a:t>].agg([</a:t>
            </a:r>
            <a:r>
              <a:rPr>
                <a:solidFill>
                  <a:srgbClr val="4070A0"/>
                </a:solidFill>
                <a:latin typeface="Courier"/>
              </a:rPr>
              <a:t>"mean"</a:t>
            </a:r>
            <a:r>
              <a:rPr>
                <a:latin typeface="Courier"/>
              </a:rPr>
              <a:t>, </a:t>
            </a:r>
            <a:r>
              <a:rPr>
                <a:solidFill>
                  <a:srgbClr val="4070A0"/>
                </a:solidFill>
                <a:latin typeface="Courier"/>
              </a:rPr>
              <a:t>"size"</a:t>
            </a:r>
            <a:r>
              <a:rPr>
                <a:latin typeface="Courier"/>
              </a:rPr>
              <a:t>]).</a:t>
            </a:r>
            <a:r>
              <a:rPr>
                <a:solidFill>
                  <a:srgbClr val="008000"/>
                </a:solidFill>
                <a:latin typeface="Courier"/>
              </a:rPr>
              <a:t>round</a:t>
            </a:r>
            <a:r>
              <a:rPr>
                <a:latin typeface="Courier"/>
              </a:rPr>
              <a:t>(</a:t>
            </a:r>
            <a:r>
              <a:rPr>
                <a:solidFill>
                  <a:srgbClr val="40A070"/>
                </a:solidFill>
                <a:latin typeface="Courier"/>
              </a:rPr>
              <a:t>4</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collider, which is worse — In R</a:t>
            </a:r>
          </a:p>
        </p:txBody>
      </p:sp>
      <p:sp>
        <p:nvSpPr>
          <p:cNvPr id="3" name="Content Placeholder 2"/>
          <p:cNvSpPr>
            <a:spLocks noGrp="1"/>
          </p:cNvSpPr>
          <p:nvPr>
            <p:ph idx="1"/>
          </p:nvPr>
        </p:nvSpPr>
        <p:spPr/>
        <p:txBody>
          <a:bodyPr/>
          <a:lstStyle/>
          <a:p>
            <a:pPr lvl="0" indent="0">
              <a:buNone/>
            </a:pPr>
            <a:r>
              <a:rPr>
                <a:latin typeface="Courier"/>
              </a:rPr>
              <a:t>d </a:t>
            </a:r>
            <a:r>
              <a:rPr>
                <a:solidFill>
                  <a:srgbClr val="4070A0"/>
                </a:solidFill>
                <a:latin typeface="Courier"/>
              </a:rPr>
              <a:t>|&gt;</a:t>
            </a:r>
            <a:r>
              <a:rPr>
                <a:latin typeface="Courier"/>
              </a:rPr>
              <a:t> </a:t>
            </a:r>
            <a:r>
              <a:rPr>
                <a:solidFill>
                  <a:srgbClr val="06287E"/>
                </a:solidFill>
                <a:latin typeface="Courier"/>
              </a:rPr>
              <a:t>filter</a:t>
            </a:r>
            <a:r>
              <a:rPr>
                <a:latin typeface="Courier"/>
              </a:rPr>
              <a:t>(case_status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"closed-resolved"</a:t>
            </a:r>
            <a:r>
              <a:rPr>
                <a:latin typeface="Courier"/>
              </a:rPr>
              <a:t>, </a:t>
            </a:r>
            <a:r>
              <a:rPr>
                <a:solidFill>
                  <a:srgbClr val="4070A0"/>
                </a:solidFill>
                <a:latin typeface="Courier"/>
              </a:rPr>
              <a:t>"closed-lost-contact"</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rate =</a:t>
            </a:r>
            <a:r>
              <a:rPr>
                <a:latin typeface="Courier"/>
              </a:rPr>
              <a:t> </a:t>
            </a:r>
            <a:r>
              <a:rPr>
                <a:solidFill>
                  <a:srgbClr val="06287E"/>
                </a:solidFill>
                <a:latin typeface="Courier"/>
              </a:rPr>
              <a:t>mean</a:t>
            </a:r>
            <a:r>
              <a:rPr>
                <a:latin typeface="Courier"/>
              </a:rPr>
              <a:t>(completed),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disability)</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collider, which is worse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Sample</a:t>
                      </a:r>
                    </a:p>
                  </a:txBody>
                  <a:tcPr/>
                </a:tc>
                <a:tc>
                  <a:txBody>
                    <a:bodyPr/>
                    <a:lstStyle/>
                    <a:p>
                      <a:pPr lvl="0" indent="0" marL="0">
                        <a:buNone/>
                      </a:pPr>
                      <a:r>
                        <a:rPr/>
                        <a:t>n</a:t>
                      </a:r>
                    </a:p>
                  </a:txBody>
                  <a:tcPr/>
                </a:tc>
                <a:tc>
                  <a:txBody>
                    <a:bodyPr/>
                    <a:lstStyle/>
                    <a:p>
                      <a:pPr lvl="0" indent="0" marL="0">
                        <a:buNone/>
                      </a:pPr>
                      <a:r>
                        <a:rPr/>
                        <a:t>Gap (average marginal effect)</a:t>
                      </a:r>
                    </a:p>
                  </a:txBody>
                  <a:tcPr/>
                </a:tc>
              </a:tr>
              <a:tr h="0">
                <a:tc>
                  <a:txBody>
                    <a:bodyPr/>
                    <a:lstStyle/>
                    <a:p>
                      <a:pPr lvl="0" indent="0" marL="0">
                        <a:buNone/>
                      </a:pPr>
                      <a:r>
                        <a:rPr/>
                        <a:t>All consenting cases</a:t>
                      </a:r>
                    </a:p>
                  </a:txBody>
                </a:tc>
                <a:tc>
                  <a:txBody>
                    <a:bodyPr/>
                    <a:lstStyle/>
                    <a:p>
                      <a:pPr lvl="0" indent="0" marL="0">
                        <a:buNone/>
                      </a:pPr>
                      <a:r>
                        <a:rPr/>
                        <a:t>1,581</a:t>
                      </a:r>
                    </a:p>
                  </a:txBody>
                </a:tc>
                <a:tc>
                  <a:txBody>
                    <a:bodyPr/>
                    <a:lstStyle/>
                    <a:p>
                      <a:pPr lvl="0" indent="0" marL="0">
                        <a:buNone/>
                      </a:pPr>
                      <a:r>
                        <a:rPr/>
                        <a:t>−19.4 points</a:t>
                      </a:r>
                    </a:p>
                  </a:txBody>
                </a:tc>
              </a:tr>
              <a:tr h="0">
                <a:tc>
                  <a:txBody>
                    <a:bodyPr/>
                    <a:lstStyle/>
                    <a:p>
                      <a:pPr lvl="0" indent="0" marL="0">
                        <a:buNone/>
                      </a:pPr>
                      <a:r>
                        <a:rPr b="1"/>
                        <a:t>Closed cases only</a:t>
                      </a:r>
                    </a:p>
                  </a:txBody>
                </a:tc>
                <a:tc>
                  <a:txBody>
                    <a:bodyPr/>
                    <a:lstStyle/>
                    <a:p>
                      <a:pPr lvl="0" indent="0" marL="0">
                        <a:buNone/>
                      </a:pPr>
                      <a:r>
                        <a:rPr b="1"/>
                        <a:t>860</a:t>
                      </a:r>
                    </a:p>
                  </a:txBody>
                </a:tc>
                <a:tc>
                  <a:txBody>
                    <a:bodyPr/>
                    <a:lstStyle/>
                    <a:p>
                      <a:pPr lvl="0" indent="0" marL="0">
                        <a:buNone/>
                      </a:pPr>
                      <a:r>
                        <a:rPr b="1"/>
                        <a:t>−21.1 points</a:t>
                      </a:r>
                    </a:p>
                  </a:txBody>
                </a:tc>
              </a:tr>
            </a:tbl>
          </a:graphicData>
        </a:graphic>
      </p:graphicFrame>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collider, which is worse</a:t>
            </a:r>
          </a:p>
        </p:txBody>
      </p:sp>
      <p:sp>
        <p:nvSpPr>
          <p:cNvPr id="3" name="Content Placeholder 2"/>
          <p:cNvSpPr>
            <a:spLocks noGrp="1"/>
          </p:cNvSpPr>
          <p:nvPr>
            <p:ph idx="1"/>
          </p:nvPr>
        </p:nvSpPr>
        <p:spPr/>
        <p:txBody>
          <a:bodyPr/>
          <a:lstStyle/>
          <a:p>
            <a:pPr lvl="0"/>
            <a:r>
              <a:rPr/>
              <a:t>Restricting to closed cases moves the gap to 21.1 points — and the movement is produced by the restriction rather than…</a:t>
            </a:r>
          </a:p>
          <a:p>
            <a:pPr lvl="0"/>
            <a:r>
              <a:rPr/>
              <a:t>Selecting rows is adjusting for a variable — Dropping open cases, keeping only completed forms, analysing only…</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both, and say which is which — Example</a:t>
            </a:r>
          </a:p>
        </p:txBody>
      </p:sp>
      <p:sp>
        <p:nvSpPr>
          <p:cNvPr id="3" name="Content Placeholder 2"/>
          <p:cNvSpPr>
            <a:spLocks noGrp="1"/>
          </p:cNvSpPr>
          <p:nvPr>
            <p:ph idx="1"/>
          </p:nvPr>
        </p:nvSpPr>
        <p:spPr/>
        <p:txBody>
          <a:bodyPr/>
          <a:lstStyle/>
          <a:p>
            <a:pPr lvl="0" indent="0">
              <a:buNone/>
            </a:pPr>
            <a:r>
              <a:rPr>
                <a:latin typeface="Courier"/>
              </a:rPr>
              <a:t>Referral completion by disability status, decomposition
  Total gap                                    -19.4 points
    of which runs through referral-making      -8.3 points  (42.5%)
    remaining, among referrals made            -11.2 points
  Referrals are made for 53.8% of cases reporting a disability against 71.5%
  of others. Both gates contribute; neither explains the other away.
  The -11.2 figure is conditional on a referral having been made and must not
  be reported as the effect of disability on reaching a service.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both, and say which is which</a:t>
            </a:r>
          </a:p>
        </p:txBody>
      </p:sp>
      <p:sp>
        <p:nvSpPr>
          <p:cNvPr id="3" name="Content Placeholder 2"/>
          <p:cNvSpPr>
            <a:spLocks noGrp="1"/>
          </p:cNvSpPr>
          <p:nvPr>
            <p:ph idx="1"/>
          </p:nvPr>
        </p:nvSpPr>
        <p:spPr/>
        <p:txBody>
          <a:bodyPr/>
          <a:lstStyle/>
          <a:p>
            <a:pPr lvl="0"/>
            <a:r>
              <a:rPr/>
              <a:t>The last line is the one that keeps the decomposition honest — Both numbers are real, they answer different questions,…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Every model in this course so far has assumed each row is an independent observation.</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https://data-analysis.cassion.dev/courses/regression-for-programmes/reg-05-the-covariate-that-hides-the-answer</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covariate that improves every statistic and destroys the answer</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5 of 8</vt:lpwstr>
  </property>
  <property fmtid="{D5CDD505-2E9C-101B-9397-08002B2CF9AE}" pid="3" name="subtitle">
    <vt:lpwstr>Add whether a referral was made and AIC falls by 595, pseudo-R² quadruples, and 42.5% of the disability gap disappears. Every model-selection criterion says keep it. Every causal consideration says it must come out, and no fit statistic will ever tell you which.</vt:lpwstr>
  </property>
</Properties>
</file>