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notesMaster" Target="notesMasters/notesMaster1.xml" /><Relationship Id="rId28" Type="http://schemas.openxmlformats.org/officeDocument/2006/relationships/viewProps" Target="viewProps.xml" /><Relationship Id="rId27" Type="http://schemas.openxmlformats.org/officeDocument/2006/relationships/presProps" Target="presProps.xml" /><Relationship Id="rId1" Type="http://schemas.openxmlformats.org/officeDocument/2006/relationships/slideMaster" Target="slideMasters/slideMaster1.xml" /><Relationship Id="rId30" Type="http://schemas.openxmlformats.org/officeDocument/2006/relationships/tableStyles" Target="tableStyles.xml" /><Relationship Id="rId29"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Ajoutez le fait qu’une orientation ait été émise et l’AIC chute de 595, le pseudo-R² quadruple, et 42,5 % de l’écart selon le handicap disparaît. Tout critère de sélection de modèle dit de la garder. Toute considération causale dit qu’elle doit sortir, et aucune statistique d’ajustement ne vous dira laquelle a raison.</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filière d’orientation comporte une porte. Un cas est consenti, puis une orientation est </a:t>
            </a:r>
            <a:r>
              <a:rPr i="1"/>
              <a:t>émise</a:t>
            </a:r>
            <a:r>
              <a:rPr/>
              <a:t>, puis elle est acceptée, puis un service est atteint. </a:t>
            </a:r>
            <a:r>
              <a:rPr>
                <a:latin typeface="Courier"/>
              </a:rPr>
              <a:t>referral_made</a:t>
            </a:r>
            <a:r>
              <a:rPr/>
              <a:t> est enregistré, il est fortement lié à l’aboutissement, et l’ajouter au modèle est l’étape naturelle.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L’AIC s’améliore de 595 points. Le pseudo-R² quadruple. Et 42,5 % de l’effet s’évanouit. Toute procédure automatique de sélection de modèle jamais écrite garderait cette variable. La sélection pas à pas la garde, l’AIC la garde, l’exactitude validée croisée la garde, et toutes répondent à une question que personne n’a posée.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orientation est émise pour 71,5 % des cas sans handicap signalé et 53,8 % des cas avec. Ce n’est pas une différence parasite à neutraliser — cela fait partie de ce qui est mesuré. Les cas signalant un handicap atteignent moins souvent un service </a:t>
            </a:r>
            <a:r>
              <a:rPr i="1"/>
              <a:t>en partie parce qu’une orientation est moins souvent émise pour eux au départ</a:t>
            </a:r>
            <a:r>
              <a:rPr/>
              <a:t>. Conditionner sur </a:t>
            </a:r>
            <a:r>
              <a:rPr>
                <a:latin typeface="Courier"/>
              </a:rPr>
              <a:t>referral_made</a:t>
            </a:r>
            <a:r>
              <a:rPr/>
              <a:t> demande : parmi les cas où une orientation a été émise, reste-t-il un écart ? La réponse est oui, 11,2 points — un nombre réel et utile sur l’étape d’</a:t>
            </a:r>
            <a:r>
              <a:rPr i="1"/>
              <a:t>acceptation</a:t>
            </a:r>
            <a:r>
              <a:rPr/>
              <a:t>. Ce n’est pas l’effet du handicap sur le fait d’atteindre un service, et le rapporter comme tel sous-estime cet effet de 42 %. Une covariable située sur le chemin causal entre exposition et résultat est un médiateur, et ajuster dessus retire exactement la part de l’effet qui passe par elle.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décision porte sur la structure causale, non sur des statistiques, et elle doit être prise avant d’ajuster le modèle.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Seule la première ligne est une raison d’ajouter une variable. La quatrième est une raison pour laquelle vous pouvez en ajouter une, et elle achète une erreur-type plus petite plutôt qu’une estimation différente. Les deux du milieu sont des raisons de ne pas le faire. La sorte d’une variable n’est pas visible dans les données. Facteur de confusion, médiateur et collisionneur produisent tous un coefficient qui bouge quand on ajuste, et tous trois améliorent l’ajustement s’ils prédisent le résultat. Le seul moyen de les distinguer est de savoir ce qui est venu avant et ce qui a causé quoi — d’où le schéma tracé avant l’ajustement du modèle.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flèches, tirées de ce que vous savez du fonctionnement de la filière.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département est un facteur de confusion — le lieu où naît un cas influe à la fois sur qui est enregistré avec un handicap et sur la qualité du système de services — il a donc sa place dans le modèle. L’émission de l’orientation est un médiateur — le handicap l’influence et elle influence l’aboutissement — elle n’y a donc pas sa place.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Nommez les modèles d’après la question plutôt que d’après les variables. Un modèle appelé </a:t>
            </a:r>
            <a:r>
              <a:rPr>
                <a:latin typeface="Courier"/>
              </a:rPr>
              <a:t>MECHANISM</a:t>
            </a:r>
            <a:r>
              <a:rPr/>
              <a:t> ne sera pas rapporté par accident comme l’effet total, et un relecteur voit lequel était visé.</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médiateur sous-estime un effet réel. Un collisionneur en fabrique un qui n’existe pas, et le mécanisme est plus subtil. Se restreindre aux cas clos est la façon la plus courante dont cela arrive ici, parce qu’un cas clos est un cas où </a:t>
            </a:r>
            <a:r>
              <a:rPr i="1"/>
              <a:t>quelque chose</a:t>
            </a:r>
            <a:r>
              <a:rPr/>
              <a:t> a été résolu — ce qui est en aval à la fois du handicap et de l’aboutissement.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 restreindre aux cas clos porte l’écart à 21,1 points, et le mouvement est produit par la restriction plutôt que par quoi que ce soit concernant le handicap. Les cas ouverts — ceux encore en cours — sont exclus sur un critère que les deux variables influencent. Sélectionner des lignes, c’est ajuster sur une variable. Écarter les cas ouverts, ne garder que les formulaires complets, n’analyser que les ménages ayant répondu à tout : chacun est un conditionnement, et chacun peut être un collisionneur. « Nous avons restreint l’analyse aux cas clos par souci d’exhaustivité » est une phrase qui change une estimation sans que personne remarque qu’il s’agissait d’un choix de modélisation.</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médiation vaut d’être rapportée quand le mécanisme est la question du programme, ce qui est le cas ici : le cours de protection situait l’écart selon le handicap à l’émission et à l’acceptation, et cette décomposition en est la version chiffrée.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dernière ligne est celle qui garde la décomposition honnête. Les deux nombres sont réels, ils répondent à des questions différentes, et le mode d’échec n’est pas de calculer le mauvais — c’est de calculer le bon et de l’étiqueter comme l’autre.</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Chaque modèle de ce cours a jusqu’ici supposé que chaque ligne était une observation indépendante. La leçon suivante donne au modèle un terme pour ce à l’intérieur de quoi les lignes sont regroupées, et trouve trois chemins honnêtes vers la même réponse là où le naïf était seul de son côté.</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regression-for-programmes/reg-05-the-covariate-that-hides-the-answer"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La covariable qui améliore chaque statistique et détruit la réponse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Ajoutez le fait qu’une orientation ait été émise et l’AIC chute de 595, le pseudo-R² quadruple, et 42,5 % de l’écart selon le handicap disparaît. Tout critère de sélection de modèle dit de la garder. Toute considération causale dit qu’elle doit sortir, et aucune statistique d’ajustement ne vous dira laquelle a raison.</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5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Une covariable qui paraît manifestement juste</a:t>
            </a:r>
          </a:p>
          <a:p>
            <a:pPr lvl="0"/>
            <a:r>
              <a:rPr/>
              <a:t>Pourquoi elle retire l’effet</a:t>
            </a:r>
          </a:p>
          <a:p>
            <a:pPr lvl="0"/>
            <a:r>
              <a:rPr/>
              <a:t>Quatre sortes de covariables, et ce que chacune fait</a:t>
            </a:r>
          </a:p>
          <a:p>
            <a:pPr lvl="0"/>
            <a:r>
              <a:rPr/>
              <a:t>Le tracer avant d’ajuster</a:t>
            </a:r>
          </a:p>
          <a:p>
            <a:pPr lvl="0"/>
            <a:r>
              <a:rPr/>
              <a:t>Le collisionneur, qui est pire</a:t>
            </a:r>
          </a:p>
          <a:p>
            <a:pPr lvl="0"/>
            <a:r>
              <a:rPr/>
              <a:t>Rapportez les deux, et dites lequel est lequel</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covariable qui paraît manifestement juste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statsmodels.formula.api </a:t>
            </a:r>
            <a:r>
              <a:rPr b="1">
                <a:solidFill>
                  <a:srgbClr val="008000"/>
                </a:solidFill>
                <a:latin typeface="Courier"/>
              </a:rPr>
              <a:t>as</a:t>
            </a:r>
            <a:r>
              <a:rPr>
                <a:latin typeface="Courier"/>
              </a:rPr>
              <a:t> smf</a:t>
            </a:r>
            <a:br/>
            <a:br/>
            <a:r>
              <a:rPr>
                <a:latin typeface="Courier"/>
              </a:rPr>
              <a:t>BASE </a:t>
            </a:r>
            <a:r>
              <a:rPr>
                <a:solidFill>
                  <a:srgbClr val="666666"/>
                </a:solidFill>
                <a:latin typeface="Courier"/>
              </a:rPr>
              <a:t>=</a:t>
            </a:r>
            <a:r>
              <a:rPr>
                <a:latin typeface="Courier"/>
              </a:rPr>
              <a:t> (</a:t>
            </a:r>
            <a:r>
              <a:rPr>
                <a:solidFill>
                  <a:srgbClr val="4070A0"/>
                </a:solidFill>
                <a:latin typeface="Courier"/>
              </a:rPr>
              <a:t>"completed ~ disability + case_category + age_band + sex"</a:t>
            </a:r>
            <a:br/>
            <a:r>
              <a:rPr>
                <a:latin typeface="Courier"/>
              </a:rPr>
              <a:t>        </a:t>
            </a:r>
            <a:r>
              <a:rPr>
                <a:solidFill>
                  <a:srgbClr val="4070A0"/>
                </a:solidFill>
                <a:latin typeface="Courier"/>
              </a:rPr>
              <a:t>" + service_requested + admin1"</a:t>
            </a:r>
            <a:r>
              <a:rPr>
                <a:latin typeface="Courier"/>
              </a:rPr>
              <a:t>)</a:t>
            </a:r>
            <a:br/>
            <a:br/>
            <a:r>
              <a:rPr>
                <a:latin typeface="Courier"/>
              </a:rPr>
              <a:t>adjusted </a:t>
            </a:r>
            <a:r>
              <a:rPr>
                <a:solidFill>
                  <a:srgbClr val="666666"/>
                </a:solidFill>
                <a:latin typeface="Courier"/>
              </a:rPr>
              <a:t>=</a:t>
            </a:r>
            <a:r>
              <a:rPr>
                <a:latin typeface="Courier"/>
              </a:rPr>
              <a:t> smf.logit(BASE, data</a:t>
            </a:r>
            <a:r>
              <a:rPr>
                <a:solidFill>
                  <a:srgbClr val="666666"/>
                </a:solidFill>
                <a:latin typeface="Courier"/>
              </a:rPr>
              <a:t>=</a:t>
            </a:r>
            <a:r>
              <a:rPr>
                <a:latin typeface="Courier"/>
              </a:rPr>
              <a:t>d).fit(disp</a:t>
            </a:r>
            <a:r>
              <a:rPr>
                <a:solidFill>
                  <a:srgbClr val="666666"/>
                </a:solidFill>
                <a:latin typeface="Courier"/>
              </a:rPr>
              <a:t>=</a:t>
            </a:r>
            <a:r>
              <a:rPr>
                <a:solidFill>
                  <a:srgbClr val="40A070"/>
                </a:solidFill>
                <a:latin typeface="Courier"/>
              </a:rPr>
              <a:t>0</a:t>
            </a:r>
            <a:r>
              <a:rPr>
                <a:latin typeface="Courier"/>
              </a:rPr>
              <a:t>)</a:t>
            </a:r>
            <a:br/>
            <a:r>
              <a:rPr>
                <a:latin typeface="Courier"/>
              </a:rPr>
              <a:t>plus_gate </a:t>
            </a:r>
            <a:r>
              <a:rPr>
                <a:solidFill>
                  <a:srgbClr val="666666"/>
                </a:solidFill>
                <a:latin typeface="Courier"/>
              </a:rPr>
              <a:t>=</a:t>
            </a:r>
            <a:r>
              <a:rPr>
                <a:latin typeface="Courier"/>
              </a:rPr>
              <a:t> smf.logit(BASE </a:t>
            </a:r>
            <a:r>
              <a:rPr>
                <a:solidFill>
                  <a:srgbClr val="666666"/>
                </a:solidFill>
                <a:latin typeface="Courier"/>
              </a:rPr>
              <a:t>+</a:t>
            </a:r>
            <a:r>
              <a:rPr>
                <a:latin typeface="Courier"/>
              </a:rPr>
              <a:t> </a:t>
            </a:r>
            <a:r>
              <a:rPr>
                <a:solidFill>
                  <a:srgbClr val="4070A0"/>
                </a:solidFill>
                <a:latin typeface="Courier"/>
              </a:rPr>
              <a:t>" + referral_made"</a:t>
            </a:r>
            <a:r>
              <a:rPr>
                <a:latin typeface="Courier"/>
              </a:rPr>
              <a:t>, data</a:t>
            </a:r>
            <a:r>
              <a:rPr>
                <a:solidFill>
                  <a:srgbClr val="666666"/>
                </a:solidFill>
                <a:latin typeface="Courier"/>
              </a:rPr>
              <a:t>=</a:t>
            </a:r>
            <a:r>
              <a:rPr>
                <a:latin typeface="Courier"/>
              </a:rPr>
              <a:t>d).fit(disp</a:t>
            </a:r>
            <a:r>
              <a:rPr>
                <a:solidFill>
                  <a:srgbClr val="666666"/>
                </a:solidFill>
                <a:latin typeface="Courier"/>
              </a:rPr>
              <a:t>=</a:t>
            </a:r>
            <a:r>
              <a:rPr>
                <a:solidFill>
                  <a:srgbClr val="40A070"/>
                </a:solidFill>
                <a:latin typeface="Courier"/>
              </a:rPr>
              <a:t>0</a:t>
            </a:r>
            <a:r>
              <a:rPr>
                <a:latin typeface="Courier"/>
              </a:rPr>
              <a:t>)</a:t>
            </a:r>
            <a:br/>
            <a:br/>
            <a:r>
              <a:rPr b="1">
                <a:solidFill>
                  <a:srgbClr val="007020"/>
                </a:solidFill>
                <a:latin typeface="Courier"/>
              </a:rPr>
              <a:t>for</a:t>
            </a:r>
            <a:r>
              <a:rPr>
                <a:latin typeface="Courier"/>
              </a:rPr>
              <a:t> name, m </a:t>
            </a:r>
            <a:r>
              <a:rPr b="1">
                <a:solidFill>
                  <a:srgbClr val="007020"/>
                </a:solidFill>
                <a:latin typeface="Courier"/>
              </a:rPr>
              <a:t>in</a:t>
            </a:r>
            <a:r>
              <a:rPr>
                <a:latin typeface="Courier"/>
              </a:rPr>
              <a:t> [(</a:t>
            </a:r>
            <a:r>
              <a:rPr>
                <a:solidFill>
                  <a:srgbClr val="4070A0"/>
                </a:solidFill>
                <a:latin typeface="Courier"/>
              </a:rPr>
              <a:t>"adjusted"</a:t>
            </a:r>
            <a:r>
              <a:rPr>
                <a:latin typeface="Courier"/>
              </a:rPr>
              <a:t>, adjusted), (</a:t>
            </a:r>
            <a:r>
              <a:rPr>
                <a:solidFill>
                  <a:srgbClr val="4070A0"/>
                </a:solidFill>
                <a:latin typeface="Courier"/>
              </a:rPr>
              <a:t>"+ referral_made"</a:t>
            </a:r>
            <a:r>
              <a:rPr>
                <a:latin typeface="Courier"/>
              </a:rPr>
              <a:t>, plus_gate)]:</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name</a:t>
            </a:r>
            <a:r>
              <a:rPr>
                <a:solidFill>
                  <a:srgbClr val="4070A0"/>
                </a:solidFill>
                <a:latin typeface="Courier"/>
              </a:rPr>
              <a:t>:16}</a:t>
            </a:r>
            <a:r>
              <a:rPr>
                <a:solidFill>
                  <a:srgbClr val="BB6688"/>
                </a:solidFill>
                <a:latin typeface="Courier"/>
              </a:rPr>
              <a:t> AIC </a:t>
            </a:r>
            <a:r>
              <a:rPr>
                <a:solidFill>
                  <a:srgbClr val="4070A0"/>
                </a:solidFill>
                <a:latin typeface="Courier"/>
              </a:rPr>
              <a:t>{</a:t>
            </a:r>
            <a:r>
              <a:rPr>
                <a:latin typeface="Courier"/>
              </a:rPr>
              <a:t>m</a:t>
            </a:r>
            <a:r>
              <a:rPr>
                <a:solidFill>
                  <a:srgbClr val="4070A0"/>
                </a:solidFill>
                <a:latin typeface="Courier"/>
              </a:rPr>
              <a:t>.</a:t>
            </a:r>
            <a:r>
              <a:rPr>
                <a:latin typeface="Courier"/>
              </a:rPr>
              <a:t>aic</a:t>
            </a:r>
            <a:r>
              <a:rPr>
                <a:solidFill>
                  <a:srgbClr val="4070A0"/>
                </a:solidFill>
                <a:latin typeface="Courier"/>
              </a:rPr>
              <a:t>:7.1f}</a:t>
            </a:r>
            <a:r>
              <a:rPr>
                <a:solidFill>
                  <a:srgbClr val="BB6688"/>
                </a:solidFill>
                <a:latin typeface="Courier"/>
              </a:rPr>
              <a:t>   pseudo-R2 </a:t>
            </a:r>
            <a:r>
              <a:rPr>
                <a:solidFill>
                  <a:srgbClr val="4070A0"/>
                </a:solidFill>
                <a:latin typeface="Courier"/>
              </a:rPr>
              <a:t>{</a:t>
            </a:r>
            <a:r>
              <a:rPr>
                <a:latin typeface="Courier"/>
              </a:rPr>
              <a:t>m</a:t>
            </a:r>
            <a:r>
              <a:rPr>
                <a:solidFill>
                  <a:srgbClr val="4070A0"/>
                </a:solidFill>
                <a:latin typeface="Courier"/>
              </a:rPr>
              <a:t>.</a:t>
            </a:r>
            <a:r>
              <a:rPr>
                <a:latin typeface="Courier"/>
              </a:rPr>
              <a:t>prsquared</a:t>
            </a:r>
            <a:r>
              <a:rPr>
                <a:solidFill>
                  <a:srgbClr val="4070A0"/>
                </a:solidFill>
                <a:latin typeface="Courier"/>
              </a:rPr>
              <a:t>:.3f}</a:t>
            </a:r>
            <a:r>
              <a:rPr>
                <a:solidFill>
                  <a:srgbClr val="BB6688"/>
                </a:solidFill>
                <a:latin typeface="Courier"/>
              </a:rPr>
              <a:t>"</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covariable qui paraît manifestement juste — En R</a:t>
            </a:r>
          </a:p>
        </p:txBody>
      </p:sp>
      <p:sp>
        <p:nvSpPr>
          <p:cNvPr id="3" name="Content Placeholder 2"/>
          <p:cNvSpPr>
            <a:spLocks noGrp="1"/>
          </p:cNvSpPr>
          <p:nvPr>
            <p:ph idx="1"/>
          </p:nvPr>
        </p:nvSpPr>
        <p:spPr/>
        <p:txBody>
          <a:bodyPr/>
          <a:lstStyle/>
          <a:p>
            <a:pPr lvl="0" indent="0">
              <a:buNone/>
            </a:pPr>
            <a:r>
              <a:rPr>
                <a:latin typeface="Courier"/>
              </a:rPr>
              <a:t>adjusted  </a:t>
            </a:r>
            <a:r>
              <a:rPr>
                <a:solidFill>
                  <a:srgbClr val="007020"/>
                </a:solidFill>
                <a:latin typeface="Courier"/>
              </a:rPr>
              <a:t>&lt;-</a:t>
            </a:r>
            <a:r>
              <a:rPr>
                <a:latin typeface="Courier"/>
              </a:rPr>
              <a:t> </a:t>
            </a:r>
            <a:r>
              <a:rPr>
                <a:solidFill>
                  <a:srgbClr val="06287E"/>
                </a:solidFill>
                <a:latin typeface="Courier"/>
              </a:rPr>
              <a:t>glm</a:t>
            </a:r>
            <a:r>
              <a:rPr>
                <a:latin typeface="Courier"/>
              </a:rPr>
              <a:t>(completed </a:t>
            </a:r>
            <a:r>
              <a:rPr>
                <a:solidFill>
                  <a:srgbClr val="4070A0"/>
                </a:solidFill>
                <a:latin typeface="Courier"/>
              </a:rPr>
              <a:t>~</a:t>
            </a:r>
            <a:r>
              <a:rPr>
                <a:latin typeface="Courier"/>
              </a:rPr>
              <a:t> disability </a:t>
            </a:r>
            <a:r>
              <a:rPr>
                <a:solidFill>
                  <a:srgbClr val="4070A0"/>
                </a:solidFill>
                <a:latin typeface="Courier"/>
              </a:rPr>
              <a:t>+</a:t>
            </a:r>
            <a:r>
              <a:rPr>
                <a:latin typeface="Courier"/>
              </a:rPr>
              <a:t> case_category </a:t>
            </a:r>
            <a:r>
              <a:rPr>
                <a:solidFill>
                  <a:srgbClr val="4070A0"/>
                </a:solidFill>
                <a:latin typeface="Courier"/>
              </a:rPr>
              <a:t>+</a:t>
            </a:r>
            <a:r>
              <a:rPr>
                <a:latin typeface="Courier"/>
              </a:rPr>
              <a:t> age_band </a:t>
            </a:r>
            <a:r>
              <a:rPr>
                <a:solidFill>
                  <a:srgbClr val="4070A0"/>
                </a:solidFill>
                <a:latin typeface="Courier"/>
              </a:rPr>
              <a:t>+</a:t>
            </a:r>
            <a:r>
              <a:rPr>
                <a:latin typeface="Courier"/>
              </a:rPr>
              <a:t> sex </a:t>
            </a:r>
            <a:r>
              <a:rPr>
                <a:solidFill>
                  <a:srgbClr val="4070A0"/>
                </a:solidFill>
                <a:latin typeface="Courier"/>
              </a:rPr>
              <a:t>+</a:t>
            </a:r>
            <a:br/>
            <a:r>
              <a:rPr>
                <a:latin typeface="Courier"/>
              </a:rPr>
              <a:t>                   service_requested </a:t>
            </a:r>
            <a:r>
              <a:rPr>
                <a:solidFill>
                  <a:srgbClr val="4070A0"/>
                </a:solidFill>
                <a:latin typeface="Courier"/>
              </a:rPr>
              <a:t>+</a:t>
            </a:r>
            <a:r>
              <a:rPr>
                <a:latin typeface="Courier"/>
              </a:rPr>
              <a:t> admin1, </a:t>
            </a:r>
            <a:r>
              <a:rPr>
                <a:solidFill>
                  <a:srgbClr val="7D9029"/>
                </a:solidFill>
                <a:latin typeface="Courier"/>
              </a:rPr>
              <a:t>data =</a:t>
            </a:r>
            <a:r>
              <a:rPr>
                <a:latin typeface="Courier"/>
              </a:rPr>
              <a:t> d, </a:t>
            </a:r>
            <a:r>
              <a:rPr>
                <a:solidFill>
                  <a:srgbClr val="7D9029"/>
                </a:solidFill>
                <a:latin typeface="Courier"/>
              </a:rPr>
              <a:t>family =</a:t>
            </a:r>
            <a:r>
              <a:rPr>
                <a:latin typeface="Courier"/>
              </a:rPr>
              <a:t> </a:t>
            </a:r>
            <a:r>
              <a:rPr>
                <a:solidFill>
                  <a:srgbClr val="06287E"/>
                </a:solidFill>
                <a:latin typeface="Courier"/>
              </a:rPr>
              <a:t>binomial</a:t>
            </a:r>
            <a:r>
              <a:rPr>
                <a:latin typeface="Courier"/>
              </a:rPr>
              <a:t>())</a:t>
            </a:r>
            <a:br/>
            <a:r>
              <a:rPr>
                <a:latin typeface="Courier"/>
              </a:rPr>
              <a:t>plus_gate </a:t>
            </a:r>
            <a:r>
              <a:rPr>
                <a:solidFill>
                  <a:srgbClr val="007020"/>
                </a:solidFill>
                <a:latin typeface="Courier"/>
              </a:rPr>
              <a:t>&lt;-</a:t>
            </a:r>
            <a:r>
              <a:rPr>
                <a:latin typeface="Courier"/>
              </a:rPr>
              <a:t> </a:t>
            </a:r>
            <a:r>
              <a:rPr>
                <a:solidFill>
                  <a:srgbClr val="06287E"/>
                </a:solidFill>
                <a:latin typeface="Courier"/>
              </a:rPr>
              <a:t>update</a:t>
            </a:r>
            <a:r>
              <a:rPr>
                <a:latin typeface="Courier"/>
              </a:rPr>
              <a:t>(adjusted, . </a:t>
            </a:r>
            <a:r>
              <a:rPr>
                <a:solidFill>
                  <a:srgbClr val="4070A0"/>
                </a:solidFill>
                <a:latin typeface="Courier"/>
              </a:rPr>
              <a:t>~</a:t>
            </a:r>
            <a:r>
              <a:rPr>
                <a:latin typeface="Courier"/>
              </a:rPr>
              <a:t> . </a:t>
            </a:r>
            <a:r>
              <a:rPr>
                <a:solidFill>
                  <a:srgbClr val="4070A0"/>
                </a:solidFill>
                <a:latin typeface="Courier"/>
              </a:rPr>
              <a:t>+</a:t>
            </a:r>
            <a:r>
              <a:rPr>
                <a:latin typeface="Courier"/>
              </a:rPr>
              <a:t> referral_made)</a:t>
            </a:r>
            <a:br/>
            <a:r>
              <a:rPr>
                <a:solidFill>
                  <a:srgbClr val="06287E"/>
                </a:solidFill>
                <a:latin typeface="Courier"/>
              </a:rPr>
              <a:t>AIC</a:t>
            </a:r>
            <a:r>
              <a:rPr>
                <a:latin typeface="Courier"/>
              </a:rPr>
              <a:t>(adjusted, plus_gate)</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covariable qui paraît manifestement juste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1651000"/>
                <a:gridCol w="1651000"/>
                <a:gridCol w="1651000"/>
                <a:gridCol w="1651000"/>
                <a:gridCol w="1651000"/>
              </a:tblGrid>
              <a:tr h="0">
                <a:tc>
                  <a:txBody>
                    <a:bodyPr/>
                    <a:lstStyle/>
                    <a:p>
                      <a:pPr lvl="0" indent="0" marL="0">
                        <a:buNone/>
                      </a:pPr>
                      <a:r>
                        <a:rPr/>
                        <a:t>Modèle</a:t>
                      </a:r>
                    </a:p>
                  </a:txBody>
                  <a:tcPr/>
                </a:tc>
                <a:tc>
                  <a:txBody>
                    <a:bodyPr/>
                    <a:lstStyle/>
                    <a:p>
                      <a:pPr lvl="0" indent="0" marL="0">
                        <a:buNone/>
                      </a:pPr>
                      <a:r>
                        <a:rPr/>
                        <a:t>Rapport de cotes</a:t>
                      </a:r>
                    </a:p>
                  </a:txBody>
                  <a:tcPr/>
                </a:tc>
                <a:tc>
                  <a:txBody>
                    <a:bodyPr/>
                    <a:lstStyle/>
                    <a:p>
                      <a:pPr lvl="0" indent="0" marL="0">
                        <a:buNone/>
                      </a:pPr>
                      <a:r>
                        <a:rPr/>
                        <a:t>Effet marginal moyen</a:t>
                      </a:r>
                    </a:p>
                  </a:txBody>
                  <a:tcPr/>
                </a:tc>
                <a:tc>
                  <a:txBody>
                    <a:bodyPr/>
                    <a:lstStyle/>
                    <a:p>
                      <a:pPr lvl="0" indent="0" marL="0">
                        <a:buNone/>
                      </a:pPr>
                      <a:r>
                        <a:rPr/>
                        <a:t>AIC</a:t>
                      </a:r>
                    </a:p>
                  </a:txBody>
                  <a:tcPr/>
                </a:tc>
                <a:tc>
                  <a:txBody>
                    <a:bodyPr/>
                    <a:lstStyle/>
                    <a:p>
                      <a:pPr lvl="0" indent="0" marL="0">
                        <a:buNone/>
                      </a:pPr>
                      <a:r>
                        <a:rPr/>
                        <a:t>Pseudo-R²</a:t>
                      </a:r>
                    </a:p>
                  </a:txBody>
                  <a:tcPr/>
                </a:tc>
              </a:tr>
              <a:tr h="0">
                <a:tc>
                  <a:txBody>
                    <a:bodyPr/>
                    <a:lstStyle/>
                    <a:p>
                      <a:pPr lvl="0" indent="0" marL="0">
                        <a:buNone/>
                      </a:pPr>
                      <a:r>
                        <a:rPr/>
                        <a:t>Brut</a:t>
                      </a:r>
                    </a:p>
                  </a:txBody>
                </a:tc>
                <a:tc>
                  <a:txBody>
                    <a:bodyPr/>
                    <a:lstStyle/>
                    <a:p>
                      <a:pPr lvl="0" indent="0" marL="0">
                        <a:buNone/>
                      </a:pPr>
                      <a:r>
                        <a:rPr/>
                        <a:t>0,430</a:t>
                      </a:r>
                    </a:p>
                  </a:txBody>
                </a:tc>
                <a:tc>
                  <a:txBody>
                    <a:bodyPr/>
                    <a:lstStyle/>
                    <a:p>
                      <a:pPr lvl="0" indent="0" marL="0">
                        <a:buNone/>
                      </a:pPr>
                      <a:r>
                        <a:rPr/>
                        <a:t>−19,05 pts</a:t>
                      </a:r>
                    </a:p>
                  </a:txBody>
                </a:tc>
                <a:tc>
                  <a:txBody>
                    <a:bodyPr/>
                    <a:lstStyle/>
                    <a:p>
                      <a:pPr lvl="0" indent="0" marL="0">
                        <a:buNone/>
                      </a:pPr>
                      <a:r>
                        <a:rPr/>
                        <a:t>2138,5</a:t>
                      </a:r>
                    </a:p>
                  </a:txBody>
                </a:tc>
                <a:tc>
                  <a:txBody>
                    <a:bodyPr/>
                    <a:lstStyle/>
                    <a:p>
                      <a:pPr lvl="0" indent="0" marL="0">
                        <a:buNone/>
                      </a:pPr>
                      <a:r>
                        <a:rPr/>
                        <a:t>0,012</a:t>
                      </a:r>
                    </a:p>
                  </a:txBody>
                </a:tc>
              </a:tr>
              <a:tr h="0">
                <a:tc>
                  <a:txBody>
                    <a:bodyPr/>
                    <a:lstStyle/>
                    <a:p>
                      <a:pPr lvl="0" indent="0" marL="0">
                        <a:buNone/>
                      </a:pPr>
                      <a:r>
                        <a:rPr/>
                        <a:t>Ajusté</a:t>
                      </a:r>
                    </a:p>
                  </a:txBody>
                </a:tc>
                <a:tc>
                  <a:txBody>
                    <a:bodyPr/>
                    <a:lstStyle/>
                    <a:p>
                      <a:pPr lvl="0" indent="0" marL="0">
                        <a:buNone/>
                      </a:pPr>
                      <a:r>
                        <a:rPr/>
                        <a:t>0,388</a:t>
                      </a:r>
                    </a:p>
                  </a:txBody>
                </a:tc>
                <a:tc>
                  <a:txBody>
                    <a:bodyPr/>
                    <a:lstStyle/>
                    <a:p>
                      <a:pPr lvl="0" indent="0" marL="0">
                        <a:buNone/>
                      </a:pPr>
                      <a:r>
                        <a:rPr b="1"/>
                        <a:t>−19,41 pts</a:t>
                      </a:r>
                    </a:p>
                  </a:txBody>
                </a:tc>
                <a:tc>
                  <a:txBody>
                    <a:bodyPr/>
                    <a:lstStyle/>
                    <a:p>
                      <a:pPr lvl="0" indent="0" marL="0">
                        <a:buNone/>
                      </a:pPr>
                      <a:r>
                        <a:rPr/>
                        <a:t>1999,6</a:t>
                      </a:r>
                    </a:p>
                  </a:txBody>
                </a:tc>
                <a:tc>
                  <a:txBody>
                    <a:bodyPr/>
                    <a:lstStyle/>
                    <a:p>
                      <a:pPr lvl="0" indent="0" marL="0">
                        <a:buNone/>
                      </a:pPr>
                      <a:r>
                        <a:rPr/>
                        <a:t>0,089</a:t>
                      </a:r>
                    </a:p>
                  </a:txBody>
                </a:tc>
              </a:tr>
              <a:tr h="0">
                <a:tc>
                  <a:txBody>
                    <a:bodyPr/>
                    <a:lstStyle/>
                    <a:p>
                      <a:pPr lvl="0" indent="0" marL="0">
                        <a:buNone/>
                      </a:pPr>
                      <a:r>
                        <a:rPr b="1"/>
                        <a:t>+ </a:t>
                      </a:r>
                      <a:r>
                        <a:rPr b="1">
                          <a:latin typeface="Courier"/>
                        </a:rPr>
                        <a:t>referral_made</a:t>
                      </a:r>
                    </a:p>
                  </a:txBody>
                </a:tc>
                <a:tc>
                  <a:txBody>
                    <a:bodyPr/>
                    <a:lstStyle/>
                    <a:p>
                      <a:pPr lvl="0" indent="0" marL="0">
                        <a:buNone/>
                      </a:pPr>
                      <a:r>
                        <a:rPr/>
                        <a:t>0,494</a:t>
                      </a:r>
                    </a:p>
                  </a:txBody>
                </a:tc>
                <a:tc>
                  <a:txBody>
                    <a:bodyPr/>
                    <a:lstStyle/>
                    <a:p>
                      <a:pPr lvl="0" indent="0" marL="0">
                        <a:buNone/>
                      </a:pPr>
                      <a:r>
                        <a:rPr b="1"/>
                        <a:t>−11,15 pts</a:t>
                      </a:r>
                    </a:p>
                  </a:txBody>
                </a:tc>
                <a:tc>
                  <a:txBody>
                    <a:bodyPr/>
                    <a:lstStyle/>
                    <a:p>
                      <a:pPr lvl="0" indent="0" marL="0">
                        <a:buNone/>
                      </a:pPr>
                      <a:r>
                        <a:rPr b="1"/>
                        <a:t>1404,2</a:t>
                      </a:r>
                    </a:p>
                  </a:txBody>
                </a:tc>
                <a:tc>
                  <a:txBody>
                    <a:bodyPr/>
                    <a:lstStyle/>
                    <a:p>
                      <a:pPr lvl="0" indent="0" marL="0">
                        <a:buNone/>
                      </a:pPr>
                      <a:r>
                        <a:rPr b="1"/>
                        <a:t>0,365</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covariable qui paraît manifestement juste</a:t>
            </a:r>
          </a:p>
        </p:txBody>
      </p:sp>
      <p:sp>
        <p:nvSpPr>
          <p:cNvPr id="3" name="Content Placeholder 2"/>
          <p:cNvSpPr>
            <a:spLocks noGrp="1"/>
          </p:cNvSpPr>
          <p:nvPr>
            <p:ph idx="1"/>
          </p:nvPr>
        </p:nvSpPr>
        <p:spPr/>
        <p:txBody>
          <a:bodyPr/>
          <a:lstStyle/>
          <a:p>
            <a:pPr lvl="0"/>
            <a:r>
              <a:rPr/>
              <a:t>L’AIC s’améliore de 595 points. Le pseudo-R² quadruple. Et 42,5 % de l’effet s’évanouit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elle retire l’effet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(d.groupby(</a:t>
            </a:r>
            <a:r>
              <a:rPr>
                <a:solidFill>
                  <a:srgbClr val="4070A0"/>
                </a:solidFill>
                <a:latin typeface="Courier"/>
              </a:rPr>
              <a:t>"disability"</a:t>
            </a:r>
            <a:r>
              <a:rPr>
                <a:latin typeface="Courier"/>
              </a:rPr>
              <a:t>)[</a:t>
            </a:r>
            <a:r>
              <a:rPr>
                <a:solidFill>
                  <a:srgbClr val="4070A0"/>
                </a:solidFill>
                <a:latin typeface="Courier"/>
              </a:rPr>
              <a:t>"referral_made"</a:t>
            </a:r>
            <a:r>
              <a:rPr>
                <a:latin typeface="Courier"/>
              </a:rPr>
              <a:t>].agg([</a:t>
            </a:r>
            <a:r>
              <a:rPr>
                <a:solidFill>
                  <a:srgbClr val="4070A0"/>
                </a:solidFill>
                <a:latin typeface="Courier"/>
              </a:rPr>
              <a:t>"mean"</a:t>
            </a:r>
            <a:r>
              <a:rPr>
                <a:latin typeface="Courier"/>
              </a:rPr>
              <a:t>, </a:t>
            </a:r>
            <a:r>
              <a:rPr>
                <a:solidFill>
                  <a:srgbClr val="4070A0"/>
                </a:solidFill>
                <a:latin typeface="Courier"/>
              </a:rPr>
              <a:t>"size"</a:t>
            </a:r>
            <a:r>
              <a:rPr>
                <a:latin typeface="Courier"/>
              </a:rPr>
              <a:t>]).</a:t>
            </a:r>
            <a:r>
              <a:rPr>
                <a:solidFill>
                  <a:srgbClr val="008000"/>
                </a:solidFill>
                <a:latin typeface="Courier"/>
              </a:rPr>
              <a:t>round</a:t>
            </a:r>
            <a:r>
              <a:rPr>
                <a:latin typeface="Courier"/>
              </a:rPr>
              <a:t>(</a:t>
            </a:r>
            <a:r>
              <a:rPr>
                <a:solidFill>
                  <a:srgbClr val="40A070"/>
                </a:solidFill>
                <a:latin typeface="Courier"/>
              </a:rPr>
              <a:t>4</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elle retire l’effet — En R</a:t>
            </a:r>
          </a:p>
        </p:txBody>
      </p:sp>
      <p:sp>
        <p:nvSpPr>
          <p:cNvPr id="3" name="Content Placeholder 2"/>
          <p:cNvSpPr>
            <a:spLocks noGrp="1"/>
          </p:cNvSpPr>
          <p:nvPr>
            <p:ph idx="1"/>
          </p:nvPr>
        </p:nvSpPr>
        <p:spPr/>
        <p:txBody>
          <a:bodyPr/>
          <a:lstStyle/>
          <a:p>
            <a:pPr lvl="0" indent="0">
              <a:buNone/>
            </a:pPr>
            <a:r>
              <a:rPr>
                <a:latin typeface="Courier"/>
              </a:rPr>
              <a:t>d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made =</a:t>
            </a:r>
            <a:r>
              <a:rPr>
                <a:latin typeface="Courier"/>
              </a:rPr>
              <a:t> </a:t>
            </a:r>
            <a:r>
              <a:rPr>
                <a:solidFill>
                  <a:srgbClr val="06287E"/>
                </a:solidFill>
                <a:latin typeface="Courier"/>
              </a:rPr>
              <a:t>mean</a:t>
            </a:r>
            <a:r>
              <a:rPr>
                <a:latin typeface="Courier"/>
              </a:rPr>
              <a:t>(referral_made),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disability)</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elle retire l’effet</a:t>
            </a:r>
          </a:p>
        </p:txBody>
      </p:sp>
      <p:sp>
        <p:nvSpPr>
          <p:cNvPr id="3" name="Content Placeholder 2"/>
          <p:cNvSpPr>
            <a:spLocks noGrp="1"/>
          </p:cNvSpPr>
          <p:nvPr>
            <p:ph idx="1"/>
          </p:nvPr>
        </p:nvSpPr>
        <p:spPr/>
        <p:txBody>
          <a:bodyPr/>
          <a:lstStyle/>
          <a:p>
            <a:pPr lvl="0"/>
            <a:r>
              <a:rPr/>
              <a:t>Une orientation est émise pour 71,5 % des cas sans handicap signalé et 53,8 % des cas avec</a:t>
            </a:r>
          </a:p>
          <a:p>
            <a:pPr lvl="0"/>
            <a:r>
              <a:rPr/>
              <a:t>Conditionner sur </a:t>
            </a:r>
            <a:r>
              <a:rPr>
                <a:latin typeface="Courier"/>
              </a:rPr>
              <a:t>referral_made</a:t>
            </a:r>
            <a:r>
              <a:rPr/>
              <a:t> demande : parmi les cas où une orientation a été émise, reste-t-il un écart ? — La…</a:t>
            </a:r>
          </a:p>
          <a:p>
            <a:pPr lvl="0"/>
            <a:r>
              <a:rPr/>
              <a:t>Une covariable située sur le chemin causal entre exposition et résultat est un médiateur, et ajuster dessus retire exactement la part de l’effet qui passe par elle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Quatre sortes de covariables, et ce que chacune fait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Sorte</a:t>
                      </a:r>
                    </a:p>
                  </a:txBody>
                  <a:tcPr/>
                </a:tc>
                <a:tc>
                  <a:txBody>
                    <a:bodyPr/>
                    <a:lstStyle/>
                    <a:p>
                      <a:pPr lvl="0" indent="0" marL="0">
                        <a:buNone/>
                      </a:pPr>
                      <a:r>
                        <a:rPr/>
                        <a:t>Se situe</a:t>
                      </a:r>
                    </a:p>
                  </a:txBody>
                  <a:tcPr/>
                </a:tc>
                <a:tc>
                  <a:txBody>
                    <a:bodyPr/>
                    <a:lstStyle/>
                    <a:p>
                      <a:pPr lvl="0" indent="0" marL="0">
                        <a:buNone/>
                      </a:pPr>
                      <a:r>
                        <a:rPr/>
                        <a:t>Ajuster ?</a:t>
                      </a:r>
                    </a:p>
                  </a:txBody>
                  <a:tcPr/>
                </a:tc>
                <a:tc>
                  <a:txBody>
                    <a:bodyPr/>
                    <a:lstStyle/>
                    <a:p>
                      <a:pPr lvl="0" indent="0" marL="0">
                        <a:buNone/>
                      </a:pPr>
                      <a:r>
                        <a:rPr/>
                        <a:t>Si vous vous trompez</a:t>
                      </a:r>
                    </a:p>
                  </a:txBody>
                  <a:tcPr/>
                </a:tc>
              </a:tr>
              <a:tr h="0">
                <a:tc>
                  <a:txBody>
                    <a:bodyPr/>
                    <a:lstStyle/>
                    <a:p>
                      <a:pPr lvl="0" indent="0" marL="0">
                        <a:buNone/>
                      </a:pPr>
                      <a:r>
                        <a:rPr b="1"/>
                        <a:t>Facteur de confusion</a:t>
                      </a:r>
                    </a:p>
                  </a:txBody>
                </a:tc>
                <a:tc>
                  <a:txBody>
                    <a:bodyPr/>
                    <a:lstStyle/>
                    <a:p>
                      <a:pPr lvl="0" indent="0" marL="0">
                        <a:buNone/>
                      </a:pPr>
                      <a:r>
                        <a:rPr/>
                        <a:t>Cause l’exposition et le résultat</a:t>
                      </a:r>
                    </a:p>
                  </a:txBody>
                </a:tc>
                <a:tc>
                  <a:txBody>
                    <a:bodyPr/>
                    <a:lstStyle/>
                    <a:p>
                      <a:pPr lvl="0" indent="0" marL="0">
                        <a:buNone/>
                      </a:pPr>
                      <a:r>
                        <a:rPr b="1"/>
                        <a:t>Oui</a:t>
                      </a:r>
                    </a:p>
                  </a:txBody>
                </a:tc>
                <a:tc>
                  <a:txBody>
                    <a:bodyPr/>
                    <a:lstStyle/>
                    <a:p>
                      <a:pPr lvl="0" indent="0" marL="0">
                        <a:buNone/>
                      </a:pPr>
                      <a:r>
                        <a:rPr/>
                        <a:t>Estimation biaisée, dans les deux sens</a:t>
                      </a:r>
                    </a:p>
                  </a:txBody>
                </a:tc>
              </a:tr>
              <a:tr h="0">
                <a:tc>
                  <a:txBody>
                    <a:bodyPr/>
                    <a:lstStyle/>
                    <a:p>
                      <a:pPr lvl="0" indent="0" marL="0">
                        <a:buNone/>
                      </a:pPr>
                      <a:r>
                        <a:rPr b="1"/>
                        <a:t>Médiateur</a:t>
                      </a:r>
                    </a:p>
                  </a:txBody>
                </a:tc>
                <a:tc>
                  <a:txBody>
                    <a:bodyPr/>
                    <a:lstStyle/>
                    <a:p>
                      <a:pPr lvl="0" indent="0" marL="0">
                        <a:buNone/>
                      </a:pPr>
                      <a:r>
                        <a:rPr/>
                        <a:t>Entre l’exposition et le résultat</a:t>
                      </a:r>
                    </a:p>
                  </a:txBody>
                </a:tc>
                <a:tc>
                  <a:txBody>
                    <a:bodyPr/>
                    <a:lstStyle/>
                    <a:p>
                      <a:pPr lvl="0" indent="0" marL="0">
                        <a:buNone/>
                      </a:pPr>
                      <a:r>
                        <a:rPr b="1"/>
                        <a:t>Non</a:t>
                      </a:r>
                      <a:r>
                        <a:rPr/>
                        <a:t> (pour un effet total)</a:t>
                      </a:r>
                    </a:p>
                  </a:txBody>
                </a:tc>
                <a:tc>
                  <a:txBody>
                    <a:bodyPr/>
                    <a:lstStyle/>
                    <a:p>
                      <a:pPr lvl="0" indent="0" marL="0">
                        <a:buNone/>
                      </a:pPr>
                      <a:r>
                        <a:rPr/>
                        <a:t>Effet sous-estimé</a:t>
                      </a:r>
                    </a:p>
                  </a:txBody>
                </a:tc>
              </a:tr>
              <a:tr h="0">
                <a:tc>
                  <a:txBody>
                    <a:bodyPr/>
                    <a:lstStyle/>
                    <a:p>
                      <a:pPr lvl="0" indent="0" marL="0">
                        <a:buNone/>
                      </a:pPr>
                      <a:r>
                        <a:rPr b="1"/>
                        <a:t>Collisionneur</a:t>
                      </a:r>
                    </a:p>
                  </a:txBody>
                </a:tc>
                <a:tc>
                  <a:txBody>
                    <a:bodyPr/>
                    <a:lstStyle/>
                    <a:p>
                      <a:pPr lvl="0" indent="0" marL="0">
                        <a:buNone/>
                      </a:pPr>
                      <a:r>
                        <a:rPr/>
                        <a:t>Causé par l’exposition et le résultat</a:t>
                      </a:r>
                    </a:p>
                  </a:txBody>
                </a:tc>
                <a:tc>
                  <a:txBody>
                    <a:bodyPr/>
                    <a:lstStyle/>
                    <a:p>
                      <a:pPr lvl="0" indent="0" marL="0">
                        <a:buNone/>
                      </a:pPr>
                      <a:r>
                        <a:rPr b="1"/>
                        <a:t>Jamais</a:t>
                      </a:r>
                    </a:p>
                  </a:txBody>
                </a:tc>
                <a:tc>
                  <a:txBody>
                    <a:bodyPr/>
                    <a:lstStyle/>
                    <a:p>
                      <a:pPr lvl="0" indent="0" marL="0">
                        <a:buNone/>
                      </a:pPr>
                      <a:r>
                        <a:rPr/>
                        <a:t>Biais créé là où il n’y en avait pas</a:t>
                      </a:r>
                    </a:p>
                  </a:txBody>
                </a:tc>
              </a:tr>
              <a:tr h="0">
                <a:tc>
                  <a:txBody>
                    <a:bodyPr/>
                    <a:lstStyle/>
                    <a:p>
                      <a:pPr lvl="0" indent="0" marL="0">
                        <a:buNone/>
                      </a:pPr>
                      <a:r>
                        <a:rPr b="1"/>
                        <a:t>Cause concurrente</a:t>
                      </a:r>
                    </a:p>
                  </a:txBody>
                </a:tc>
                <a:tc>
                  <a:txBody>
                    <a:bodyPr/>
                    <a:lstStyle/>
                    <a:p>
                      <a:pPr lvl="0" indent="0" marL="0">
                        <a:buNone/>
                      </a:pPr>
                      <a:r>
                        <a:rPr/>
                        <a:t>Ne cause que le résultat</a:t>
                      </a:r>
                    </a:p>
                  </a:txBody>
                </a:tc>
                <a:tc>
                  <a:txBody>
                    <a:bodyPr/>
                    <a:lstStyle/>
                    <a:p>
                      <a:pPr lvl="0" indent="0" marL="0">
                        <a:buNone/>
                      </a:pPr>
                      <a:r>
                        <a:rPr/>
                        <a:t>Facultatif</a:t>
                      </a:r>
                    </a:p>
                  </a:txBody>
                </a:tc>
                <a:tc>
                  <a:txBody>
                    <a:bodyPr/>
                    <a:lstStyle/>
                    <a:p>
                      <a:pPr lvl="0" indent="0" marL="0">
                        <a:buNone/>
                      </a:pPr>
                      <a:r>
                        <a:rPr/>
                        <a:t>Précision seulement</a:t>
                      </a:r>
                    </a:p>
                  </a:txBody>
                </a:tc>
              </a:tr>
            </a:tbl>
          </a:graphicData>
        </a:graphic>
      </p:graphicFrame>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Quatre sortes de covariables, et ce que chacune fait</a:t>
            </a:r>
          </a:p>
        </p:txBody>
      </p:sp>
      <p:sp>
        <p:nvSpPr>
          <p:cNvPr id="3" name="Content Placeholder 2"/>
          <p:cNvSpPr>
            <a:spLocks noGrp="1"/>
          </p:cNvSpPr>
          <p:nvPr>
            <p:ph idx="1"/>
          </p:nvPr>
        </p:nvSpPr>
        <p:spPr/>
        <p:txBody>
          <a:bodyPr/>
          <a:lstStyle/>
          <a:p>
            <a:pPr lvl="0"/>
            <a:r>
              <a:rPr/>
              <a:t>Seule la première ligne est une raison d’ajouter une variable — La quatrième est une raison pour laquelle vous pouvez…</a:t>
            </a:r>
          </a:p>
          <a:p>
            <a:pPr lvl="0"/>
            <a:r>
              <a:rPr/>
              <a:t>La sorte d’une variable n’est pas visible dans les données — Facteur de confusion, médiateur et collisionneur…</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tracer avant d’ajuster — Exemple</a:t>
            </a:r>
          </a:p>
        </p:txBody>
      </p:sp>
      <p:sp>
        <p:nvSpPr>
          <p:cNvPr id="3" name="Content Placeholder 2"/>
          <p:cNvSpPr>
            <a:spLocks noGrp="1"/>
          </p:cNvSpPr>
          <p:nvPr>
            <p:ph idx="1"/>
          </p:nvPr>
        </p:nvSpPr>
        <p:spPr/>
        <p:txBody>
          <a:bodyPr/>
          <a:lstStyle/>
          <a:p>
            <a:pPr lvl="0" indent="0">
              <a:buNone/>
            </a:pPr>
            <a:r>
              <a:rPr>
                <a:latin typeface="Courier"/>
              </a:rPr>
              <a:t>   disability -------------------------------&gt; completion
       |                                            ^
       +-------&gt; referral made ---------------------+
   department --&gt; disability        department --&gt; completion</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tracer avant d’ajuster</a:t>
            </a:r>
          </a:p>
        </p:txBody>
      </p:sp>
      <p:sp>
        <p:nvSpPr>
          <p:cNvPr id="3" name="Content Placeholder 2"/>
          <p:cNvSpPr>
            <a:spLocks noGrp="1"/>
          </p:cNvSpPr>
          <p:nvPr>
            <p:ph idx="1"/>
          </p:nvPr>
        </p:nvSpPr>
        <p:spPr/>
        <p:txBody>
          <a:bodyPr/>
          <a:lstStyle/>
          <a:p>
            <a:pPr lvl="0"/>
            <a:r>
              <a:rPr/>
              <a:t>Le département est un facteur de confusion — le lieu où naît un cas influe à la fois sur qui est enregistré avec un…</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tracer avant d’ajuster — En Python</a:t>
            </a:r>
          </a:p>
        </p:txBody>
      </p:sp>
      <p:sp>
        <p:nvSpPr>
          <p:cNvPr id="3" name="Content Placeholder 2"/>
          <p:cNvSpPr>
            <a:spLocks noGrp="1"/>
          </p:cNvSpPr>
          <p:nvPr>
            <p:ph idx="1"/>
          </p:nvPr>
        </p:nvSpPr>
        <p:spPr/>
        <p:txBody>
          <a:bodyPr/>
          <a:lstStyle/>
          <a:p>
            <a:pPr lvl="0" indent="0">
              <a:buNone/>
            </a:pPr>
            <a:r>
              <a:rPr>
                <a:latin typeface="Courier"/>
              </a:rPr>
              <a:t>TOTAL_EFFECT </a:t>
            </a:r>
            <a:r>
              <a:rPr>
                <a:solidFill>
                  <a:srgbClr val="666666"/>
                </a:solidFill>
                <a:latin typeface="Courier"/>
              </a:rPr>
              <a:t>=</a:t>
            </a:r>
            <a:r>
              <a:rPr>
                <a:latin typeface="Courier"/>
              </a:rPr>
              <a:t> [</a:t>
            </a:r>
            <a:r>
              <a:rPr>
                <a:solidFill>
                  <a:srgbClr val="4070A0"/>
                </a:solidFill>
                <a:latin typeface="Courier"/>
              </a:rPr>
              <a:t>"disability"</a:t>
            </a:r>
            <a:r>
              <a:rPr>
                <a:latin typeface="Courier"/>
              </a:rPr>
              <a:t>, </a:t>
            </a:r>
            <a:r>
              <a:rPr>
                <a:solidFill>
                  <a:srgbClr val="4070A0"/>
                </a:solidFill>
                <a:latin typeface="Courier"/>
              </a:rPr>
              <a:t>"case_category"</a:t>
            </a:r>
            <a:r>
              <a:rPr>
                <a:latin typeface="Courier"/>
              </a:rPr>
              <a:t>, </a:t>
            </a:r>
            <a:r>
              <a:rPr>
                <a:solidFill>
                  <a:srgbClr val="4070A0"/>
                </a:solidFill>
                <a:latin typeface="Courier"/>
              </a:rPr>
              <a:t>"age_band"</a:t>
            </a:r>
            <a:r>
              <a:rPr>
                <a:latin typeface="Courier"/>
              </a:rPr>
              <a:t>, </a:t>
            </a:r>
            <a:r>
              <a:rPr>
                <a:solidFill>
                  <a:srgbClr val="4070A0"/>
                </a:solidFill>
                <a:latin typeface="Courier"/>
              </a:rPr>
              <a:t>"sex"</a:t>
            </a:r>
            <a:r>
              <a:rPr>
                <a:latin typeface="Courier"/>
              </a:rPr>
              <a:t>,</a:t>
            </a:r>
            <a:br/>
            <a:r>
              <a:rPr>
                <a:latin typeface="Courier"/>
              </a:rPr>
              <a:t>                </a:t>
            </a:r>
            <a:r>
              <a:rPr>
                <a:solidFill>
                  <a:srgbClr val="4070A0"/>
                </a:solidFill>
                <a:latin typeface="Courier"/>
              </a:rPr>
              <a:t>"service_requested"</a:t>
            </a:r>
            <a:r>
              <a:rPr>
                <a:latin typeface="Courier"/>
              </a:rPr>
              <a:t>, </a:t>
            </a:r>
            <a:r>
              <a:rPr>
                <a:solidFill>
                  <a:srgbClr val="4070A0"/>
                </a:solidFill>
                <a:latin typeface="Courier"/>
              </a:rPr>
              <a:t>"admin1"</a:t>
            </a:r>
            <a:r>
              <a:rPr>
                <a:latin typeface="Courier"/>
              </a:rPr>
              <a:t>]        </a:t>
            </a:r>
            <a:r>
              <a:rPr i="1">
                <a:solidFill>
                  <a:srgbClr val="60A0B0"/>
                </a:solidFill>
                <a:latin typeface="Courier"/>
              </a:rPr>
              <a:t># confounders only</a:t>
            </a:r>
            <a:br/>
            <a:r>
              <a:rPr>
                <a:latin typeface="Courier"/>
              </a:rPr>
              <a:t>MECHANISM </a:t>
            </a:r>
            <a:r>
              <a:rPr>
                <a:solidFill>
                  <a:srgbClr val="666666"/>
                </a:solidFill>
                <a:latin typeface="Courier"/>
              </a:rPr>
              <a:t>=</a:t>
            </a:r>
            <a:r>
              <a:rPr>
                <a:latin typeface="Courier"/>
              </a:rPr>
              <a:t> TOTAL_EFFECT </a:t>
            </a:r>
            <a:r>
              <a:rPr>
                <a:solidFill>
                  <a:srgbClr val="666666"/>
                </a:solidFill>
                <a:latin typeface="Courier"/>
              </a:rPr>
              <a:t>+</a:t>
            </a:r>
            <a:r>
              <a:rPr>
                <a:latin typeface="Courier"/>
              </a:rPr>
              <a:t> [</a:t>
            </a:r>
            <a:r>
              <a:rPr>
                <a:solidFill>
                  <a:srgbClr val="4070A0"/>
                </a:solidFill>
                <a:latin typeface="Courier"/>
              </a:rPr>
              <a:t>"referral_made"</a:t>
            </a:r>
            <a:r>
              <a:rPr>
                <a:latin typeface="Courier"/>
              </a:rPr>
              <a:t>]          </a:t>
            </a:r>
            <a:r>
              <a:rPr i="1">
                <a:solidFill>
                  <a:srgbClr val="60A0B0"/>
                </a:solidFill>
                <a:latin typeface="Courier"/>
              </a:rPr>
              <a:t># a different question</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tracer avant d’ajuster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Two named model specifications, two questions, both legitimate.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tracer avant d’ajuster</a:t>
            </a:r>
          </a:p>
        </p:txBody>
      </p:sp>
      <p:sp>
        <p:nvSpPr>
          <p:cNvPr id="3" name="Content Placeholder 2"/>
          <p:cNvSpPr>
            <a:spLocks noGrp="1"/>
          </p:cNvSpPr>
          <p:nvPr>
            <p:ph idx="1"/>
          </p:nvPr>
        </p:nvSpPr>
        <p:spPr/>
        <p:txBody>
          <a:bodyPr/>
          <a:lstStyle/>
          <a:p>
            <a:pPr lvl="0"/>
            <a:r>
              <a:rPr/>
              <a:t>Nommez les modèles d’après la question plutôt que d’après les variables — Un modèle appelé </a:t>
            </a:r>
            <a:r>
              <a:rPr>
                <a:latin typeface="Courier"/>
              </a:rPr>
              <a:t>MECHANISM</a:t>
            </a:r>
            <a:r>
              <a:rPr/>
              <a:t> ne sera pas…</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collisionneur, qui est pire — En Python</a:t>
            </a:r>
          </a:p>
        </p:txBody>
      </p:sp>
      <p:sp>
        <p:nvSpPr>
          <p:cNvPr id="3" name="Content Placeholder 2"/>
          <p:cNvSpPr>
            <a:spLocks noGrp="1"/>
          </p:cNvSpPr>
          <p:nvPr>
            <p:ph idx="1"/>
          </p:nvPr>
        </p:nvSpPr>
        <p:spPr/>
        <p:txBody>
          <a:bodyPr/>
          <a:lstStyle/>
          <a:p>
            <a:pPr lvl="0" indent="0">
              <a:buNone/>
            </a:pPr>
            <a:r>
              <a:rPr>
                <a:latin typeface="Courier"/>
              </a:rPr>
              <a:t>closed </a:t>
            </a:r>
            <a:r>
              <a:rPr>
                <a:solidFill>
                  <a:srgbClr val="666666"/>
                </a:solidFill>
                <a:latin typeface="Courier"/>
              </a:rPr>
              <a:t>=</a:t>
            </a:r>
            <a:r>
              <a:rPr>
                <a:latin typeface="Courier"/>
              </a:rPr>
              <a:t> d[d[</a:t>
            </a:r>
            <a:r>
              <a:rPr>
                <a:solidFill>
                  <a:srgbClr val="4070A0"/>
                </a:solidFill>
                <a:latin typeface="Courier"/>
              </a:rPr>
              <a:t>"case_status"</a:t>
            </a:r>
            <a:r>
              <a:rPr>
                <a:latin typeface="Courier"/>
              </a:rPr>
              <a:t>].isin([</a:t>
            </a:r>
            <a:r>
              <a:rPr>
                <a:solidFill>
                  <a:srgbClr val="4070A0"/>
                </a:solidFill>
                <a:latin typeface="Courier"/>
              </a:rPr>
              <a:t>"closed-resolved"</a:t>
            </a:r>
            <a:r>
              <a:rPr>
                <a:latin typeface="Courier"/>
              </a:rPr>
              <a:t>, </a:t>
            </a:r>
            <a:r>
              <a:rPr>
                <a:solidFill>
                  <a:srgbClr val="4070A0"/>
                </a:solidFill>
                <a:latin typeface="Courier"/>
              </a:rPr>
              <a:t>"closed-lost-contact"</a:t>
            </a:r>
            <a:r>
              <a:rPr>
                <a:latin typeface="Courier"/>
              </a:rPr>
              <a:t>])]</a:t>
            </a:r>
            <a:br/>
            <a:r>
              <a:rPr>
                <a:solidFill>
                  <a:srgbClr val="008000"/>
                </a:solidFill>
                <a:latin typeface="Courier"/>
              </a:rPr>
              <a:t>print</a:t>
            </a:r>
            <a:r>
              <a:rPr>
                <a:latin typeface="Courier"/>
              </a:rPr>
              <a:t>(</a:t>
            </a:r>
            <a:r>
              <a:rPr>
                <a:solidFill>
                  <a:srgbClr val="BB6688"/>
                </a:solidFill>
                <a:latin typeface="Courier"/>
              </a:rPr>
              <a:t>f"closed cases: </a:t>
            </a:r>
            <a:r>
              <a:rPr>
                <a:solidFill>
                  <a:srgbClr val="4070A0"/>
                </a:solidFill>
                <a:latin typeface="Courier"/>
              </a:rPr>
              <a:t>{</a:t>
            </a:r>
            <a:r>
              <a:rPr>
                <a:solidFill>
                  <a:srgbClr val="008000"/>
                </a:solidFill>
                <a:latin typeface="Courier"/>
              </a:rPr>
              <a:t>len</a:t>
            </a:r>
            <a:r>
              <a:rPr>
                <a:latin typeface="Courier"/>
              </a:rPr>
              <a:t>(closed)</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(closed.groupby(</a:t>
            </a:r>
            <a:r>
              <a:rPr>
                <a:solidFill>
                  <a:srgbClr val="4070A0"/>
                </a:solidFill>
                <a:latin typeface="Courier"/>
              </a:rPr>
              <a:t>"disability"</a:t>
            </a:r>
            <a:r>
              <a:rPr>
                <a:latin typeface="Courier"/>
              </a:rPr>
              <a:t>)[</a:t>
            </a:r>
            <a:r>
              <a:rPr>
                <a:solidFill>
                  <a:srgbClr val="4070A0"/>
                </a:solidFill>
                <a:latin typeface="Courier"/>
              </a:rPr>
              <a:t>"completed"</a:t>
            </a:r>
            <a:r>
              <a:rPr>
                <a:latin typeface="Courier"/>
              </a:rPr>
              <a:t>].agg([</a:t>
            </a:r>
            <a:r>
              <a:rPr>
                <a:solidFill>
                  <a:srgbClr val="4070A0"/>
                </a:solidFill>
                <a:latin typeface="Courier"/>
              </a:rPr>
              <a:t>"mean"</a:t>
            </a:r>
            <a:r>
              <a:rPr>
                <a:latin typeface="Courier"/>
              </a:rPr>
              <a:t>, </a:t>
            </a:r>
            <a:r>
              <a:rPr>
                <a:solidFill>
                  <a:srgbClr val="4070A0"/>
                </a:solidFill>
                <a:latin typeface="Courier"/>
              </a:rPr>
              <a:t>"size"</a:t>
            </a:r>
            <a:r>
              <a:rPr>
                <a:latin typeface="Courier"/>
              </a:rPr>
              <a:t>]).</a:t>
            </a:r>
            <a:r>
              <a:rPr>
                <a:solidFill>
                  <a:srgbClr val="008000"/>
                </a:solidFill>
                <a:latin typeface="Courier"/>
              </a:rPr>
              <a:t>round</a:t>
            </a:r>
            <a:r>
              <a:rPr>
                <a:latin typeface="Courier"/>
              </a:rPr>
              <a:t>(</a:t>
            </a:r>
            <a:r>
              <a:rPr>
                <a:solidFill>
                  <a:srgbClr val="40A070"/>
                </a:solidFill>
                <a:latin typeface="Courier"/>
              </a:rPr>
              <a:t>4</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collisionneur, qui est pire — En R</a:t>
            </a:r>
          </a:p>
        </p:txBody>
      </p:sp>
      <p:sp>
        <p:nvSpPr>
          <p:cNvPr id="3" name="Content Placeholder 2"/>
          <p:cNvSpPr>
            <a:spLocks noGrp="1"/>
          </p:cNvSpPr>
          <p:nvPr>
            <p:ph idx="1"/>
          </p:nvPr>
        </p:nvSpPr>
        <p:spPr/>
        <p:txBody>
          <a:bodyPr/>
          <a:lstStyle/>
          <a:p>
            <a:pPr lvl="0" indent="0">
              <a:buNone/>
            </a:pPr>
            <a:r>
              <a:rPr>
                <a:latin typeface="Courier"/>
              </a:rPr>
              <a:t>d </a:t>
            </a:r>
            <a:r>
              <a:rPr>
                <a:solidFill>
                  <a:srgbClr val="4070A0"/>
                </a:solidFill>
                <a:latin typeface="Courier"/>
              </a:rPr>
              <a:t>|&gt;</a:t>
            </a:r>
            <a:r>
              <a:rPr>
                <a:latin typeface="Courier"/>
              </a:rPr>
              <a:t> </a:t>
            </a:r>
            <a:r>
              <a:rPr>
                <a:solidFill>
                  <a:srgbClr val="06287E"/>
                </a:solidFill>
                <a:latin typeface="Courier"/>
              </a:rPr>
              <a:t>filter</a:t>
            </a:r>
            <a:r>
              <a:rPr>
                <a:latin typeface="Courier"/>
              </a:rPr>
              <a:t>(case_status </a:t>
            </a:r>
            <a:r>
              <a:rPr>
                <a:solidFill>
                  <a:srgbClr val="4070A0"/>
                </a:solidFill>
                <a:latin typeface="Courier"/>
              </a:rPr>
              <a:t>%in%</a:t>
            </a:r>
            <a:r>
              <a:rPr>
                <a:latin typeface="Courier"/>
              </a:rPr>
              <a:t> </a:t>
            </a:r>
            <a:r>
              <a:rPr>
                <a:solidFill>
                  <a:srgbClr val="06287E"/>
                </a:solidFill>
                <a:latin typeface="Courier"/>
              </a:rPr>
              <a:t>c</a:t>
            </a:r>
            <a:r>
              <a:rPr>
                <a:latin typeface="Courier"/>
              </a:rPr>
              <a:t>(</a:t>
            </a:r>
            <a:r>
              <a:rPr>
                <a:solidFill>
                  <a:srgbClr val="4070A0"/>
                </a:solidFill>
                <a:latin typeface="Courier"/>
              </a:rPr>
              <a:t>"closed-resolved"</a:t>
            </a:r>
            <a:r>
              <a:rPr>
                <a:latin typeface="Courier"/>
              </a:rPr>
              <a:t>, </a:t>
            </a:r>
            <a:r>
              <a:rPr>
                <a:solidFill>
                  <a:srgbClr val="4070A0"/>
                </a:solidFill>
                <a:latin typeface="Courier"/>
              </a:rPr>
              <a:t>"closed-lost-contact"</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rate =</a:t>
            </a:r>
            <a:r>
              <a:rPr>
                <a:latin typeface="Courier"/>
              </a:rPr>
              <a:t> </a:t>
            </a:r>
            <a:r>
              <a:rPr>
                <a:solidFill>
                  <a:srgbClr val="06287E"/>
                </a:solidFill>
                <a:latin typeface="Courier"/>
              </a:rPr>
              <a:t>mean</a:t>
            </a:r>
            <a:r>
              <a:rPr>
                <a:latin typeface="Courier"/>
              </a:rPr>
              <a:t>(completed),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disability)</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collisionneur, qui est pire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Échantillon</a:t>
                      </a:r>
                    </a:p>
                  </a:txBody>
                  <a:tcPr/>
                </a:tc>
                <a:tc>
                  <a:txBody>
                    <a:bodyPr/>
                    <a:lstStyle/>
                    <a:p>
                      <a:pPr lvl="0" indent="0" marL="0">
                        <a:buNone/>
                      </a:pPr>
                      <a:r>
                        <a:rPr/>
                        <a:t>n</a:t>
                      </a:r>
                    </a:p>
                  </a:txBody>
                  <a:tcPr/>
                </a:tc>
                <a:tc>
                  <a:txBody>
                    <a:bodyPr/>
                    <a:lstStyle/>
                    <a:p>
                      <a:pPr lvl="0" indent="0" marL="0">
                        <a:buNone/>
                      </a:pPr>
                      <a:r>
                        <a:rPr/>
                        <a:t>Écart (effet marginal moyen)</a:t>
                      </a:r>
                    </a:p>
                  </a:txBody>
                  <a:tcPr/>
                </a:tc>
              </a:tr>
              <a:tr h="0">
                <a:tc>
                  <a:txBody>
                    <a:bodyPr/>
                    <a:lstStyle/>
                    <a:p>
                      <a:pPr lvl="0" indent="0" marL="0">
                        <a:buNone/>
                      </a:pPr>
                      <a:r>
                        <a:rPr/>
                        <a:t>Tous les cas consentis</a:t>
                      </a:r>
                    </a:p>
                  </a:txBody>
                </a:tc>
                <a:tc>
                  <a:txBody>
                    <a:bodyPr/>
                    <a:lstStyle/>
                    <a:p>
                      <a:pPr lvl="0" indent="0" marL="0">
                        <a:buNone/>
                      </a:pPr>
                      <a:r>
                        <a:rPr/>
                        <a:t>1 581</a:t>
                      </a:r>
                    </a:p>
                  </a:txBody>
                </a:tc>
                <a:tc>
                  <a:txBody>
                    <a:bodyPr/>
                    <a:lstStyle/>
                    <a:p>
                      <a:pPr lvl="0" indent="0" marL="0">
                        <a:buNone/>
                      </a:pPr>
                      <a:r>
                        <a:rPr/>
                        <a:t>−19,4 points</a:t>
                      </a:r>
                    </a:p>
                  </a:txBody>
                </a:tc>
              </a:tr>
              <a:tr h="0">
                <a:tc>
                  <a:txBody>
                    <a:bodyPr/>
                    <a:lstStyle/>
                    <a:p>
                      <a:pPr lvl="0" indent="0" marL="0">
                        <a:buNone/>
                      </a:pPr>
                      <a:r>
                        <a:rPr b="1"/>
                        <a:t>Cas clos seulement</a:t>
                      </a:r>
                    </a:p>
                  </a:txBody>
                </a:tc>
                <a:tc>
                  <a:txBody>
                    <a:bodyPr/>
                    <a:lstStyle/>
                    <a:p>
                      <a:pPr lvl="0" indent="0" marL="0">
                        <a:buNone/>
                      </a:pPr>
                      <a:r>
                        <a:rPr b="1"/>
                        <a:t>860</a:t>
                      </a:r>
                    </a:p>
                  </a:txBody>
                </a:tc>
                <a:tc>
                  <a:txBody>
                    <a:bodyPr/>
                    <a:lstStyle/>
                    <a:p>
                      <a:pPr lvl="0" indent="0" marL="0">
                        <a:buNone/>
                      </a:pPr>
                      <a:r>
                        <a:rPr b="1"/>
                        <a:t>−21,1 points</a:t>
                      </a:r>
                    </a:p>
                  </a:txBody>
                </a:tc>
              </a:tr>
            </a:tbl>
          </a:graphicData>
        </a:graphic>
      </p:graphicFrame>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collisionneur, qui est pire</a:t>
            </a:r>
          </a:p>
        </p:txBody>
      </p:sp>
      <p:sp>
        <p:nvSpPr>
          <p:cNvPr id="3" name="Content Placeholder 2"/>
          <p:cNvSpPr>
            <a:spLocks noGrp="1"/>
          </p:cNvSpPr>
          <p:nvPr>
            <p:ph idx="1"/>
          </p:nvPr>
        </p:nvSpPr>
        <p:spPr/>
        <p:txBody>
          <a:bodyPr/>
          <a:lstStyle/>
          <a:p>
            <a:pPr lvl="0"/>
            <a:r>
              <a:rPr/>
              <a:t>Se restreindre aux cas clos porte l’écart à 21,1 points — et le mouvement est produit par la restriction plutôt que par…</a:t>
            </a:r>
          </a:p>
          <a:p>
            <a:pPr lvl="0"/>
            <a:r>
              <a:rPr/>
              <a:t>Sélectionner des lignes, c’est ajuster sur une variable — Écarter les cas ouverts, ne garder que les formulaires…</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 les deux, et dites lequel est lequel — Exemple</a:t>
            </a:r>
          </a:p>
        </p:txBody>
      </p:sp>
      <p:sp>
        <p:nvSpPr>
          <p:cNvPr id="3" name="Content Placeholder 2"/>
          <p:cNvSpPr>
            <a:spLocks noGrp="1"/>
          </p:cNvSpPr>
          <p:nvPr>
            <p:ph idx="1"/>
          </p:nvPr>
        </p:nvSpPr>
        <p:spPr/>
        <p:txBody>
          <a:bodyPr/>
          <a:lstStyle/>
          <a:p>
            <a:pPr lvl="0" indent="0">
              <a:buNone/>
            </a:pPr>
            <a:r>
              <a:rPr>
                <a:latin typeface="Courier"/>
              </a:rPr>
              <a:t>Referral completion by disability status, decomposition
  Total gap                                    -19.4 points
    of which runs through referral-making      -8.3 points  (42.5%)
    remaining, among referrals made            -11.2 points
  Referrals are made for 53.8% of cases reporting a disability against 71.5%
  of others. Both gates contribute; neither explains the other away.
  The -11.2 figure is conditional on a referral having been made and must not
  be reported as the effect of disability on reaching a service.</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 les deux, et dites lequel est lequel</a:t>
            </a:r>
          </a:p>
        </p:txBody>
      </p:sp>
      <p:sp>
        <p:nvSpPr>
          <p:cNvPr id="3" name="Content Placeholder 2"/>
          <p:cNvSpPr>
            <a:spLocks noGrp="1"/>
          </p:cNvSpPr>
          <p:nvPr>
            <p:ph idx="1"/>
          </p:nvPr>
        </p:nvSpPr>
        <p:spPr/>
        <p:txBody>
          <a:bodyPr/>
          <a:lstStyle/>
          <a:p>
            <a:pPr lvl="0"/>
            <a:r>
              <a:rPr/>
              <a:t>La dernière ligne est celle qui garde la décomposition honnête — Les deux nombres sont réels, ils répondent à des…</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Chaque modèle de ce cours a jusqu’ici supposé que chaque ligne était une observation indépendante.</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https://data-analysis.cassion.dev/fr/cours/regression-for-programmes/reg-05-the-covariate-that-hides-the-answer</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covariable qui améliore chaque statistique et détruit la réponse</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5 sur 8</vt:lpwstr>
  </property>
  <property fmtid="{D5CDD505-2E9C-101B-9397-08002B2CF9AE}" pid="3" name="subtitle">
    <vt:lpwstr>Ajoutez le fait qu’une orientation ait été émise et l’AIC chute de 595, le pseudo-R² quadruple, et 42,5 % de l’écart selon le handicap disparaît. Tout critère de sélection de modèle dit de la garder. Toute considération causale dit qu’elle doit sortir, et aucune statistique d’ajustement ne vous dira laquelle a raison.</vt:lpwstr>
  </property>
</Properties>
</file>