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MCO naïfs, erreurs-types robustes aux grappes, constante aléatoire et agrégation au niveau école donnent des erreurs-types de 0,88, 1,46, 1,48 et 1,53 point. Trois d’entre elles concordent et la quatrième est celle que produit tout ajustement par défaut.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de statistiques a établi que la cantine avait été attribuée à 24 écoles et mesurée sur 1 200 enfants. Voici ce que produit chaque façon de traiter cela.</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des quatre concordent et une non. Les coefficients s’étalent sur 0,3 point ; les trois erreurs-types honnêtes sur 0,07 ; et la naïve est 40 % plus petite que n’importe laquelle d’entre elles. C’est la forme à attendre. Le regroupement en grappes change rarement beaucoup une estimation et change couramment beaucoup sa précision, et les trois corrections sont trois chemins vers la même destination plutôt que trois réponses concurrentes.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erreurs-types robustes aux grappes corrigent l’inférence et ne disent rien de la structure. Une constante aléatoire l’estime.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cantine explique 42,8 % de la variance inter-écoles et rien de la variance intra-école, ce qui est exactement ce que devrait faire un programme de niveau école et vaut d’être vérifié parce que c’est une façon d’attraper un modèle mal spécifié. Le CCI à constante seule de 0,065 est la même quantité que le cours de statistiques calculait à la main depuis les carrés moyens, avec 0,060. Deux estimateurs, deux réponses légèrement différentes, une conclusion — environ six pour cent de la variation de présence est entre écoles, ce qui, à cinquante enfants par école, suffit à quadrupler la variance d’une comparaison naïve.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trois corrections ne sont pas interchangeables, et le choix se décide généralement par le nombre de grappes et par ce qui varie à quel niveau.</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Avec 24 grappes, agrégez ou ajustez la constante aléatoire, et dites laquelle. Le sandwich robuste est l’outil standard et c’est celui qui se comporte le plus mal ici : son asymptotique exige plus de groupes que ce protocole n’en a, et il s’exécutera sans vous prévenir. Quand l’exposition ne varie qu’entre grappes, les trois convergent, ce que montre le tableau ci-dessus. Elles se séparent quand un prédicteur varie </a:t>
            </a:r>
            <a:r>
              <a:rPr i="1"/>
              <a:t>à l’intérieur</a:t>
            </a:r>
            <a:r>
              <a:rPr/>
              <a:t> des grappes — et la constante aléatoire fait alors un travail que les deux autres ne peuvent pas faire.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là qu’un modèle multiniveau cesse d’être une correction et devient un modèle.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feeding_programme</a:t>
            </a:r>
            <a:r>
              <a:rPr/>
              <a:t> ne varie qu’entre écoles. </a:t>
            </a:r>
            <a:r>
              <a:rPr>
                <a:latin typeface="Courier"/>
              </a:rPr>
              <a:t>age_years</a:t>
            </a:r>
            <a:r>
              <a:rPr/>
              <a:t> et </a:t>
            </a:r>
            <a:r>
              <a:rPr>
                <a:latin typeface="Courier"/>
              </a:rPr>
              <a:t>disability_reported</a:t>
            </a:r>
            <a:r>
              <a:rPr/>
              <a:t> varient à l’intérieur. Un seul modèle peut porter les deux, et la constante aléatoire est ce qui le permet : les prédicteurs intra-école sont estimés depuis la variation intra-école et le prédicteur inter-écoles depuis la variation inter-écoles, sans que l’un contamine l’erreur-type de l’autre. Le mode d’échec est de mettre une exposition de niveau grappe dans un modèle sans terme de grappe. C’est la ligne naïve du premier tableau, et c’est le comportement par défaut de tout logiciel.</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enfants sont dans des ménages, les ménages dans des villages, les villages dans des districts.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Ajoutez un niveau quand quelque chose est attribué ou mesuré à ce niveau et que vous en avez assez d’unités. Trois niveaux avec six districts au sommet n’estimeront pas une variance de district digne d’être rapportée — le niveau supérieur a besoin d’assez de groupes pour la même raison que la leçon sur les comparaisons multiples avait besoin d’assez de tests. N’ajoutez pas un niveau par souci d’ordre. Un niveau à quatre groupes ajoute un paramètre inestimable et le faux sentiment d’avoir traité quelque chose.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Rapporter les trois fait quatre lignes et coupe court à l’objection évidente — que le résultat dépendrait de la méthode. Il n’en dépend pas, et le montrer coûte moins cher que d’en débattre.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leçon a accordé le modèle à la façon dont le </a:t>
            </a:r>
            <a:r>
              <a:rPr i="1"/>
              <a:t>programme</a:t>
            </a:r>
            <a:r>
              <a:rPr/>
              <a:t> a été attribué. La suivante l’accorde à la façon dont l’</a:t>
            </a:r>
            <a:r>
              <a:rPr i="1"/>
              <a:t>échantillon</a:t>
            </a:r>
            <a:r>
              <a:rPr/>
              <a:t> a été tiré, sur une enquête aux strates délibérément inégales — et trouve des coefficients qui traversent le seuil de significativité dans les deux sens quand les poids entrent.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6-a-term-for-the-schoo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Trois réponses honnêtes et une qui est seule de son côté</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MCO naïfs, erreurs-types robustes aux grappes, constante aléatoire et agrégation au niveau école donnent des erreurs-types de 0,88, 1,46, 1,48 et 1,53 point. Trois d’entre elles concordent et la quatrième est celle que produit tout ajustement par défaut.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même coefficient, quatre erreurs-types</a:t>
            </a:r>
          </a:p>
          <a:p>
            <a:pPr lvl="0"/>
            <a:r>
              <a:rPr/>
              <a:t>Ce qu’ajoute une constante aléatoire</a:t>
            </a:r>
          </a:p>
          <a:p>
            <a:pPr lvl="0"/>
            <a:r>
              <a:rPr/>
              <a:t>Choisir parmi les trois</a:t>
            </a:r>
          </a:p>
          <a:p>
            <a:pPr lvl="0"/>
            <a:r>
              <a:rPr/>
              <a:t>Des prédicteurs à deux niveaux</a:t>
            </a:r>
          </a:p>
          <a:p>
            <a:pPr lvl="0"/>
            <a:r>
              <a:rPr/>
              <a:t>Trois niveaux, et quand s’arrêter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coefficient, quatre erreurs-types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naive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per_student).fit()</a:t>
            </a:r>
            <a:br/>
            <a:r>
              <a:rPr>
                <a:latin typeface="Courier"/>
              </a:rPr>
              <a:t>robust </a:t>
            </a:r>
            <a:r>
              <a:rPr>
                <a:solidFill>
                  <a:srgbClr val="666666"/>
                </a:solidFill>
                <a:latin typeface="Courier"/>
              </a:rPr>
              <a:t>=</a:t>
            </a:r>
            <a:r>
              <a:rPr>
                <a:latin typeface="Courier"/>
              </a:rPr>
              <a:t> naive.get_robustcov_results(cov_type</a:t>
            </a:r>
            <a:r>
              <a:rPr>
                <a:solidFill>
                  <a:srgbClr val="666666"/>
                </a:solidFill>
                <a:latin typeface="Courier"/>
              </a:rPr>
              <a:t>=</a:t>
            </a:r>
            <a:r>
              <a:rPr>
                <a:solidFill>
                  <a:srgbClr val="4070A0"/>
                </a:solidFill>
                <a:latin typeface="Courier"/>
              </a:rPr>
              <a:t>"cluster"</a:t>
            </a:r>
            <a:r>
              <a:rPr>
                <a:latin typeface="Courier"/>
              </a:rPr>
              <a:t>,</a:t>
            </a:r>
            <a:br/>
            <a:r>
              <a:rPr>
                <a:latin typeface="Courier"/>
              </a:rPr>
              <a:t>                                     groups</a:t>
            </a:r>
            <a:r>
              <a:rPr>
                <a:solidFill>
                  <a:srgbClr val="666666"/>
                </a:solidFill>
                <a:latin typeface="Courier"/>
              </a:rPr>
              <a:t>=</a:t>
            </a:r>
            <a:r>
              <a:rPr>
                <a:latin typeface="Courier"/>
              </a:rPr>
              <a:t>per_student[</a:t>
            </a:r>
            <a:r>
              <a:rPr>
                <a:solidFill>
                  <a:srgbClr val="4070A0"/>
                </a:solidFill>
                <a:latin typeface="Courier"/>
              </a:rPr>
              <a:t>"school_id"</a:t>
            </a:r>
            <a:r>
              <a:rPr>
                <a:latin typeface="Courier"/>
              </a:rPr>
              <a:t>])</a:t>
            </a:r>
            <a:br/>
            <a:br/>
            <a:r>
              <a:rPr>
                <a:latin typeface="Courier"/>
              </a:rPr>
              <a:t>mixed </a:t>
            </a:r>
            <a:r>
              <a:rPr>
                <a:solidFill>
                  <a:srgbClr val="666666"/>
                </a:solidFill>
                <a:latin typeface="Courier"/>
              </a:rPr>
              <a:t>=</a:t>
            </a:r>
            <a:r>
              <a:rPr>
                <a:latin typeface="Courier"/>
              </a:rPr>
              <a:t> smf.mixedlm(</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per_student,</a:t>
            </a:r>
            <a:br/>
            <a:r>
              <a:rPr>
                <a:latin typeface="Courier"/>
              </a:rPr>
              <a:t>                    groups</a:t>
            </a:r>
            <a:r>
              <a:rPr>
                <a:solidFill>
                  <a:srgbClr val="666666"/>
                </a:solidFill>
                <a:latin typeface="Courier"/>
              </a:rPr>
              <a:t>=</a:t>
            </a:r>
            <a:r>
              <a:rPr>
                <a:latin typeface="Courier"/>
              </a:rPr>
              <a:t>per_student[</a:t>
            </a:r>
            <a:r>
              <a:rPr>
                <a:solidFill>
                  <a:srgbClr val="4070A0"/>
                </a:solidFill>
                <a:latin typeface="Courier"/>
              </a:rPr>
              <a:t>"school_id"</a:t>
            </a:r>
            <a:r>
              <a:rPr>
                <a:latin typeface="Courier"/>
              </a:rPr>
              <a:t>]).fit()</a:t>
            </a:r>
            <a:br/>
            <a:br/>
            <a:r>
              <a:rPr>
                <a:latin typeface="Courier"/>
              </a:rPr>
              <a:t>by_school </a:t>
            </a:r>
            <a:r>
              <a:rPr>
                <a:solidFill>
                  <a:srgbClr val="666666"/>
                </a:solidFill>
                <a:latin typeface="Courier"/>
              </a:rPr>
              <a:t>=</a:t>
            </a:r>
            <a:r>
              <a:rPr>
                <a:latin typeface="Courier"/>
              </a:rPr>
              <a:t> (per_student.groupby([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             .mean().reset_index())</a:t>
            </a:r>
            <a:br/>
            <a:r>
              <a:rPr>
                <a:latin typeface="Courier"/>
              </a:rPr>
              <a:t>aggregated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by_school).fit()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coefficient, quatre erreurs-types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(lme4); </a:t>
            </a:r>
            <a:r>
              <a:rPr>
                <a:solidFill>
                  <a:srgbClr val="06287E"/>
                </a:solidFill>
                <a:latin typeface="Courier"/>
              </a:rPr>
              <a:t>library</a:t>
            </a:r>
            <a:r>
              <a:rPr>
                <a:latin typeface="Courier"/>
              </a:rPr>
              <a:t>(sandwich); </a:t>
            </a:r>
            <a:r>
              <a:rPr>
                <a:solidFill>
                  <a:srgbClr val="06287E"/>
                </a:solidFill>
                <a:latin typeface="Courier"/>
              </a:rPr>
              <a:t>library</a:t>
            </a:r>
            <a:r>
              <a:rPr>
                <a:latin typeface="Courier"/>
              </a:rPr>
              <a:t>(lmtest)</a:t>
            </a:r>
            <a:br/>
            <a:br/>
            <a:r>
              <a:rPr>
                <a:latin typeface="Courier"/>
              </a:rPr>
              <a:t>naive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per_student)</a:t>
            </a:r>
            <a:br/>
            <a:r>
              <a:rPr>
                <a:latin typeface="Courier"/>
              </a:rPr>
              <a:t>robust     </a:t>
            </a:r>
            <a:r>
              <a:rPr>
                <a:solidFill>
                  <a:srgbClr val="007020"/>
                </a:solidFill>
                <a:latin typeface="Courier"/>
              </a:rPr>
              <a:t>&lt;-</a:t>
            </a:r>
            <a:r>
              <a:rPr>
                <a:latin typeface="Courier"/>
              </a:rPr>
              <a:t> </a:t>
            </a:r>
            <a:r>
              <a:rPr>
                <a:solidFill>
                  <a:srgbClr val="06287E"/>
                </a:solidFill>
                <a:latin typeface="Courier"/>
              </a:rPr>
              <a:t>coeftest</a:t>
            </a:r>
            <a:r>
              <a:rPr>
                <a:latin typeface="Courier"/>
              </a:rPr>
              <a:t>(naive, </a:t>
            </a:r>
            <a:r>
              <a:rPr>
                <a:solidFill>
                  <a:srgbClr val="7D9029"/>
                </a:solidFill>
                <a:latin typeface="Courier"/>
              </a:rPr>
              <a:t>vcov =</a:t>
            </a:r>
            <a:r>
              <a:rPr>
                <a:latin typeface="Courier"/>
              </a:rPr>
              <a:t> vcovCL, </a:t>
            </a:r>
            <a:r>
              <a:rPr>
                <a:solidFill>
                  <a:srgbClr val="7D9029"/>
                </a:solidFill>
                <a:latin typeface="Courier"/>
              </a:rPr>
              <a:t>cluster =</a:t>
            </a:r>
            <a:r>
              <a:rPr>
                <a:latin typeface="Courier"/>
              </a:rPr>
              <a:t> </a:t>
            </a:r>
            <a:r>
              <a:rPr>
                <a:solidFill>
                  <a:srgbClr val="4070A0"/>
                </a:solidFill>
                <a:latin typeface="Courier"/>
              </a:rPr>
              <a:t>~</a:t>
            </a:r>
            <a:r>
              <a:rPr>
                <a:latin typeface="Courier"/>
              </a:rPr>
              <a:t>school_id)</a:t>
            </a:r>
            <a:br/>
            <a:r>
              <a:rPr>
                <a:latin typeface="Courier"/>
              </a:rPr>
              <a:t>mixed      </a:t>
            </a:r>
            <a:r>
              <a:rPr>
                <a:solidFill>
                  <a:srgbClr val="007020"/>
                </a:solidFill>
                <a:latin typeface="Courier"/>
              </a:rPr>
              <a:t>&lt;-</a:t>
            </a:r>
            <a:r>
              <a:rPr>
                <a:latin typeface="Courier"/>
              </a:rPr>
              <a:t> </a:t>
            </a:r>
            <a:r>
              <a:rPr>
                <a:solidFill>
                  <a:srgbClr val="06287E"/>
                </a:solidFill>
                <a:latin typeface="Courier"/>
              </a:rPr>
              <a:t>lmer</a:t>
            </a:r>
            <a:r>
              <a:rPr>
                <a:latin typeface="Courier"/>
              </a:rPr>
              <a:t>(rate </a:t>
            </a:r>
            <a:r>
              <a:rPr>
                <a:solidFill>
                  <a:srgbClr val="4070A0"/>
                </a:solidFill>
                <a:latin typeface="Courier"/>
              </a:rPr>
              <a:t>~</a:t>
            </a:r>
            <a:r>
              <a:rPr>
                <a:latin typeface="Courier"/>
              </a:rPr>
              <a:t> feeding_programme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school_id), </a:t>
            </a:r>
            <a:r>
              <a:rPr>
                <a:solidFill>
                  <a:srgbClr val="7D9029"/>
                </a:solidFill>
                <a:latin typeface="Courier"/>
              </a:rPr>
              <a:t>data =</a:t>
            </a:r>
            <a:r>
              <a:rPr>
                <a:latin typeface="Courier"/>
              </a:rPr>
              <a:t> per_student)</a:t>
            </a:r>
            <a:br/>
            <a:r>
              <a:rPr>
                <a:latin typeface="Courier"/>
              </a:rPr>
              <a:t>aggregated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by_school)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coefficient, quatre erreurs-types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Approche</a:t>
                      </a:r>
                    </a:p>
                  </a:txBody>
                  <a:tcPr/>
                </a:tc>
                <a:tc>
                  <a:txBody>
                    <a:bodyPr/>
                    <a:lstStyle/>
                    <a:p>
                      <a:pPr lvl="0" indent="0" marL="0">
                        <a:buNone/>
                      </a:pPr>
                      <a:r>
                        <a:rPr/>
                        <a:t>Coefficient</a:t>
                      </a:r>
                    </a:p>
                  </a:txBody>
                  <a:tcPr/>
                </a:tc>
                <a:tc>
                  <a:txBody>
                    <a:bodyPr/>
                    <a:lstStyle/>
                    <a:p>
                      <a:pPr lvl="0" indent="0" marL="0">
                        <a:buNone/>
                      </a:pPr>
                      <a:r>
                        <a:rPr/>
                        <a:t>ET</a:t>
                      </a:r>
                    </a:p>
                  </a:txBody>
                  <a:tcPr/>
                </a:tc>
                <a:tc>
                  <a:txBody>
                    <a:bodyPr/>
                    <a:lstStyle/>
                    <a:p>
                      <a:pPr lvl="0" indent="0" marL="0">
                        <a:buNone/>
                      </a:pPr>
                      <a:r>
                        <a:rPr/>
                        <a:t>t</a:t>
                      </a:r>
                    </a:p>
                  </a:txBody>
                  <a:tcPr/>
                </a:tc>
                <a:tc>
                  <a:txBody>
                    <a:bodyPr/>
                    <a:lstStyle/>
                    <a:p>
                      <a:pPr lvl="0" indent="0" marL="0">
                        <a:buNone/>
                      </a:pPr>
                      <a:r>
                        <a:rPr/>
                        <a:t>n</a:t>
                      </a:r>
                    </a:p>
                  </a:txBody>
                  <a:tcPr/>
                </a:tc>
              </a:tr>
              <a:tr h="0">
                <a:tc>
                  <a:txBody>
                    <a:bodyPr/>
                    <a:lstStyle/>
                    <a:p>
                      <a:pPr lvl="0" indent="0" marL="0">
                        <a:buNone/>
                      </a:pPr>
                      <a:r>
                        <a:rPr b="1"/>
                        <a:t>MCO naïfs</a:t>
                      </a:r>
                    </a:p>
                  </a:txBody>
                </a:tc>
                <a:tc>
                  <a:txBody>
                    <a:bodyPr/>
                    <a:lstStyle/>
                    <a:p>
                      <a:pPr lvl="0" indent="0" marL="0">
                        <a:buNone/>
                      </a:pPr>
                      <a:r>
                        <a:rPr/>
                        <a:t>+4,93 pts</a:t>
                      </a:r>
                    </a:p>
                  </a:txBody>
                </a:tc>
                <a:tc>
                  <a:txBody>
                    <a:bodyPr/>
                    <a:lstStyle/>
                    <a:p>
                      <a:pPr lvl="0" indent="0" marL="0">
                        <a:buNone/>
                      </a:pPr>
                      <a:r>
                        <a:rPr b="1"/>
                        <a:t>0,88</a:t>
                      </a:r>
                    </a:p>
                  </a:txBody>
                </a:tc>
                <a:tc>
                  <a:txBody>
                    <a:bodyPr/>
                    <a:lstStyle/>
                    <a:p>
                      <a:pPr lvl="0" indent="0" marL="0">
                        <a:buNone/>
                      </a:pPr>
                      <a:r>
                        <a:rPr/>
                        <a:t>5,63</a:t>
                      </a:r>
                    </a:p>
                  </a:txBody>
                </a:tc>
                <a:tc>
                  <a:txBody>
                    <a:bodyPr/>
                    <a:lstStyle/>
                    <a:p>
                      <a:pPr lvl="0" indent="0" marL="0">
                        <a:buNone/>
                      </a:pPr>
                      <a:r>
                        <a:rPr/>
                        <a:t>1 200</a:t>
                      </a:r>
                    </a:p>
                  </a:txBody>
                </a:tc>
              </a:tr>
              <a:tr h="0">
                <a:tc>
                  <a:txBody>
                    <a:bodyPr/>
                    <a:lstStyle/>
                    <a:p>
                      <a:pPr lvl="0" indent="0" marL="0">
                        <a:buNone/>
                      </a:pPr>
                      <a:r>
                        <a:rPr/>
                        <a:t>ET robustes aux grappes</a:t>
                      </a:r>
                    </a:p>
                  </a:txBody>
                </a:tc>
                <a:tc>
                  <a:txBody>
                    <a:bodyPr/>
                    <a:lstStyle/>
                    <a:p>
                      <a:pPr lvl="0" indent="0" marL="0">
                        <a:buNone/>
                      </a:pPr>
                      <a:r>
                        <a:rPr/>
                        <a:t>+4,93 pts</a:t>
                      </a:r>
                    </a:p>
                  </a:txBody>
                </a:tc>
                <a:tc>
                  <a:txBody>
                    <a:bodyPr/>
                    <a:lstStyle/>
                    <a:p>
                      <a:pPr lvl="0" indent="0" marL="0">
                        <a:buNone/>
                      </a:pPr>
                      <a:r>
                        <a:rPr/>
                        <a:t>1,46</a:t>
                      </a:r>
                    </a:p>
                  </a:txBody>
                </a:tc>
                <a:tc>
                  <a:txBody>
                    <a:bodyPr/>
                    <a:lstStyle/>
                    <a:p>
                      <a:pPr lvl="0" indent="0" marL="0">
                        <a:buNone/>
                      </a:pPr>
                      <a:r>
                        <a:rPr/>
                        <a:t>3,38</a:t>
                      </a:r>
                    </a:p>
                  </a:txBody>
                </a:tc>
                <a:tc>
                  <a:txBody>
                    <a:bodyPr/>
                    <a:lstStyle/>
                    <a:p>
                      <a:pPr lvl="0" indent="0" marL="0">
                        <a:buNone/>
                      </a:pPr>
                      <a:r>
                        <a:rPr/>
                        <a:t>1 200</a:t>
                      </a:r>
                    </a:p>
                  </a:txBody>
                </a:tc>
              </a:tr>
              <a:tr h="0">
                <a:tc>
                  <a:txBody>
                    <a:bodyPr/>
                    <a:lstStyle/>
                    <a:p>
                      <a:pPr lvl="0" indent="0" marL="0">
                        <a:buNone/>
                      </a:pPr>
                      <a:r>
                        <a:rPr/>
                        <a:t>Constante aléatoire</a:t>
                      </a:r>
                    </a:p>
                  </a:txBody>
                </a:tc>
                <a:tc>
                  <a:txBody>
                    <a:bodyPr/>
                    <a:lstStyle/>
                    <a:p>
                      <a:pPr lvl="0" indent="0" marL="0">
                        <a:buNone/>
                      </a:pPr>
                      <a:r>
                        <a:rPr/>
                        <a:t>+5,10 pts</a:t>
                      </a:r>
                    </a:p>
                  </a:txBody>
                </a:tc>
                <a:tc>
                  <a:txBody>
                    <a:bodyPr/>
                    <a:lstStyle/>
                    <a:p>
                      <a:pPr lvl="0" indent="0" marL="0">
                        <a:buNone/>
                      </a:pPr>
                      <a:r>
                        <a:rPr/>
                        <a:t>1,48</a:t>
                      </a:r>
                    </a:p>
                  </a:txBody>
                </a:tc>
                <a:tc>
                  <a:txBody>
                    <a:bodyPr/>
                    <a:lstStyle/>
                    <a:p>
                      <a:pPr lvl="0" indent="0" marL="0">
                        <a:buNone/>
                      </a:pPr>
                      <a:r>
                        <a:rPr/>
                        <a:t>3,44</a:t>
                      </a:r>
                    </a:p>
                  </a:txBody>
                </a:tc>
                <a:tc>
                  <a:txBody>
                    <a:bodyPr/>
                    <a:lstStyle/>
                    <a:p>
                      <a:pPr lvl="0" indent="0" marL="0">
                        <a:buNone/>
                      </a:pPr>
                      <a:r>
                        <a:rPr/>
                        <a:t>1 200</a:t>
                      </a:r>
                    </a:p>
                  </a:txBody>
                </a:tc>
              </a:tr>
              <a:tr h="0">
                <a:tc>
                  <a:txBody>
                    <a:bodyPr/>
                    <a:lstStyle/>
                    <a:p>
                      <a:pPr lvl="0" indent="0" marL="0">
                        <a:buNone/>
                      </a:pPr>
                      <a:r>
                        <a:rPr/>
                        <a:t>MCO au niveau école</a:t>
                      </a:r>
                    </a:p>
                  </a:txBody>
                </a:tc>
                <a:tc>
                  <a:txBody>
                    <a:bodyPr/>
                    <a:lstStyle/>
                    <a:p>
                      <a:pPr lvl="0" indent="0" marL="0">
                        <a:buNone/>
                      </a:pPr>
                      <a:r>
                        <a:rPr/>
                        <a:t>+5,21 pts</a:t>
                      </a:r>
                    </a:p>
                  </a:txBody>
                </a:tc>
                <a:tc>
                  <a:txBody>
                    <a:bodyPr/>
                    <a:lstStyle/>
                    <a:p>
                      <a:pPr lvl="0" indent="0" marL="0">
                        <a:buNone/>
                      </a:pPr>
                      <a:r>
                        <a:rPr/>
                        <a:t>1,53</a:t>
                      </a:r>
                    </a:p>
                  </a:txBody>
                </a:tc>
                <a:tc>
                  <a:txBody>
                    <a:bodyPr/>
                    <a:lstStyle/>
                    <a:p>
                      <a:pPr lvl="0" indent="0" marL="0">
                        <a:buNone/>
                      </a:pPr>
                      <a:r>
                        <a:rPr/>
                        <a:t>3,41</a:t>
                      </a:r>
                    </a:p>
                  </a:txBody>
                </a:tc>
                <a:tc>
                  <a:txBody>
                    <a:bodyPr/>
                    <a:lstStyle/>
                    <a:p>
                      <a:pPr lvl="0" indent="0" marL="0">
                        <a:buNone/>
                      </a:pPr>
                      <a:r>
                        <a:rPr/>
                        <a:t>24</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coefficient, quatre erreurs-types</a:t>
            </a:r>
          </a:p>
        </p:txBody>
      </p:sp>
      <p:sp>
        <p:nvSpPr>
          <p:cNvPr id="3" name="Content Placeholder 2"/>
          <p:cNvSpPr>
            <a:spLocks noGrp="1"/>
          </p:cNvSpPr>
          <p:nvPr>
            <p:ph idx="1"/>
          </p:nvPr>
        </p:nvSpPr>
        <p:spPr/>
        <p:txBody>
          <a:bodyPr/>
          <a:lstStyle/>
          <a:p>
            <a:pPr lvl="0"/>
            <a:r>
              <a:rPr/>
              <a:t>Trois des quatre concordent et une non — Les coefficients s’étalent sur 0,3 point ; les trois erreurs-types honnêtes…</a:t>
            </a:r>
          </a:p>
          <a:p>
            <a:pPr lvl="0"/>
            <a:r>
              <a:rPr/>
              <a:t>C’est la forme à attendre — Le regroupement en grappes change rarement beaucoup une estimation et change couramment…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qu’ajoute une constante aléatoire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(mixed.summary())</a:t>
            </a:r>
            <a:br/>
            <a:r>
              <a:rPr>
                <a:solidFill>
                  <a:srgbClr val="008000"/>
                </a:solidFill>
                <a:latin typeface="Courier"/>
              </a:rPr>
              <a:t>print</a:t>
            </a:r>
            <a:r>
              <a:rPr>
                <a:latin typeface="Courier"/>
              </a:rPr>
              <a:t>(</a:t>
            </a:r>
            <a:r>
              <a:rPr>
                <a:solidFill>
                  <a:srgbClr val="BB6688"/>
                </a:solidFill>
                <a:latin typeface="Courier"/>
              </a:rPr>
              <a:t>f"between-school variance: </a:t>
            </a:r>
            <a:r>
              <a:rPr>
                <a:solidFill>
                  <a:srgbClr val="4070A0"/>
                </a:solidFill>
                <a:latin typeface="Courier"/>
              </a:rPr>
              <a:t>{</a:t>
            </a:r>
            <a:r>
              <a:rPr>
                <a:solidFill>
                  <a:srgbClr val="008000"/>
                </a:solidFill>
                <a:latin typeface="Courier"/>
              </a:rPr>
              <a:t>float</a:t>
            </a:r>
            <a:r>
              <a:rPr>
                <a:latin typeface="Courier"/>
              </a:rPr>
              <a:t>(mixed.cov_re.iloc[</a:t>
            </a:r>
            <a:r>
              <a:rPr>
                <a:solidFill>
                  <a:srgbClr val="40A070"/>
                </a:solidFill>
                <a:latin typeface="Courier"/>
              </a:rPr>
              <a:t>0</a:t>
            </a:r>
            <a:r>
              <a:rPr>
                <a:latin typeface="Courier"/>
              </a:rPr>
              <a:t>, </a:t>
            </a:r>
            <a:r>
              <a:rPr>
                <a:solidFill>
                  <a:srgbClr val="40A070"/>
                </a:solidFill>
                <a:latin typeface="Courier"/>
              </a:rPr>
              <a:t>0</a:t>
            </a:r>
            <a:r>
              <a:rPr>
                <a:latin typeface="Courier"/>
              </a:rPr>
              <a:t>])</a:t>
            </a:r>
            <a:r>
              <a:rPr>
                <a:solidFill>
                  <a:srgbClr val="4070A0"/>
                </a:solidFill>
                <a:latin typeface="Courier"/>
              </a:rPr>
              <a:t>:.5f}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f"residual variance:       </a:t>
            </a:r>
            <a:r>
              <a:rPr>
                <a:solidFill>
                  <a:srgbClr val="4070A0"/>
                </a:solidFill>
                <a:latin typeface="Courier"/>
              </a:rPr>
              <a:t>{</a:t>
            </a:r>
            <a:r>
              <a:rPr>
                <a:latin typeface="Courier"/>
              </a:rPr>
              <a:t>mixed</a:t>
            </a:r>
            <a:r>
              <a:rPr>
                <a:solidFill>
                  <a:srgbClr val="4070A0"/>
                </a:solidFill>
                <a:latin typeface="Courier"/>
              </a:rPr>
              <a:t>.</a:t>
            </a:r>
            <a:r>
              <a:rPr>
                <a:latin typeface="Courier"/>
              </a:rPr>
              <a:t>scale</a:t>
            </a:r>
            <a:r>
              <a:rPr>
                <a:solidFill>
                  <a:srgbClr val="4070A0"/>
                </a:solidFill>
                <a:latin typeface="Courier"/>
              </a:rPr>
              <a:t>:.5f}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qu’ajoute une constante aléatoire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VarCorr</a:t>
            </a:r>
            <a:r>
              <a:rPr>
                <a:latin typeface="Courier"/>
              </a:rPr>
              <a:t>(mixed)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qu’ajoute une constante aléatoire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Modèle</a:t>
                      </a:r>
                    </a:p>
                  </a:txBody>
                  <a:tcPr/>
                </a:tc>
                <a:tc>
                  <a:txBody>
                    <a:bodyPr/>
                    <a:lstStyle/>
                    <a:p>
                      <a:pPr lvl="0" indent="0" marL="0">
                        <a:buNone/>
                      </a:pPr>
                      <a:r>
                        <a:rPr/>
                        <a:t>Variance inter-écoles</a:t>
                      </a:r>
                    </a:p>
                  </a:txBody>
                  <a:tcPr/>
                </a:tc>
                <a:tc>
                  <a:txBody>
                    <a:bodyPr/>
                    <a:lstStyle/>
                    <a:p>
                      <a:pPr lvl="0" indent="0" marL="0">
                        <a:buNone/>
                      </a:pPr>
                      <a:r>
                        <a:rPr/>
                        <a:t>Variance résiduelle</a:t>
                      </a:r>
                    </a:p>
                  </a:txBody>
                  <a:tcPr/>
                </a:tc>
                <a:tc>
                  <a:txBody>
                    <a:bodyPr/>
                    <a:lstStyle/>
                    <a:p>
                      <a:pPr lvl="0" indent="0" marL="0">
                        <a:buNone/>
                      </a:pPr>
                      <a:r>
                        <a:rPr/>
                        <a:t>CCI</a:t>
                      </a:r>
                    </a:p>
                  </a:txBody>
                  <a:tcPr/>
                </a:tc>
              </a:tr>
              <a:tr h="0">
                <a:tc>
                  <a:txBody>
                    <a:bodyPr/>
                    <a:lstStyle/>
                    <a:p>
                      <a:pPr lvl="0" indent="0" marL="0">
                        <a:buNone/>
                      </a:pPr>
                      <a:r>
                        <a:rPr/>
                        <a:t>Constante seule</a:t>
                      </a:r>
                    </a:p>
                  </a:txBody>
                </a:tc>
                <a:tc>
                  <a:txBody>
                    <a:bodyPr/>
                    <a:lstStyle/>
                    <a:p>
                      <a:pPr lvl="0" indent="0" marL="0">
                        <a:buNone/>
                      </a:pPr>
                      <a:r>
                        <a:rPr/>
                        <a:t>0,00142</a:t>
                      </a:r>
                    </a:p>
                  </a:txBody>
                </a:tc>
                <a:tc>
                  <a:txBody>
                    <a:bodyPr/>
                    <a:lstStyle/>
                    <a:p>
                      <a:pPr lvl="0" indent="0" marL="0">
                        <a:buNone/>
                      </a:pPr>
                      <a:r>
                        <a:rPr/>
                        <a:t>0,02042</a:t>
                      </a:r>
                    </a:p>
                  </a:txBody>
                </a:tc>
                <a:tc>
                  <a:txBody>
                    <a:bodyPr/>
                    <a:lstStyle/>
                    <a:p>
                      <a:pPr lvl="0" indent="0" marL="0">
                        <a:buNone/>
                      </a:pPr>
                      <a:r>
                        <a:rPr b="1"/>
                        <a:t>0,065</a:t>
                      </a:r>
                    </a:p>
                  </a:txBody>
                </a:tc>
              </a:tr>
              <a:tr h="0">
                <a:tc>
                  <a:txBody>
                    <a:bodyPr/>
                    <a:lstStyle/>
                    <a:p>
                      <a:pPr lvl="0" indent="0" marL="0">
                        <a:buNone/>
                      </a:pPr>
                      <a:r>
                        <a:rPr b="1"/>
                        <a:t>+ cantine</a:t>
                      </a:r>
                    </a:p>
                  </a:txBody>
                </a:tc>
                <a:tc>
                  <a:txBody>
                    <a:bodyPr/>
                    <a:lstStyle/>
                    <a:p>
                      <a:pPr lvl="0" indent="0" marL="0">
                        <a:buNone/>
                      </a:pPr>
                      <a:r>
                        <a:rPr b="1"/>
                        <a:t>0,00081</a:t>
                      </a:r>
                    </a:p>
                  </a:txBody>
                </a:tc>
                <a:tc>
                  <a:txBody>
                    <a:bodyPr/>
                    <a:lstStyle/>
                    <a:p>
                      <a:pPr lvl="0" indent="0" marL="0">
                        <a:buNone/>
                      </a:pPr>
                      <a:r>
                        <a:rPr/>
                        <a:t>0,02042</a:t>
                      </a:r>
                    </a:p>
                  </a:txBody>
                </a:tc>
                <a:tc>
                  <a:txBody>
                    <a:bodyPr/>
                    <a:lstStyle/>
                    <a:p>
                      <a:pPr lvl="0" indent="0" marL="0">
                        <a:buNone/>
                      </a:pPr>
                      <a:r>
                        <a:rPr/>
                        <a:t>0,038</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qu’ajoute une constante aléatoire</a:t>
            </a:r>
          </a:p>
        </p:txBody>
      </p:sp>
      <p:sp>
        <p:nvSpPr>
          <p:cNvPr id="3" name="Content Placeholder 2"/>
          <p:cNvSpPr>
            <a:spLocks noGrp="1"/>
          </p:cNvSpPr>
          <p:nvPr>
            <p:ph idx="1"/>
          </p:nvPr>
        </p:nvSpPr>
        <p:spPr/>
        <p:txBody>
          <a:bodyPr/>
          <a:lstStyle/>
          <a:p>
            <a:pPr lvl="0"/>
            <a:r>
              <a:rPr/>
              <a:t>La cantine explique 42,8 % de la variance inter-écoles et rien de la variance intra-école — ce qui est exactement ce…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Choisir parmi les trois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Employez</a:t>
                      </a:r>
                    </a:p>
                  </a:txBody>
                  <a:tcPr/>
                </a:tc>
                <a:tc>
                  <a:txBody>
                    <a:bodyPr/>
                    <a:lstStyle/>
                    <a:p>
                      <a:pPr lvl="0" indent="0" marL="0">
                        <a:buNone/>
                      </a:pPr>
                      <a:r>
                        <a:rPr/>
                        <a:t>Quand</a:t>
                      </a:r>
                    </a:p>
                  </a:txBody>
                  <a:tcPr/>
                </a:tc>
                <a:tc>
                  <a:txBody>
                    <a:bodyPr/>
                    <a:lstStyle/>
                    <a:p>
                      <a:pPr lvl="0" indent="0" marL="0">
                        <a:buNone/>
                      </a:pPr>
                      <a:r>
                        <a:rPr/>
                        <a:t>Coût</a:t>
                      </a:r>
                    </a:p>
                  </a:txBody>
                  <a:tcPr/>
                </a:tc>
              </a:tr>
              <a:tr h="0">
                <a:tc>
                  <a:txBody>
                    <a:bodyPr/>
                    <a:lstStyle/>
                    <a:p>
                      <a:pPr lvl="0" indent="0" marL="0">
                        <a:buNone/>
                      </a:pPr>
                      <a:r>
                        <a:rPr b="1"/>
                        <a:t>Agréger à la grappe</a:t>
                      </a:r>
                    </a:p>
                  </a:txBody>
                </a:tc>
                <a:tc>
                  <a:txBody>
                    <a:bodyPr/>
                    <a:lstStyle/>
                    <a:p>
                      <a:pPr lvl="0" indent="0" marL="0">
                        <a:buNone/>
                      </a:pPr>
                      <a:r>
                        <a:rPr/>
                        <a:t>Peu de grappes ; l’exposition est de niveau grappe</a:t>
                      </a:r>
                    </a:p>
                  </a:txBody>
                </a:tc>
                <a:tc>
                  <a:txBody>
                    <a:bodyPr/>
                    <a:lstStyle/>
                    <a:p>
                      <a:pPr lvl="0" indent="0" marL="0">
                        <a:buNone/>
                      </a:pPr>
                      <a:r>
                        <a:rPr/>
                        <a:t>Une grande école compte autant qu’une petite</a:t>
                      </a:r>
                    </a:p>
                  </a:txBody>
                </a:tc>
              </a:tr>
              <a:tr h="0">
                <a:tc>
                  <a:txBody>
                    <a:bodyPr/>
                    <a:lstStyle/>
                    <a:p>
                      <a:pPr lvl="0" indent="0" marL="0">
                        <a:buNone/>
                      </a:pPr>
                      <a:r>
                        <a:rPr b="1"/>
                        <a:t>ET robustes aux grappes</a:t>
                      </a:r>
                    </a:p>
                  </a:txBody>
                </a:tc>
                <a:tc>
                  <a:txBody>
                    <a:bodyPr/>
                    <a:lstStyle/>
                    <a:p>
                      <a:pPr lvl="0" indent="0" marL="0">
                        <a:buNone/>
                      </a:pPr>
                      <a:r>
                        <a:rPr/>
                        <a:t>Beaucoup de grappes (30+) ; vous voulez le modèle individuel</a:t>
                      </a:r>
                    </a:p>
                  </a:txBody>
                </a:tc>
                <a:tc>
                  <a:txBody>
                    <a:bodyPr/>
                    <a:lstStyle/>
                    <a:p>
                      <a:pPr lvl="0" indent="0" marL="0">
                        <a:buNone/>
                      </a:pPr>
                      <a:r>
                        <a:rPr/>
                        <a:t>Peu fiables en dessous d’une trentaine de grappes</a:t>
                      </a:r>
                    </a:p>
                  </a:txBody>
                </a:tc>
              </a:tr>
              <a:tr h="0">
                <a:tc>
                  <a:txBody>
                    <a:bodyPr/>
                    <a:lstStyle/>
                    <a:p>
                      <a:pPr lvl="0" indent="0" marL="0">
                        <a:buNone/>
                      </a:pPr>
                      <a:r>
                        <a:rPr b="1"/>
                        <a:t>Constante aléatoire</a:t>
                      </a:r>
                    </a:p>
                  </a:txBody>
                </a:tc>
                <a:tc>
                  <a:txBody>
                    <a:bodyPr/>
                    <a:lstStyle/>
                    <a:p>
                      <a:pPr lvl="0" indent="0" marL="0">
                        <a:buNone/>
                      </a:pPr>
                      <a:r>
                        <a:rPr/>
                        <a:t>Vous voulez les composantes de variance, ou des prédicteurs aux deux niveaux</a:t>
                      </a:r>
                    </a:p>
                  </a:txBody>
                </a:tc>
                <a:tc>
                  <a:txBody>
                    <a:bodyPr/>
                    <a:lstStyle/>
                    <a:p>
                      <a:pPr lvl="0" indent="0" marL="0">
                        <a:buNone/>
                      </a:pPr>
                      <a:r>
                        <a:rPr/>
                        <a:t>Suppose l’effet aléatoire non corrélé aux prédicteurs</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Choisir parmi les trois</a:t>
            </a:r>
          </a:p>
        </p:txBody>
      </p:sp>
      <p:sp>
        <p:nvSpPr>
          <p:cNvPr id="3" name="Content Placeholder 2"/>
          <p:cNvSpPr>
            <a:spLocks noGrp="1"/>
          </p:cNvSpPr>
          <p:nvPr>
            <p:ph idx="1"/>
          </p:nvPr>
        </p:nvSpPr>
        <p:spPr/>
        <p:txBody>
          <a:bodyPr/>
          <a:lstStyle/>
          <a:p>
            <a:pPr lvl="0"/>
            <a:r>
              <a:rPr/>
              <a:t>Avec 24 grappes, agrégez ou ajustez la constante aléatoire, et dites laquelle — Le sandwich robuste est l’outil…</a:t>
            </a:r>
          </a:p>
          <a:p>
            <a:pPr lvl="0"/>
            <a:r>
              <a:rPr/>
              <a:t>Quand l’exposition ne varie qu’entre grappes, les trois convergent — ce que montre le tableau ci-dessus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prédicteurs à deux niveaux — En Python</a:t>
            </a:r>
          </a:p>
        </p:txBody>
      </p:sp>
      <p:sp>
        <p:nvSpPr>
          <p:cNvPr id="3" name="Content Placeholder 2"/>
          <p:cNvSpPr>
            <a:spLocks noGrp="1"/>
          </p:cNvSpPr>
          <p:nvPr>
            <p:ph idx="1"/>
          </p:nvPr>
        </p:nvSpPr>
        <p:spPr/>
        <p:txBody>
          <a:bodyPr/>
          <a:lstStyle/>
          <a:p>
            <a:pPr lvl="0" indent="0">
              <a:buNone/>
            </a:pPr>
            <a:r>
              <a:rPr>
                <a:latin typeface="Courier"/>
              </a:rPr>
              <a:t>two_level </a:t>
            </a:r>
            <a:r>
              <a:rPr>
                <a:solidFill>
                  <a:srgbClr val="666666"/>
                </a:solidFill>
                <a:latin typeface="Courier"/>
              </a:rPr>
              <a:t>=</a:t>
            </a:r>
            <a:r>
              <a:rPr>
                <a:latin typeface="Courier"/>
              </a:rPr>
              <a:t> smf.mixedlm(</a:t>
            </a:r>
            <a:br/>
            <a:r>
              <a:rPr>
                <a:latin typeface="Courier"/>
              </a:rPr>
              <a:t>    </a:t>
            </a:r>
            <a:r>
              <a:rPr>
                <a:solidFill>
                  <a:srgbClr val="4070A0"/>
                </a:solidFill>
                <a:latin typeface="Courier"/>
              </a:rPr>
              <a:t>"rate ~ feeding_programme + age_years + disability_reported"</a:t>
            </a:r>
            <a:r>
              <a:rPr>
                <a:latin typeface="Courier"/>
              </a:rPr>
              <a:t>,</a:t>
            </a:r>
            <a:br/>
            <a:r>
              <a:rPr>
                <a:latin typeface="Courier"/>
              </a:rPr>
              <a:t>    data</a:t>
            </a:r>
            <a:r>
              <a:rPr>
                <a:solidFill>
                  <a:srgbClr val="666666"/>
                </a:solidFill>
                <a:latin typeface="Courier"/>
              </a:rPr>
              <a:t>=</a:t>
            </a:r>
            <a:r>
              <a:rPr>
                <a:latin typeface="Courier"/>
              </a:rPr>
              <a:t>d, groups</a:t>
            </a:r>
            <a:r>
              <a:rPr>
                <a:solidFill>
                  <a:srgbClr val="666666"/>
                </a:solidFill>
                <a:latin typeface="Courier"/>
              </a:rPr>
              <a:t>=</a:t>
            </a:r>
            <a:r>
              <a:rPr>
                <a:latin typeface="Courier"/>
              </a:rPr>
              <a:t>d[</a:t>
            </a:r>
            <a:r>
              <a:rPr>
                <a:solidFill>
                  <a:srgbClr val="4070A0"/>
                </a:solidFill>
                <a:latin typeface="Courier"/>
              </a:rPr>
              <a:t>"school_id"</a:t>
            </a:r>
            <a:r>
              <a:rPr>
                <a:latin typeface="Courier"/>
              </a:rPr>
              <a:t>]).fit()</a:t>
            </a:r>
            <a:br/>
            <a:r>
              <a:rPr>
                <a:solidFill>
                  <a:srgbClr val="008000"/>
                </a:solidFill>
                <a:latin typeface="Courier"/>
              </a:rPr>
              <a:t>print</a:t>
            </a:r>
            <a:r>
              <a:rPr>
                <a:latin typeface="Courier"/>
              </a:rPr>
              <a:t>(two_level.summary().tables[</a:t>
            </a:r>
            <a:r>
              <a:rPr>
                <a:solidFill>
                  <a:srgbClr val="40A070"/>
                </a:solidFill>
                <a:latin typeface="Courier"/>
              </a:rPr>
              <a:t>1</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prédicteurs à deux niveaux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lmer</a:t>
            </a:r>
            <a:r>
              <a:rPr>
                <a:latin typeface="Courier"/>
              </a:rPr>
              <a:t>(rate </a:t>
            </a:r>
            <a:r>
              <a:rPr>
                <a:solidFill>
                  <a:srgbClr val="4070A0"/>
                </a:solidFill>
                <a:latin typeface="Courier"/>
              </a:rPr>
              <a:t>~</a:t>
            </a:r>
            <a:r>
              <a:rPr>
                <a:latin typeface="Courier"/>
              </a:rPr>
              <a:t> feeding_programme </a:t>
            </a:r>
            <a:r>
              <a:rPr>
                <a:solidFill>
                  <a:srgbClr val="4070A0"/>
                </a:solidFill>
                <a:latin typeface="Courier"/>
              </a:rPr>
              <a:t>+</a:t>
            </a:r>
            <a:r>
              <a:rPr>
                <a:latin typeface="Courier"/>
              </a:rPr>
              <a:t> age_years </a:t>
            </a:r>
            <a:r>
              <a:rPr>
                <a:solidFill>
                  <a:srgbClr val="4070A0"/>
                </a:solidFill>
                <a:latin typeface="Courier"/>
              </a:rPr>
              <a:t>+</a:t>
            </a:r>
            <a:r>
              <a:rPr>
                <a:latin typeface="Courier"/>
              </a:rPr>
              <a:t> disability_reported </a:t>
            </a:r>
            <a:r>
              <a:rPr>
                <a:solidFill>
                  <a:srgbClr val="4070A0"/>
                </a:solidFill>
                <a:latin typeface="Courier"/>
              </a:rPr>
              <a:t>+</a:t>
            </a:r>
            <a:b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school_id), </a:t>
            </a:r>
            <a:r>
              <a:rPr>
                <a:solidFill>
                  <a:srgbClr val="7D9029"/>
                </a:solidFill>
                <a:latin typeface="Courier"/>
              </a:rPr>
              <a:t>data =</a:t>
            </a:r>
            <a:r>
              <a:rPr>
                <a:latin typeface="Courier"/>
              </a:rPr>
              <a:t> 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prédicteurs à deux niveaux</a:t>
            </a:r>
          </a:p>
        </p:txBody>
      </p:sp>
      <p:sp>
        <p:nvSpPr>
          <p:cNvPr id="3" name="Content Placeholder 2"/>
          <p:cNvSpPr>
            <a:spLocks noGrp="1"/>
          </p:cNvSpPr>
          <p:nvPr>
            <p:ph idx="1"/>
          </p:nvPr>
        </p:nvSpPr>
        <p:spPr/>
        <p:txBody>
          <a:bodyPr/>
          <a:lstStyle/>
          <a:p>
            <a:pPr lvl="0"/>
            <a:r>
              <a:rPr>
                <a:latin typeface="Courier"/>
              </a:rPr>
              <a:t>feeding_programme</a:t>
            </a:r>
            <a:r>
              <a:rPr/>
              <a:t> ne varie qu’entre écoles. </a:t>
            </a:r>
            <a:r>
              <a:rPr>
                <a:latin typeface="Courier"/>
              </a:rPr>
              <a:t>age_years</a:t>
            </a:r>
            <a:r>
              <a:rPr/>
              <a:t> et </a:t>
            </a:r>
            <a:r>
              <a:rPr>
                <a:latin typeface="Courier"/>
              </a:rPr>
              <a:t>disability_reported</a:t>
            </a:r>
            <a:r>
              <a:rPr/>
              <a:t> varient à l’intérieur — Un seul…</a:t>
            </a:r>
          </a:p>
          <a:p>
            <a:pPr lvl="0"/>
            <a:r>
              <a:rPr/>
              <a:t>Le mode d’échec est de mettre une exposition de niveau grappe dans un modèle sans terme de grappe — C’est la ligne…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niveaux, et quand s’arrêter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grouping levels: households nested within enumeration areas.</a:t>
            </a:r>
            <a:br/>
            <a:r>
              <a:rPr>
                <a:latin typeface="Courier"/>
              </a:rPr>
              <a:t>smf.mixedlm(</a:t>
            </a:r>
            <a:r>
              <a:rPr>
                <a:solidFill>
                  <a:srgbClr val="4070A0"/>
                </a:solidFill>
                <a:latin typeface="Courier"/>
              </a:rPr>
              <a:t>"outcome ~ x"</a:t>
            </a:r>
            <a:r>
              <a:rPr>
                <a:latin typeface="Courier"/>
              </a:rPr>
              <a:t>, data</a:t>
            </a:r>
            <a:r>
              <a:rPr>
                <a:solidFill>
                  <a:srgbClr val="666666"/>
                </a:solidFill>
                <a:latin typeface="Courier"/>
              </a:rPr>
              <a:t>=</a:t>
            </a:r>
            <a:r>
              <a:rPr>
                <a:latin typeface="Courier"/>
              </a:rPr>
              <a:t>survey,</a:t>
            </a:r>
            <a:br/>
            <a:r>
              <a:rPr>
                <a:latin typeface="Courier"/>
              </a:rPr>
              <a:t>            groups</a:t>
            </a:r>
            <a:r>
              <a:rPr>
                <a:solidFill>
                  <a:srgbClr val="666666"/>
                </a:solidFill>
                <a:latin typeface="Courier"/>
              </a:rPr>
              <a:t>=</a:t>
            </a:r>
            <a:r>
              <a:rPr>
                <a:latin typeface="Courier"/>
              </a:rPr>
              <a:t>survey[</a:t>
            </a:r>
            <a:r>
              <a:rPr>
                <a:solidFill>
                  <a:srgbClr val="4070A0"/>
                </a:solidFill>
                <a:latin typeface="Courier"/>
              </a:rPr>
              <a:t>"ea_id"</a:t>
            </a:r>
            <a:r>
              <a:rPr>
                <a:latin typeface="Courier"/>
              </a:rPr>
              <a:t>], re_formula</a:t>
            </a:r>
            <a:r>
              <a:rPr>
                <a:solidFill>
                  <a:srgbClr val="666666"/>
                </a:solidFill>
                <a:latin typeface="Courier"/>
              </a:rPr>
              <a:t>=</a:t>
            </a:r>
            <a:r>
              <a:rPr>
                <a:solidFill>
                  <a:srgbClr val="4070A0"/>
                </a:solidFill>
                <a:latin typeface="Courier"/>
              </a:rPr>
              <a:t>"1"</a:t>
            </a:r>
            <a:r>
              <a:rPr>
                <a:latin typeface="Courier"/>
              </a:rPr>
              <a:t>).fit()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niveaux, et quand s’arrêter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lmer</a:t>
            </a:r>
            <a:r>
              <a:rPr>
                <a:latin typeface="Courier"/>
              </a:rPr>
              <a:t>(outcome </a:t>
            </a:r>
            <a:r>
              <a:rPr>
                <a:solidFill>
                  <a:srgbClr val="4070A0"/>
                </a:solidFill>
                <a:latin typeface="Courier"/>
              </a:rPr>
              <a:t>~</a:t>
            </a:r>
            <a:r>
              <a:rPr>
                <a:latin typeface="Courier"/>
              </a:rPr>
              <a:t> x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ea_id </a:t>
            </a:r>
            <a:r>
              <a:rPr>
                <a:solidFill>
                  <a:srgbClr val="4070A0"/>
                </a:solidFill>
                <a:latin typeface="Courier"/>
              </a:rPr>
              <a:t>/</a:t>
            </a:r>
            <a:r>
              <a:rPr>
                <a:latin typeface="Courier"/>
              </a:rPr>
              <a:t> household_id), </a:t>
            </a:r>
            <a:r>
              <a:rPr>
                <a:solidFill>
                  <a:srgbClr val="7D9029"/>
                </a:solidFill>
                <a:latin typeface="Courier"/>
              </a:rPr>
              <a:t>data =</a:t>
            </a:r>
            <a:r>
              <a:rPr>
                <a:latin typeface="Courier"/>
              </a:rPr>
              <a:t> survey)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niveaux, et quand s’arrêter</a:t>
            </a:r>
          </a:p>
        </p:txBody>
      </p:sp>
      <p:sp>
        <p:nvSpPr>
          <p:cNvPr id="3" name="Content Placeholder 2"/>
          <p:cNvSpPr>
            <a:spLocks noGrp="1"/>
          </p:cNvSpPr>
          <p:nvPr>
            <p:ph idx="1"/>
          </p:nvPr>
        </p:nvSpPr>
        <p:spPr/>
        <p:txBody>
          <a:bodyPr/>
          <a:lstStyle/>
          <a:p>
            <a:pPr lvl="0"/>
            <a:r>
              <a:rPr/>
              <a:t>Ajoutez un niveau quand quelque chose est attribué ou mesuré à ce niveau et que vous en avez assez d’unités — Trois…</a:t>
            </a:r>
          </a:p>
          <a:p>
            <a:pPr lvl="0"/>
            <a:r>
              <a:rPr/>
              <a:t>N’ajoutez pas un niveau par souci d’ordre — Un niveau à quatre groupes ajoute un paramètre inestimable et le faux…</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Attendance and school feeding, multilevel analysis
  Linear mixed model, 1,200 students in 24 schools.
  rate ~ feeding_programme + (1 | school_id)
  Feeding programme    +5.10 points   95% CI +2.20 to +8.00
  Between-school SD    0.028      Residual SD  0.143
  ICC 0.038 with the programme term; 0.065 without it, so the programme
  accounts for 43% of the between-school variance.
  The naive single-level model gives +4.93 points with a standard error of
  0.88 rather than 1.48. It is not reported: it treats 50 children in one
  school as 50 independent observations.
  Cluster-robust standard errors on the single-level model (+4.93, SE 1.46)</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and school-level aggregation (+5.21, SE 1.53) give the same answer. With
  24 clusters the robust sandwich is at the edge of its assumptions and is
  reported as a check rather than as the headline.
  Observational. Schools were not randomised into the programme.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Rapporter les trois fait quatre lignes et coupe court à l’objection évidente — que le résultat dépendrait de la méthode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Cette leçon a accordé le modèle à la façon dont le </a:t>
            </a:r>
            <a:r>
              <a:rPr i="1"/>
              <a:t>programme</a:t>
            </a:r>
            <a:r>
              <a:rPr/>
              <a:t> a été attribué.</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https://data-analysis.cassion.dev/fr/cours/regression-for-programmes/reg-06-a-term-for-the-school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Trois réponses honnêtes et une qui est seule de son côté</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MCO naïfs, erreurs-types robustes aux grappes, constante aléatoire et agrégation au niveau école donnent des erreurs-types de 0,88, 1,46, 1,48 et 1,53 point. Trois d’entre elles concordent et la quatrième est celle que produit tout ajustement par défaut.</vt:lpwstr>
  </property>
</Properties>
</file>