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rural-remote stratum holds 11% of households and a third of the interviews. Fit the model unweighted and livestock livelihoods look like a significant risk factor; weight it and they stop being one, while household size and returnee status start.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Rural remote is 11.0% of the population and 34.4% of the sample. That is a deliberate design choice — the survey course explains why you over-sample a small stratum you need estimates for — and it means every unweighted number from this file describes a population that does not exist.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32.8% unweighted, 29.1% weighted. Rural remote has the highest food insecurity (46.4%), and over-representing it by three times pulls the national figure up by 3.7 points. A regression fitted on this file without weights inherits exactly that problem, and it is not fixed by adding </a:t>
            </a:r>
            <a:r>
              <a:rPr>
                <a:latin typeface="Courier"/>
              </a:rPr>
              <a:t>stratum</a:t>
            </a:r>
            <a:r>
              <a:rPr/>
              <a:t> as a covariate — that changes the question from “what is the association in the population” to “what is it within strata”. Both are legitimate; only one is what a national estimate means.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coefficients change which side of the line they sit on, in both directions. Weighting is not a correction that makes everything weaker or everything stronger — it re-weights which households the association is estimated from, and the answer moves wherever those households differ. Livestock livelihoods are concentrated in the over-sampled remote stratum. Unweighted, they carry a third of the sample’s influence; weighted, they carry their real 11%, and the association thins out to nothing.</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They arrive together and they do three different jobs, and a model can easily get one right and the other two wrong.</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Weights change the coefficient; clusters and strata change its interval. That is the same distinction as adjustment-versus-clustering from lesson 2, arriving from a different direction, and it is the one to hold onto.</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glm(..., weights=)</a:t>
            </a:r>
            <a:r>
              <a:rPr/>
              <a:t> is not survey-weighted regression. It applies the weights and computes standard errors as though every observation were independent and the weights were frequencies. Use </a:t>
            </a:r>
            <a:r>
              <a:rPr>
                <a:latin typeface="Courier"/>
              </a:rPr>
              <a:t>survey::svyglm</a:t>
            </a:r>
            <a:r>
              <a:rPr/>
              <a:t> in R, and in Python pass both </a:t>
            </a:r>
            <a:r>
              <a:rPr>
                <a:latin typeface="Courier"/>
              </a:rPr>
              <a:t>freq_weights</a:t>
            </a:r>
            <a:r>
              <a:rPr/>
              <a:t> and a cluster covariance — or accept that the interval is wrong and say so.</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cases, and neither is “the weights made my result go away”. A within-stratum question. “Among rural remote households, does an improved water source go with lower food insecurity?” is a question about that stratum, and the design weight within a stratum is nearly constant anyway. A model whose covariates include everything the weights are built from. If stratum and selection probability are fully captured by the covariates, the weighted and unweighted estimates answer the same question and the unweighted one is more precise. Check it rather than assume it: fit both, and if they differ materially the covariates did not capture the design.</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large difference between the weighted and unweighted fit is itself diagnostic, and it is the check to run before deciding the weights are optional.</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paragraph naming the artefact is what a reviewer will check first, and writing it yourself is better than having it found.</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model so far has been fitted and read. The last lesson fits one that explains three per cent of its outcome, does not improve on guessing, and is the most useful result in its report — because what it fails to predict is the operational answer.</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egression-for-programmes/reg-07-weighting-the-mode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Two coefficients cross the line and one crosses back</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The rural-remote stratum holds 11% of households and a third of the interviews. Fit the model unweighted and livestock livelihoods look like a significant risk factor; weight it and they stop being one, while household size and returnee status start.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design the sample was drawn under</a:t>
            </a:r>
          </a:p>
          <a:p>
            <a:pPr lvl="0"/>
            <a:r>
              <a:rPr/>
              <a:t>What the weights do to an estimate</a:t>
            </a:r>
          </a:p>
          <a:p>
            <a:pPr lvl="0"/>
            <a:r>
              <a:rPr/>
              <a:t>The same model, weighted and not</a:t>
            </a:r>
          </a:p>
          <a:p>
            <a:pPr lvl="0"/>
            <a:r>
              <a:rPr/>
              <a:t>Weights, clusters and strata are three separate things</a:t>
            </a:r>
          </a:p>
          <a:p>
            <a:pPr lvl="0"/>
            <a:r>
              <a:rPr/>
              <a:t>When to leave the weights out</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design the sample was drawn under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survey </a:t>
            </a:r>
            <a:r>
              <a:rPr>
                <a:solidFill>
                  <a:srgbClr val="666666"/>
                </a:solidFill>
                <a:latin typeface="Courier"/>
              </a:rPr>
              <a:t>=</a:t>
            </a:r>
            <a:r>
              <a:rPr>
                <a:latin typeface="Courier"/>
              </a:rPr>
              <a:t> pd.read_csv(</a:t>
            </a:r>
            <a:r>
              <a:rPr>
                <a:solidFill>
                  <a:srgbClr val="4070A0"/>
                </a:solidFill>
                <a:latin typeface="Courier"/>
              </a:rPr>
              <a:t>"household-survey-2025.v1.csv"</a:t>
            </a:r>
            <a:r>
              <a:rPr>
                <a:latin typeface="Courier"/>
              </a:rPr>
              <a:t>)</a:t>
            </a:r>
            <a:br/>
            <a:r>
              <a:rPr>
                <a:latin typeface="Courier"/>
              </a:rPr>
              <a:t>frame </a:t>
            </a:r>
            <a:r>
              <a:rPr>
                <a:solidFill>
                  <a:srgbClr val="666666"/>
                </a:solidFill>
                <a:latin typeface="Courier"/>
              </a:rPr>
              <a:t>=</a:t>
            </a:r>
            <a:r>
              <a:rPr>
                <a:latin typeface="Courier"/>
              </a:rPr>
              <a:t> pd.read_csv(</a:t>
            </a:r>
            <a:r>
              <a:rPr>
                <a:solidFill>
                  <a:srgbClr val="4070A0"/>
                </a:solidFill>
                <a:latin typeface="Courier"/>
              </a:rPr>
              <a:t>"household-survey-frame-2025.v1.csv"</a:t>
            </a:r>
            <a:r>
              <a:rPr>
                <a:latin typeface="Courier"/>
              </a:rPr>
              <a:t>)</a:t>
            </a:r>
            <a:br/>
            <a:br/>
            <a:r>
              <a:rPr>
                <a:solidFill>
                  <a:srgbClr val="008000"/>
                </a:solidFill>
                <a:latin typeface="Courier"/>
              </a:rPr>
              <a:t>print</a:t>
            </a:r>
            <a:r>
              <a:rPr>
                <a:latin typeface="Courier"/>
              </a:rPr>
              <a:t>(frame.groupby(</a:t>
            </a:r>
            <a:r>
              <a:rPr>
                <a:solidFill>
                  <a:srgbClr val="4070A0"/>
                </a:solidFill>
                <a:latin typeface="Courier"/>
              </a:rPr>
              <a:t>"stratum"</a:t>
            </a:r>
            <a:r>
              <a:rPr>
                <a:latin typeface="Courier"/>
              </a:rPr>
              <a:t>)[</a:t>
            </a:r>
            <a:r>
              <a:rPr>
                <a:solidFill>
                  <a:srgbClr val="4070A0"/>
                </a:solidFill>
                <a:latin typeface="Courier"/>
              </a:rPr>
              <a:t>"households"</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(survey.groupby(</a:t>
            </a:r>
            <a:r>
              <a:rPr>
                <a:solidFill>
                  <a:srgbClr val="4070A0"/>
                </a:solidFill>
                <a:latin typeface="Courier"/>
              </a:rPr>
              <a:t>"stratum"</a:t>
            </a:r>
            <a:r>
              <a:rPr>
                <a:latin typeface="Courier"/>
              </a:rPr>
              <a:t>).size())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design the sample was drawn under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latin typeface="Courier"/>
              </a:rPr>
              <a:t>frame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households =</a:t>
            </a:r>
            <a:r>
              <a:rPr>
                <a:latin typeface="Courier"/>
              </a:rPr>
              <a:t> </a:t>
            </a:r>
            <a:r>
              <a:rPr>
                <a:solidFill>
                  <a:srgbClr val="06287E"/>
                </a:solidFill>
                <a:latin typeface="Courier"/>
              </a:rPr>
              <a:t>sum</a:t>
            </a:r>
            <a:r>
              <a:rPr>
                <a:latin typeface="Courier"/>
              </a:rPr>
              <a:t>(households), </a:t>
            </a:r>
            <a:r>
              <a:rPr>
                <a:solidFill>
                  <a:srgbClr val="7D9029"/>
                </a:solidFill>
                <a:latin typeface="Courier"/>
              </a:rPr>
              <a:t>.by =</a:t>
            </a:r>
            <a:r>
              <a:rPr>
                <a:latin typeface="Courier"/>
              </a:rPr>
              <a:t> stratum)</a:t>
            </a:r>
            <a:br/>
            <a:r>
              <a:rPr>
                <a:latin typeface="Courier"/>
              </a:rPr>
              <a:t>survey </a:t>
            </a:r>
            <a:r>
              <a:rPr>
                <a:solidFill>
                  <a:srgbClr val="4070A0"/>
                </a:solidFill>
                <a:latin typeface="Courier"/>
              </a:rPr>
              <a:t>|&gt;</a:t>
            </a:r>
            <a:r>
              <a:rPr>
                <a:latin typeface="Courier"/>
              </a:rPr>
              <a:t> </a:t>
            </a:r>
            <a:r>
              <a:rPr>
                <a:solidFill>
                  <a:srgbClr val="06287E"/>
                </a:solidFill>
                <a:latin typeface="Courier"/>
              </a:rPr>
              <a:t>count</a:t>
            </a:r>
            <a:r>
              <a:rPr>
                <a:latin typeface="Courier"/>
              </a:rPr>
              <a:t>(stratum)</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design the sample was drawn under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pPr lvl="0" indent="0" marL="0">
                        <a:buNone/>
                      </a:pPr>
                      <a:r>
                        <a:rPr/>
                        <a:t>Stratum</a:t>
                      </a:r>
                    </a:p>
                  </a:txBody>
                  <a:tcPr/>
                </a:tc>
                <a:tc>
                  <a:txBody>
                    <a:bodyPr/>
                    <a:lstStyle/>
                    <a:p>
                      <a:pPr lvl="0" indent="0" marL="0">
                        <a:buNone/>
                      </a:pPr>
                      <a:r>
                        <a:rPr/>
                        <a:t>Households in frame</a:t>
                      </a:r>
                    </a:p>
                  </a:txBody>
                  <a:tcPr/>
                </a:tc>
                <a:tc>
                  <a:txBody>
                    <a:bodyPr/>
                    <a:lstStyle/>
                    <a:p>
                      <a:pPr lvl="0" indent="0" marL="0">
                        <a:buNone/>
                      </a:pPr>
                      <a:r>
                        <a:rPr/>
                        <a:t>Share</a:t>
                      </a:r>
                    </a:p>
                  </a:txBody>
                  <a:tcPr/>
                </a:tc>
                <a:tc>
                  <a:txBody>
                    <a:bodyPr/>
                    <a:lstStyle/>
                    <a:p>
                      <a:pPr lvl="0" indent="0" marL="0">
                        <a:buNone/>
                      </a:pPr>
                      <a:r>
                        <a:rPr/>
                        <a:t>Interviews</a:t>
                      </a:r>
                    </a:p>
                  </a:txBody>
                  <a:tcPr/>
                </a:tc>
                <a:tc>
                  <a:txBody>
                    <a:bodyPr/>
                    <a:lstStyle/>
                    <a:p>
                      <a:pPr lvl="0" indent="0" marL="0">
                        <a:buNone/>
                      </a:pPr>
                      <a:r>
                        <a:rPr/>
                        <a:t>Share</a:t>
                      </a:r>
                    </a:p>
                  </a:txBody>
                  <a:tcPr/>
                </a:tc>
              </a:tr>
              <a:tr h="0">
                <a:tc>
                  <a:txBody>
                    <a:bodyPr/>
                    <a:lstStyle/>
                    <a:p>
                      <a:pPr lvl="0" indent="0" marL="0">
                        <a:buNone/>
                      </a:pPr>
                      <a:r>
                        <a:rPr/>
                        <a:t>Rural accessible</a:t>
                      </a:r>
                    </a:p>
                  </a:txBody>
                </a:tc>
                <a:tc>
                  <a:txBody>
                    <a:bodyPr/>
                    <a:lstStyle/>
                    <a:p>
                      <a:pPr lvl="0" indent="0" marL="0">
                        <a:buNone/>
                      </a:pPr>
                      <a:r>
                        <a:rPr/>
                        <a:t>28,958</a:t>
                      </a:r>
                    </a:p>
                  </a:txBody>
                </a:tc>
                <a:tc>
                  <a:txBody>
                    <a:bodyPr/>
                    <a:lstStyle/>
                    <a:p>
                      <a:pPr lvl="0" indent="0" marL="0">
                        <a:buNone/>
                      </a:pPr>
                      <a:r>
                        <a:rPr/>
                        <a:t>51.3%</a:t>
                      </a:r>
                    </a:p>
                  </a:txBody>
                </a:tc>
                <a:tc>
                  <a:txBody>
                    <a:bodyPr/>
                    <a:lstStyle/>
                    <a:p>
                      <a:pPr lvl="0" indent="0" marL="0">
                        <a:buNone/>
                      </a:pPr>
                      <a:r>
                        <a:rPr/>
                        <a:t>337</a:t>
                      </a:r>
                    </a:p>
                  </a:txBody>
                </a:tc>
                <a:tc>
                  <a:txBody>
                    <a:bodyPr/>
                    <a:lstStyle/>
                    <a:p>
                      <a:pPr lvl="0" indent="0" marL="0">
                        <a:buNone/>
                      </a:pPr>
                      <a:r>
                        <a:rPr/>
                        <a:t>33.8%</a:t>
                      </a:r>
                    </a:p>
                  </a:txBody>
                </a:tc>
              </a:tr>
              <a:tr h="0">
                <a:tc>
                  <a:txBody>
                    <a:bodyPr/>
                    <a:lstStyle/>
                    <a:p>
                      <a:pPr lvl="0" indent="0" marL="0">
                        <a:buNone/>
                      </a:pPr>
                      <a:r>
                        <a:rPr/>
                        <a:t>Urban</a:t>
                      </a:r>
                    </a:p>
                  </a:txBody>
                </a:tc>
                <a:tc>
                  <a:txBody>
                    <a:bodyPr/>
                    <a:lstStyle/>
                    <a:p>
                      <a:pPr lvl="0" indent="0" marL="0">
                        <a:buNone/>
                      </a:pPr>
                      <a:r>
                        <a:rPr/>
                        <a:t>21,270</a:t>
                      </a:r>
                    </a:p>
                  </a:txBody>
                </a:tc>
                <a:tc>
                  <a:txBody>
                    <a:bodyPr/>
                    <a:lstStyle/>
                    <a:p>
                      <a:pPr lvl="0" indent="0" marL="0">
                        <a:buNone/>
                      </a:pPr>
                      <a:r>
                        <a:rPr/>
                        <a:t>37.7%</a:t>
                      </a:r>
                    </a:p>
                  </a:txBody>
                </a:tc>
                <a:tc>
                  <a:txBody>
                    <a:bodyPr/>
                    <a:lstStyle/>
                    <a:p>
                      <a:pPr lvl="0" indent="0" marL="0">
                        <a:buNone/>
                      </a:pPr>
                      <a:r>
                        <a:rPr/>
                        <a:t>316</a:t>
                      </a:r>
                    </a:p>
                  </a:txBody>
                </a:tc>
                <a:tc>
                  <a:txBody>
                    <a:bodyPr/>
                    <a:lstStyle/>
                    <a:p>
                      <a:pPr lvl="0" indent="0" marL="0">
                        <a:buNone/>
                      </a:pPr>
                      <a:r>
                        <a:rPr/>
                        <a:t>31.7%</a:t>
                      </a:r>
                    </a:p>
                  </a:txBody>
                </a:tc>
              </a:tr>
              <a:tr h="0">
                <a:tc>
                  <a:txBody>
                    <a:bodyPr/>
                    <a:lstStyle/>
                    <a:p>
                      <a:pPr lvl="0" indent="0" marL="0">
                        <a:buNone/>
                      </a:pPr>
                      <a:r>
                        <a:rPr b="1"/>
                        <a:t>Rural remote</a:t>
                      </a:r>
                    </a:p>
                  </a:txBody>
                </a:tc>
                <a:tc>
                  <a:txBody>
                    <a:bodyPr/>
                    <a:lstStyle/>
                    <a:p>
                      <a:pPr lvl="0" indent="0" marL="0">
                        <a:buNone/>
                      </a:pPr>
                      <a:r>
                        <a:rPr b="1"/>
                        <a:t>6,200</a:t>
                      </a:r>
                    </a:p>
                  </a:txBody>
                </a:tc>
                <a:tc>
                  <a:txBody>
                    <a:bodyPr/>
                    <a:lstStyle/>
                    <a:p>
                      <a:pPr lvl="0" indent="0" marL="0">
                        <a:buNone/>
                      </a:pPr>
                      <a:r>
                        <a:rPr b="1"/>
                        <a:t>11.0%</a:t>
                      </a:r>
                    </a:p>
                  </a:txBody>
                </a:tc>
                <a:tc>
                  <a:txBody>
                    <a:bodyPr/>
                    <a:lstStyle/>
                    <a:p>
                      <a:pPr lvl="0" indent="0" marL="0">
                        <a:buNone/>
                      </a:pPr>
                      <a:r>
                        <a:rPr b="1"/>
                        <a:t>343</a:t>
                      </a:r>
                    </a:p>
                  </a:txBody>
                </a:tc>
                <a:tc>
                  <a:txBody>
                    <a:bodyPr/>
                    <a:lstStyle/>
                    <a:p>
                      <a:pPr lvl="0" indent="0" marL="0">
                        <a:buNone/>
                      </a:pPr>
                      <a:r>
                        <a:rPr b="1"/>
                        <a:t>34.4%</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design the sample was drawn under</a:t>
            </a:r>
          </a:p>
        </p:txBody>
      </p:sp>
      <p:sp>
        <p:nvSpPr>
          <p:cNvPr id="3" name="Content Placeholder 2"/>
          <p:cNvSpPr>
            <a:spLocks noGrp="1"/>
          </p:cNvSpPr>
          <p:nvPr>
            <p:ph idx="1"/>
          </p:nvPr>
        </p:nvSpPr>
        <p:spPr/>
        <p:txBody>
          <a:bodyPr/>
          <a:lstStyle/>
          <a:p>
            <a:pPr lvl="0"/>
            <a:r>
              <a:rPr/>
              <a:t>Rural remote is 11.0% of the population and 34.4% of the sample — That is a deliberate design choice — the survey…</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weights do to an estimate — In Python</a:t>
            </a:r>
          </a:p>
        </p:txBody>
      </p:sp>
      <p:sp>
        <p:nvSpPr>
          <p:cNvPr id="3" name="Content Placeholder 2"/>
          <p:cNvSpPr>
            <a:spLocks noGrp="1"/>
          </p:cNvSpPr>
          <p:nvPr>
            <p:ph idx="1"/>
          </p:nvPr>
        </p:nvSpPr>
        <p:spPr/>
        <p:txBody>
          <a:bodyPr/>
          <a:lstStyle/>
          <a:p>
            <a:pPr lvl="0" indent="0">
              <a:buNone/>
            </a:pPr>
            <a:r>
              <a:rPr>
                <a:latin typeface="Courier"/>
              </a:rPr>
              <a:t>stratum_households </a:t>
            </a:r>
            <a:r>
              <a:rPr>
                <a:solidFill>
                  <a:srgbClr val="666666"/>
                </a:solidFill>
                <a:latin typeface="Courier"/>
              </a:rPr>
              <a:t>=</a:t>
            </a:r>
            <a:r>
              <a:rPr>
                <a:latin typeface="Courier"/>
              </a:rPr>
              <a:t> frame.groupby(</a:t>
            </a:r>
            <a:r>
              <a:rPr>
                <a:solidFill>
                  <a:srgbClr val="4070A0"/>
                </a:solidFill>
                <a:latin typeface="Courier"/>
              </a:rPr>
              <a:t>"stratum"</a:t>
            </a:r>
            <a:r>
              <a:rPr>
                <a:latin typeface="Courier"/>
              </a:rPr>
              <a:t>)[</a:t>
            </a:r>
            <a:r>
              <a:rPr>
                <a:solidFill>
                  <a:srgbClr val="4070A0"/>
                </a:solidFill>
                <a:latin typeface="Courier"/>
              </a:rPr>
              <a:t>"households"</a:t>
            </a:r>
            <a:r>
              <a:rPr>
                <a:latin typeface="Courier"/>
              </a:rPr>
              <a:t>].</a:t>
            </a:r>
            <a:r>
              <a:rPr>
                <a:solidFill>
                  <a:srgbClr val="008000"/>
                </a:solidFill>
                <a:latin typeface="Courier"/>
              </a:rPr>
              <a:t>sum</a:t>
            </a:r>
            <a:r>
              <a:rPr>
                <a:latin typeface="Courier"/>
              </a:rPr>
              <a:t>()</a:t>
            </a:r>
            <a:br/>
            <a:r>
              <a:rPr>
                <a:latin typeface="Courier"/>
              </a:rPr>
              <a:t>base_weight </a:t>
            </a:r>
            <a:r>
              <a:rPr>
                <a:solidFill>
                  <a:srgbClr val="666666"/>
                </a:solidFill>
                <a:latin typeface="Courier"/>
              </a:rPr>
              <a:t>=</a:t>
            </a:r>
            <a:r>
              <a:rPr>
                <a:latin typeface="Courier"/>
              </a:rPr>
              <a:t> stratum_households </a:t>
            </a:r>
            <a:r>
              <a:rPr>
                <a:solidFill>
                  <a:srgbClr val="666666"/>
                </a:solidFill>
                <a:latin typeface="Courier"/>
              </a:rPr>
              <a:t>/</a:t>
            </a:r>
            <a:r>
              <a:rPr>
                <a:latin typeface="Courier"/>
              </a:rPr>
              <a:t> (</a:t>
            </a:r>
            <a:r>
              <a:rPr>
                <a:solidFill>
                  <a:srgbClr val="40A070"/>
                </a:solidFill>
                <a:latin typeface="Courier"/>
              </a:rPr>
              <a:t>25</a:t>
            </a:r>
            <a:r>
              <a:rPr>
                <a:latin typeface="Courier"/>
              </a:rPr>
              <a:t> </a:t>
            </a:r>
            <a:r>
              <a:rPr>
                <a:solidFill>
                  <a:srgbClr val="666666"/>
                </a:solidFill>
                <a:latin typeface="Courier"/>
              </a:rPr>
              <a:t>*</a:t>
            </a:r>
            <a:r>
              <a:rPr>
                <a:latin typeface="Courier"/>
              </a:rPr>
              <a:t> </a:t>
            </a:r>
            <a:r>
              <a:rPr>
                <a:solidFill>
                  <a:srgbClr val="40A070"/>
                </a:solidFill>
                <a:latin typeface="Courier"/>
              </a:rPr>
              <a:t>14</a:t>
            </a:r>
            <a:r>
              <a:rPr>
                <a:latin typeface="Courier"/>
              </a:rPr>
              <a:t>)</a:t>
            </a:r>
            <a:br/>
            <a:r>
              <a:rPr>
                <a:latin typeface="Courier"/>
              </a:rPr>
              <a:t>interviewed </a:t>
            </a:r>
            <a:r>
              <a:rPr>
                <a:solidFill>
                  <a:srgbClr val="666666"/>
                </a:solidFill>
                <a:latin typeface="Courier"/>
              </a:rPr>
              <a:t>=</a:t>
            </a:r>
            <a:r>
              <a:rPr>
                <a:latin typeface="Courier"/>
              </a:rPr>
              <a:t> frame[frame[</a:t>
            </a:r>
            <a:r>
              <a:rPr>
                <a:solidFill>
                  <a:srgbClr val="4070A0"/>
                </a:solidFill>
                <a:latin typeface="Courier"/>
              </a:rPr>
              <a:t>"selected"</a:t>
            </a:r>
            <a:r>
              <a:rPr>
                <a:latin typeface="Courier"/>
              </a:rPr>
              <a:t>]].set_index(</a:t>
            </a:r>
            <a:r>
              <a:rPr>
                <a:solidFill>
                  <a:srgbClr val="4070A0"/>
                </a:solidFill>
                <a:latin typeface="Courier"/>
              </a:rPr>
              <a:t>"ea_id"</a:t>
            </a:r>
            <a:r>
              <a:rPr>
                <a:latin typeface="Courier"/>
              </a:rPr>
              <a:t>)[</a:t>
            </a:r>
            <a:r>
              <a:rPr>
                <a:solidFill>
                  <a:srgbClr val="4070A0"/>
                </a:solidFill>
                <a:latin typeface="Courier"/>
              </a:rPr>
              <a:t>"households_interviewed"</a:t>
            </a:r>
            <a:r>
              <a:rPr>
                <a:latin typeface="Courier"/>
              </a:rPr>
              <a:t>]</a:t>
            </a:r>
            <a:br/>
            <a:br/>
            <a:r>
              <a:rPr>
                <a:latin typeface="Courier"/>
              </a:rPr>
              <a:t>survey[</a:t>
            </a:r>
            <a:r>
              <a:rPr>
                <a:solidFill>
                  <a:srgbClr val="4070A0"/>
                </a:solidFill>
                <a:latin typeface="Courier"/>
              </a:rPr>
              <a:t>"weight"</a:t>
            </a:r>
            <a:r>
              <a:rPr>
                <a:latin typeface="Courier"/>
              </a:rPr>
              <a:t>] </a:t>
            </a:r>
            <a:r>
              <a:rPr>
                <a:solidFill>
                  <a:srgbClr val="666666"/>
                </a:solidFill>
                <a:latin typeface="Courier"/>
              </a:rPr>
              <a:t>=</a:t>
            </a:r>
            <a:r>
              <a:rPr>
                <a:latin typeface="Courier"/>
              </a:rPr>
              <a:t> (survey[</a:t>
            </a:r>
            <a:r>
              <a:rPr>
                <a:solidFill>
                  <a:srgbClr val="4070A0"/>
                </a:solidFill>
                <a:latin typeface="Courier"/>
              </a:rPr>
              <a:t>"stratum"</a:t>
            </a:r>
            <a:r>
              <a:rPr>
                <a:latin typeface="Courier"/>
              </a:rPr>
              <a:t>].</a:t>
            </a:r>
            <a:r>
              <a:rPr>
                <a:solidFill>
                  <a:srgbClr val="008000"/>
                </a:solidFill>
                <a:latin typeface="Courier"/>
              </a:rPr>
              <a:t>map</a:t>
            </a:r>
            <a:r>
              <a:rPr>
                <a:latin typeface="Courier"/>
              </a:rPr>
              <a:t>(base_weight)</a:t>
            </a:r>
            <a:br/>
            <a:r>
              <a:rPr>
                <a:latin typeface="Courier"/>
              </a:rPr>
              <a:t>                    </a:t>
            </a:r>
            <a:r>
              <a:rPr>
                <a:solidFill>
                  <a:srgbClr val="666666"/>
                </a:solidFill>
                <a:latin typeface="Courier"/>
              </a:rPr>
              <a:t>*</a:t>
            </a:r>
            <a:r>
              <a:rPr>
                <a:latin typeface="Courier"/>
              </a:rPr>
              <a:t> </a:t>
            </a:r>
            <a:r>
              <a:rPr>
                <a:solidFill>
                  <a:srgbClr val="40A070"/>
                </a:solidFill>
                <a:latin typeface="Courier"/>
              </a:rPr>
              <a:t>14</a:t>
            </a:r>
            <a:r>
              <a:rPr>
                <a:latin typeface="Courier"/>
              </a:rPr>
              <a:t> </a:t>
            </a:r>
            <a:r>
              <a:rPr>
                <a:solidFill>
                  <a:srgbClr val="666666"/>
                </a:solidFill>
                <a:latin typeface="Courier"/>
              </a:rPr>
              <a:t>/</a:t>
            </a:r>
            <a:r>
              <a:rPr>
                <a:latin typeface="Courier"/>
              </a:rPr>
              <a:t> survey[</a:t>
            </a:r>
            <a:r>
              <a:rPr>
                <a:solidFill>
                  <a:srgbClr val="4070A0"/>
                </a:solidFill>
                <a:latin typeface="Courier"/>
              </a:rPr>
              <a:t>"ea_id"</a:t>
            </a:r>
            <a:r>
              <a:rPr>
                <a:latin typeface="Courier"/>
              </a:rPr>
              <a:t>].</a:t>
            </a:r>
            <a:r>
              <a:rPr>
                <a:solidFill>
                  <a:srgbClr val="008000"/>
                </a:solidFill>
                <a:latin typeface="Courier"/>
              </a:rPr>
              <a:t>map</a:t>
            </a:r>
            <a:r>
              <a:rPr>
                <a:latin typeface="Courier"/>
              </a:rPr>
              <a:t>(interviewed))</a:t>
            </a:r>
            <a:br/>
            <a:r>
              <a:rPr b="1">
                <a:solidFill>
                  <a:srgbClr val="007020"/>
                </a:solidFill>
                <a:latin typeface="Courier"/>
              </a:rPr>
              <a:t>assert</a:t>
            </a:r>
            <a:r>
              <a:rPr>
                <a:latin typeface="Courier"/>
              </a:rPr>
              <a:t> </a:t>
            </a:r>
            <a:r>
              <a:rPr>
                <a:solidFill>
                  <a:srgbClr val="008000"/>
                </a:solidFill>
                <a:latin typeface="Courier"/>
              </a:rPr>
              <a:t>abs</a:t>
            </a:r>
            <a:r>
              <a:rPr>
                <a:latin typeface="Courier"/>
              </a:rPr>
              <a:t>(survey[</a:t>
            </a:r>
            <a:r>
              <a:rPr>
                <a:solidFill>
                  <a:srgbClr val="4070A0"/>
                </a:solidFill>
                <a:latin typeface="Courier"/>
              </a:rPr>
              <a:t>"weight"</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frame[</a:t>
            </a:r>
            <a:r>
              <a:rPr>
                <a:solidFill>
                  <a:srgbClr val="4070A0"/>
                </a:solidFill>
                <a:latin typeface="Courier"/>
              </a:rPr>
              <a:t>"households"</a:t>
            </a:r>
            <a:r>
              <a:rPr>
                <a:latin typeface="Courier"/>
              </a:rPr>
              <a:t>].</a:t>
            </a:r>
            <a:r>
              <a:rPr>
                <a:solidFill>
                  <a:srgbClr val="008000"/>
                </a:solidFill>
                <a:latin typeface="Courier"/>
              </a:rPr>
              <a:t>sum</a:t>
            </a:r>
            <a:r>
              <a:rPr>
                <a:latin typeface="Courier"/>
              </a:rPr>
              <a:t>()) </a:t>
            </a:r>
            <a:r>
              <a:rPr>
                <a:solidFill>
                  <a:srgbClr val="666666"/>
                </a:solidFill>
                <a:latin typeface="Courier"/>
              </a:rPr>
              <a:t>&lt;</a:t>
            </a:r>
            <a:r>
              <a:rPr>
                <a:latin typeface="Courier"/>
              </a:rPr>
              <a:t> </a:t>
            </a:r>
            <a:r>
              <a:rPr>
                <a:solidFill>
                  <a:srgbClr val="40A070"/>
                </a:solidFill>
                <a:latin typeface="Courier"/>
              </a:rPr>
              <a:t>1</a:t>
            </a:r>
            <a:br/>
            <a:br/>
            <a:r>
              <a:rPr>
                <a:latin typeface="Courier"/>
              </a:rPr>
              <a:t>unweighted </a:t>
            </a:r>
            <a:r>
              <a:rPr>
                <a:solidFill>
                  <a:srgbClr val="666666"/>
                </a:solidFill>
                <a:latin typeface="Courier"/>
              </a:rPr>
              <a:t>=</a:t>
            </a:r>
            <a:r>
              <a:rPr>
                <a:latin typeface="Courier"/>
              </a:rPr>
              <a:t> survey[</a:t>
            </a:r>
            <a:r>
              <a:rPr>
                <a:solidFill>
                  <a:srgbClr val="4070A0"/>
                </a:solidFill>
                <a:latin typeface="Courier"/>
              </a:rPr>
              <a:t>"food_insecure"</a:t>
            </a:r>
            <a:r>
              <a:rPr>
                <a:latin typeface="Courier"/>
              </a:rPr>
              <a:t>].mean()</a:t>
            </a:r>
            <a:br/>
            <a:r>
              <a:rPr>
                <a:latin typeface="Courier"/>
              </a:rPr>
              <a:t>weighted </a:t>
            </a:r>
            <a:r>
              <a:rPr>
                <a:solidFill>
                  <a:srgbClr val="666666"/>
                </a:solidFill>
                <a:latin typeface="Courier"/>
              </a:rPr>
              <a:t>=</a:t>
            </a:r>
            <a:r>
              <a:rPr>
                <a:latin typeface="Courier"/>
              </a:rPr>
              <a:t> np.average(survey[</a:t>
            </a:r>
            <a:r>
              <a:rPr>
                <a:solidFill>
                  <a:srgbClr val="4070A0"/>
                </a:solidFill>
                <a:latin typeface="Courier"/>
              </a:rPr>
              <a:t>"food_insecure"</a:t>
            </a:r>
            <a:r>
              <a:rPr>
                <a:latin typeface="Courier"/>
              </a:rPr>
              <a:t>], weights</a:t>
            </a:r>
            <a:r>
              <a:rPr>
                <a:solidFill>
                  <a:srgbClr val="666666"/>
                </a:solidFill>
                <a:latin typeface="Courier"/>
              </a:rPr>
              <a:t>=</a:t>
            </a:r>
            <a:r>
              <a:rPr>
                <a:latin typeface="Courier"/>
              </a:rPr>
              <a:t>survey[</a:t>
            </a:r>
            <a:r>
              <a:rPr>
                <a:solidFill>
                  <a:srgbClr val="4070A0"/>
                </a:solidFill>
                <a:latin typeface="Courier"/>
              </a:rPr>
              <a:t>"weight"</a:t>
            </a:r>
            <a:r>
              <a:rPr>
                <a:latin typeface="Courier"/>
              </a:rPr>
              <a:t>])</a:t>
            </a:r>
            <a:br/>
            <a:r>
              <a:rPr>
                <a:solidFill>
                  <a:srgbClr val="008000"/>
                </a:solidFill>
                <a:latin typeface="Courier"/>
              </a:rPr>
              <a:t>print</a:t>
            </a:r>
            <a:r>
              <a:rPr>
                <a:latin typeface="Courier"/>
              </a:rPr>
              <a:t>(</a:t>
            </a:r>
            <a:r>
              <a:rPr>
                <a:solidFill>
                  <a:srgbClr val="BB6688"/>
                </a:solidFill>
                <a:latin typeface="Courier"/>
              </a:rPr>
              <a:t>f"unweighted </a:t>
            </a:r>
            <a:r>
              <a:rPr>
                <a:solidFill>
                  <a:srgbClr val="4070A0"/>
                </a:solidFill>
                <a:latin typeface="Courier"/>
              </a:rPr>
              <a:t>{</a:t>
            </a:r>
            <a:r>
              <a:rPr>
                <a:latin typeface="Courier"/>
              </a:rPr>
              <a:t>unweighted</a:t>
            </a:r>
            <a:r>
              <a:rPr>
                <a:solidFill>
                  <a:srgbClr val="4070A0"/>
                </a:solidFill>
                <a:latin typeface="Courier"/>
              </a:rPr>
              <a:t>:.1%}</a:t>
            </a:r>
            <a:r>
              <a:rPr>
                <a:solidFill>
                  <a:srgbClr val="BB6688"/>
                </a:solidFill>
                <a:latin typeface="Courier"/>
              </a:rPr>
              <a:t>   weighted </a:t>
            </a:r>
            <a:r>
              <a:rPr>
                <a:solidFill>
                  <a:srgbClr val="4070A0"/>
                </a:solidFill>
                <a:latin typeface="Courier"/>
              </a:rPr>
              <a:t>{</a:t>
            </a:r>
            <a:r>
              <a:rPr>
                <a:latin typeface="Courier"/>
              </a:rPr>
              <a:t>weighted</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weights do to an estimate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007020"/>
                </a:solidFill>
                <a:latin typeface="Courier"/>
              </a:rPr>
              <a:t>&lt;-</a:t>
            </a:r>
            <a:r>
              <a:rPr>
                <a:latin typeface="Courier"/>
              </a:rPr>
              <a:t> survey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weight =</a:t>
            </a:r>
            <a:r>
              <a:rPr>
                <a:latin typeface="Courier"/>
              </a:rPr>
              <a:t> base_weight[stratum] </a:t>
            </a:r>
            <a:r>
              <a:rPr>
                <a:solidFill>
                  <a:srgbClr val="4070A0"/>
                </a:solidFill>
                <a:latin typeface="Courier"/>
              </a:rPr>
              <a:t>*</a:t>
            </a:r>
            <a:r>
              <a:rPr>
                <a:latin typeface="Courier"/>
              </a:rPr>
              <a:t> </a:t>
            </a:r>
            <a:r>
              <a:rPr>
                <a:solidFill>
                  <a:srgbClr val="40A070"/>
                </a:solidFill>
                <a:latin typeface="Courier"/>
              </a:rPr>
              <a:t>14</a:t>
            </a:r>
            <a:r>
              <a:rPr>
                <a:latin typeface="Courier"/>
              </a:rPr>
              <a:t> </a:t>
            </a:r>
            <a:r>
              <a:rPr>
                <a:solidFill>
                  <a:srgbClr val="4070A0"/>
                </a:solidFill>
                <a:latin typeface="Courier"/>
              </a:rPr>
              <a:t>/</a:t>
            </a:r>
            <a:r>
              <a:rPr>
                <a:latin typeface="Courier"/>
              </a:rPr>
              <a:t> households_interviewed)</a:t>
            </a:r>
            <a:br/>
            <a:br/>
            <a:r>
              <a:rPr>
                <a:solidFill>
                  <a:srgbClr val="06287E"/>
                </a:solidFill>
                <a:latin typeface="Courier"/>
              </a:rPr>
              <a:t>c</a:t>
            </a:r>
            <a:r>
              <a:rPr>
                <a:latin typeface="Courier"/>
              </a:rPr>
              <a:t>(</a:t>
            </a:r>
            <a:r>
              <a:rPr>
                <a:solidFill>
                  <a:srgbClr val="7D9029"/>
                </a:solidFill>
                <a:latin typeface="Courier"/>
              </a:rPr>
              <a:t>unweighted =</a:t>
            </a:r>
            <a:r>
              <a:rPr>
                <a:latin typeface="Courier"/>
              </a:rPr>
              <a:t> </a:t>
            </a:r>
            <a:r>
              <a:rPr>
                <a:solidFill>
                  <a:srgbClr val="06287E"/>
                </a:solidFill>
                <a:latin typeface="Courier"/>
              </a:rPr>
              <a:t>mean</a:t>
            </a:r>
            <a:r>
              <a:rPr>
                <a:latin typeface="Courier"/>
              </a:rPr>
              <a:t>(survey</a:t>
            </a:r>
            <a:r>
              <a:rPr>
                <a:solidFill>
                  <a:srgbClr val="4070A0"/>
                </a:solidFill>
                <a:latin typeface="Courier"/>
              </a:rPr>
              <a:t>$</a:t>
            </a:r>
            <a:r>
              <a:rPr>
                <a:latin typeface="Courier"/>
              </a:rPr>
              <a:t>food_insecure),</a:t>
            </a:r>
            <a:br/>
            <a:r>
              <a:rPr>
                <a:latin typeface="Courier"/>
              </a:rPr>
              <a:t>  </a:t>
            </a:r>
            <a:r>
              <a:rPr>
                <a:solidFill>
                  <a:srgbClr val="7D9029"/>
                </a:solidFill>
                <a:latin typeface="Courier"/>
              </a:rPr>
              <a:t>weighted   =</a:t>
            </a:r>
            <a:r>
              <a:rPr>
                <a:latin typeface="Courier"/>
              </a:rPr>
              <a:t> </a:t>
            </a:r>
            <a:r>
              <a:rPr>
                <a:solidFill>
                  <a:srgbClr val="06287E"/>
                </a:solidFill>
                <a:latin typeface="Courier"/>
              </a:rPr>
              <a:t>weighted.mean</a:t>
            </a:r>
            <a:r>
              <a:rPr>
                <a:latin typeface="Courier"/>
              </a:rPr>
              <a:t>(survey</a:t>
            </a:r>
            <a:r>
              <a:rPr>
                <a:solidFill>
                  <a:srgbClr val="4070A0"/>
                </a:solidFill>
                <a:latin typeface="Courier"/>
              </a:rPr>
              <a:t>$</a:t>
            </a:r>
            <a:r>
              <a:rPr>
                <a:latin typeface="Courier"/>
              </a:rPr>
              <a:t>food_insecure, survey</a:t>
            </a:r>
            <a:r>
              <a:rPr>
                <a:solidFill>
                  <a:srgbClr val="4070A0"/>
                </a:solidFill>
                <a:latin typeface="Courier"/>
              </a:rPr>
              <a:t>$</a:t>
            </a:r>
            <a:r>
              <a:rPr>
                <a:latin typeface="Courier"/>
              </a:rPr>
              <a:t>weight))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weights do to an estimate</a:t>
            </a:r>
          </a:p>
        </p:txBody>
      </p:sp>
      <p:sp>
        <p:nvSpPr>
          <p:cNvPr id="3" name="Content Placeholder 2"/>
          <p:cNvSpPr>
            <a:spLocks noGrp="1"/>
          </p:cNvSpPr>
          <p:nvPr>
            <p:ph idx="1"/>
          </p:nvPr>
        </p:nvSpPr>
        <p:spPr/>
        <p:txBody>
          <a:bodyPr/>
          <a:lstStyle/>
          <a:p>
            <a:pPr lvl="0"/>
            <a:r>
              <a:rPr/>
              <a:t>32.8% unweighted, 29.1% weighted — Rural remote has the highest food insecurity (46.4%), and over-representing it by…</a:t>
            </a:r>
          </a:p>
          <a:p>
            <a:pPr lvl="0"/>
            <a:r>
              <a:rPr/>
              <a:t>A regression fitted on this file without weights inherits exactly that problem — and it is not fixed by adding…</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model, weighted and not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statsmodels.api </a:t>
            </a:r>
            <a:r>
              <a:rPr b="1">
                <a:solidFill>
                  <a:srgbClr val="008000"/>
                </a:solidFill>
                <a:latin typeface="Courier"/>
              </a:rPr>
              <a:t>as</a:t>
            </a:r>
            <a:r>
              <a:rPr>
                <a:latin typeface="Courier"/>
              </a:rPr>
              <a:t> sm</a:t>
            </a:r>
            <a:b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FORMULA </a:t>
            </a:r>
            <a:r>
              <a:rPr>
                <a:solidFill>
                  <a:srgbClr val="666666"/>
                </a:solidFill>
                <a:latin typeface="Courier"/>
              </a:rPr>
              <a:t>=</a:t>
            </a:r>
            <a:r>
              <a:rPr>
                <a:latin typeface="Courier"/>
              </a:rPr>
              <a:t> (</a:t>
            </a:r>
            <a:r>
              <a:rPr>
                <a:solidFill>
                  <a:srgbClr val="4070A0"/>
                </a:solidFill>
                <a:latin typeface="Courier"/>
              </a:rPr>
              <a:t>"food_insecure ~ improved_water_source + displacement_status"</a:t>
            </a:r>
            <a:br/>
            <a:r>
              <a:rPr>
                <a:latin typeface="Courier"/>
              </a:rPr>
              <a:t>           </a:t>
            </a:r>
            <a:r>
              <a:rPr>
                <a:solidFill>
                  <a:srgbClr val="4070A0"/>
                </a:solidFill>
                <a:latin typeface="Courier"/>
              </a:rPr>
              <a:t>" + main_livelihood + household_size"</a:t>
            </a:r>
            <a:r>
              <a:rPr>
                <a:latin typeface="Courier"/>
              </a:rPr>
              <a:t>)</a:t>
            </a:r>
            <a:br/>
            <a:br/>
            <a:r>
              <a:rPr>
                <a:latin typeface="Courier"/>
              </a:rPr>
              <a:t>plain </a:t>
            </a:r>
            <a:r>
              <a:rPr>
                <a:solidFill>
                  <a:srgbClr val="666666"/>
                </a:solidFill>
                <a:latin typeface="Courier"/>
              </a:rPr>
              <a:t>=</a:t>
            </a:r>
            <a:r>
              <a:rPr>
                <a:latin typeface="Courier"/>
              </a:rPr>
              <a:t> smf.glm(FORMULA, data</a:t>
            </a:r>
            <a:r>
              <a:rPr>
                <a:solidFill>
                  <a:srgbClr val="666666"/>
                </a:solidFill>
                <a:latin typeface="Courier"/>
              </a:rPr>
              <a:t>=</a:t>
            </a:r>
            <a:r>
              <a:rPr>
                <a:latin typeface="Courier"/>
              </a:rPr>
              <a:t>d, family</a:t>
            </a:r>
            <a:r>
              <a:rPr>
                <a:solidFill>
                  <a:srgbClr val="666666"/>
                </a:solidFill>
                <a:latin typeface="Courier"/>
              </a:rPr>
              <a:t>=</a:t>
            </a:r>
            <a:r>
              <a:rPr>
                <a:latin typeface="Courier"/>
              </a:rPr>
              <a:t>sm.families.Binomial()).fit(</a:t>
            </a:r>
            <a:br/>
            <a:r>
              <a:rPr>
                <a:latin typeface="Courier"/>
              </a:rPr>
              <a:t>    cov_type</a:t>
            </a:r>
            <a:r>
              <a:rPr>
                <a:solidFill>
                  <a:srgbClr val="666666"/>
                </a:solidFill>
                <a:latin typeface="Courier"/>
              </a:rPr>
              <a:t>=</a:t>
            </a:r>
            <a:r>
              <a:rPr>
                <a:solidFill>
                  <a:srgbClr val="4070A0"/>
                </a:solidFill>
                <a:latin typeface="Courier"/>
              </a:rPr>
              <a:t>"cluster"</a:t>
            </a:r>
            <a:r>
              <a:rPr>
                <a:latin typeface="Courier"/>
              </a:rPr>
              <a:t>, cov_kwds</a:t>
            </a:r>
            <a:r>
              <a:rPr>
                <a:solidFill>
                  <a:srgbClr val="666666"/>
                </a:solidFill>
                <a:latin typeface="Courier"/>
              </a:rPr>
              <a:t>=</a:t>
            </a:r>
            <a:r>
              <a:rPr>
                <a:latin typeface="Courier"/>
              </a:rPr>
              <a:t>{</a:t>
            </a:r>
            <a:r>
              <a:rPr>
                <a:solidFill>
                  <a:srgbClr val="4070A0"/>
                </a:solidFill>
                <a:latin typeface="Courier"/>
              </a:rPr>
              <a:t>"groups"</a:t>
            </a:r>
            <a:r>
              <a:rPr>
                <a:latin typeface="Courier"/>
              </a:rPr>
              <a:t>: d[</a:t>
            </a:r>
            <a:r>
              <a:rPr>
                <a:solidFill>
                  <a:srgbClr val="4070A0"/>
                </a:solidFill>
                <a:latin typeface="Courier"/>
              </a:rPr>
              <a:t>"ea_id"</a:t>
            </a:r>
            <a:r>
              <a:rPr>
                <a:latin typeface="Courier"/>
              </a:rPr>
              <a:t>]})</a:t>
            </a:r>
            <a:br/>
            <a:br/>
            <a:r>
              <a:rPr>
                <a:latin typeface="Courier"/>
              </a:rPr>
              <a:t>weighted </a:t>
            </a:r>
            <a:r>
              <a:rPr>
                <a:solidFill>
                  <a:srgbClr val="666666"/>
                </a:solidFill>
                <a:latin typeface="Courier"/>
              </a:rPr>
              <a:t>=</a:t>
            </a:r>
            <a:r>
              <a:rPr>
                <a:latin typeface="Courier"/>
              </a:rPr>
              <a:t> smf.glm(FORMULA, data</a:t>
            </a:r>
            <a:r>
              <a:rPr>
                <a:solidFill>
                  <a:srgbClr val="666666"/>
                </a:solidFill>
                <a:latin typeface="Courier"/>
              </a:rPr>
              <a:t>=</a:t>
            </a:r>
            <a:r>
              <a:rPr>
                <a:latin typeface="Courier"/>
              </a:rPr>
              <a:t>d, family</a:t>
            </a:r>
            <a:r>
              <a:rPr>
                <a:solidFill>
                  <a:srgbClr val="666666"/>
                </a:solidFill>
                <a:latin typeface="Courier"/>
              </a:rPr>
              <a:t>=</a:t>
            </a:r>
            <a:r>
              <a:rPr>
                <a:latin typeface="Courier"/>
              </a:rPr>
              <a:t>sm.families.Binomial(),</a:t>
            </a:r>
            <a:br/>
            <a:r>
              <a:rPr>
                <a:latin typeface="Courier"/>
              </a:rPr>
              <a:t>                   freq_weights</a:t>
            </a:r>
            <a:r>
              <a:rPr>
                <a:solidFill>
                  <a:srgbClr val="666666"/>
                </a:solidFill>
                <a:latin typeface="Courier"/>
              </a:rPr>
              <a:t>=</a:t>
            </a:r>
            <a:r>
              <a:rPr>
                <a:latin typeface="Courier"/>
              </a:rPr>
              <a:t>d[</a:t>
            </a:r>
            <a:r>
              <a:rPr>
                <a:solidFill>
                  <a:srgbClr val="4070A0"/>
                </a:solidFill>
                <a:latin typeface="Courier"/>
              </a:rPr>
              <a:t>"weight"</a:t>
            </a:r>
            <a:r>
              <a:rPr>
                <a:latin typeface="Courier"/>
              </a:rPr>
              <a:t>]).fit(</a:t>
            </a:r>
            <a:br/>
            <a:r>
              <a:rPr>
                <a:latin typeface="Courier"/>
              </a:rPr>
              <a:t>    cov_type</a:t>
            </a:r>
            <a:r>
              <a:rPr>
                <a:solidFill>
                  <a:srgbClr val="666666"/>
                </a:solidFill>
                <a:latin typeface="Courier"/>
              </a:rPr>
              <a:t>=</a:t>
            </a:r>
            <a:r>
              <a:rPr>
                <a:solidFill>
                  <a:srgbClr val="4070A0"/>
                </a:solidFill>
                <a:latin typeface="Courier"/>
              </a:rPr>
              <a:t>"cluster"</a:t>
            </a:r>
            <a:r>
              <a:rPr>
                <a:latin typeface="Courier"/>
              </a:rPr>
              <a:t>, cov_kwds</a:t>
            </a:r>
            <a:r>
              <a:rPr>
                <a:solidFill>
                  <a:srgbClr val="666666"/>
                </a:solidFill>
                <a:latin typeface="Courier"/>
              </a:rPr>
              <a:t>=</a:t>
            </a:r>
            <a:r>
              <a:rPr>
                <a:latin typeface="Courier"/>
              </a:rPr>
              <a:t>{</a:t>
            </a:r>
            <a:r>
              <a:rPr>
                <a:solidFill>
                  <a:srgbClr val="4070A0"/>
                </a:solidFill>
                <a:latin typeface="Courier"/>
              </a:rPr>
              <a:t>"groups"</a:t>
            </a:r>
            <a:r>
              <a:rPr>
                <a:latin typeface="Courier"/>
              </a:rPr>
              <a:t>: d[</a:t>
            </a:r>
            <a:r>
              <a:rPr>
                <a:solidFill>
                  <a:srgbClr val="4070A0"/>
                </a:solidFill>
                <a:latin typeface="Courier"/>
              </a:rPr>
              <a:t>"ea_id"</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model, weighted and not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(survey)</a:t>
            </a:r>
            <a:br/>
            <a:br/>
            <a:r>
              <a:rPr>
                <a:latin typeface="Courier"/>
              </a:rPr>
              <a:t>design </a:t>
            </a:r>
            <a:r>
              <a:rPr>
                <a:solidFill>
                  <a:srgbClr val="007020"/>
                </a:solidFill>
                <a:latin typeface="Courier"/>
              </a:rPr>
              <a:t>&lt;-</a:t>
            </a:r>
            <a:r>
              <a:rPr>
                <a:latin typeface="Courier"/>
              </a:rPr>
              <a:t> </a:t>
            </a:r>
            <a:r>
              <a:rPr>
                <a:solidFill>
                  <a:srgbClr val="06287E"/>
                </a:solidFill>
                <a:latin typeface="Courier"/>
              </a:rPr>
              <a:t>svydesign</a:t>
            </a:r>
            <a:r>
              <a:rPr>
                <a:latin typeface="Courier"/>
              </a:rPr>
              <a:t>(</a:t>
            </a:r>
            <a:r>
              <a:rPr>
                <a:solidFill>
                  <a:srgbClr val="7D9029"/>
                </a:solidFill>
                <a:latin typeface="Courier"/>
              </a:rPr>
              <a:t>ids =</a:t>
            </a:r>
            <a:r>
              <a:rPr>
                <a:latin typeface="Courier"/>
              </a:rPr>
              <a:t> </a:t>
            </a:r>
            <a:r>
              <a:rPr>
                <a:solidFill>
                  <a:srgbClr val="4070A0"/>
                </a:solidFill>
                <a:latin typeface="Courier"/>
              </a:rPr>
              <a:t>~</a:t>
            </a:r>
            <a:r>
              <a:rPr>
                <a:latin typeface="Courier"/>
              </a:rPr>
              <a:t>ea_id, </a:t>
            </a:r>
            <a:r>
              <a:rPr>
                <a:solidFill>
                  <a:srgbClr val="7D9029"/>
                </a:solidFill>
                <a:latin typeface="Courier"/>
              </a:rPr>
              <a:t>strata =</a:t>
            </a:r>
            <a:r>
              <a:rPr>
                <a:latin typeface="Courier"/>
              </a:rPr>
              <a:t> </a:t>
            </a:r>
            <a:r>
              <a:rPr>
                <a:solidFill>
                  <a:srgbClr val="4070A0"/>
                </a:solidFill>
                <a:latin typeface="Courier"/>
              </a:rPr>
              <a:t>~</a:t>
            </a:r>
            <a:r>
              <a:rPr>
                <a:latin typeface="Courier"/>
              </a:rPr>
              <a:t>stratum, </a:t>
            </a:r>
            <a:r>
              <a:rPr>
                <a:solidFill>
                  <a:srgbClr val="7D9029"/>
                </a:solidFill>
                <a:latin typeface="Courier"/>
              </a:rPr>
              <a:t>weights =</a:t>
            </a:r>
            <a:r>
              <a:rPr>
                <a:latin typeface="Courier"/>
              </a:rPr>
              <a:t> </a:t>
            </a:r>
            <a:r>
              <a:rPr>
                <a:solidFill>
                  <a:srgbClr val="4070A0"/>
                </a:solidFill>
                <a:latin typeface="Courier"/>
              </a:rPr>
              <a:t>~</a:t>
            </a:r>
            <a:r>
              <a:rPr>
                <a:latin typeface="Courier"/>
              </a:rPr>
              <a:t>weight,</a:t>
            </a:r>
            <a:br/>
            <a:r>
              <a:rPr>
                <a:latin typeface="Courier"/>
              </a:rPr>
              <a:t>                    </a:t>
            </a:r>
            <a:r>
              <a:rPr>
                <a:solidFill>
                  <a:srgbClr val="7D9029"/>
                </a:solidFill>
                <a:latin typeface="Courier"/>
              </a:rPr>
              <a:t>data =</a:t>
            </a:r>
            <a:r>
              <a:rPr>
                <a:latin typeface="Courier"/>
              </a:rPr>
              <a:t> survey, </a:t>
            </a:r>
            <a:r>
              <a:rPr>
                <a:solidFill>
                  <a:srgbClr val="7D9029"/>
                </a:solidFill>
                <a:latin typeface="Courier"/>
              </a:rPr>
              <a:t>nest =</a:t>
            </a:r>
            <a:r>
              <a:rPr>
                <a:latin typeface="Courier"/>
              </a:rPr>
              <a:t> </a:t>
            </a:r>
            <a:r>
              <a:rPr>
                <a:solidFill>
                  <a:srgbClr val="880000"/>
                </a:solidFill>
                <a:latin typeface="Courier"/>
              </a:rPr>
              <a:t>TRUE</a:t>
            </a:r>
            <a:r>
              <a:rPr>
                <a:latin typeface="Courier"/>
              </a:rPr>
              <a:t>)</a:t>
            </a:r>
            <a:br/>
            <a:r>
              <a:rPr>
                <a:solidFill>
                  <a:srgbClr val="06287E"/>
                </a:solidFill>
                <a:latin typeface="Courier"/>
              </a:rPr>
              <a:t>svyglm</a:t>
            </a:r>
            <a:r>
              <a:rPr>
                <a:latin typeface="Courier"/>
              </a:rPr>
              <a:t>(food_insecure </a:t>
            </a:r>
            <a:r>
              <a:rPr>
                <a:solidFill>
                  <a:srgbClr val="4070A0"/>
                </a:solidFill>
                <a:latin typeface="Courier"/>
              </a:rPr>
              <a:t>~</a:t>
            </a:r>
            <a:r>
              <a:rPr>
                <a:latin typeface="Courier"/>
              </a:rPr>
              <a:t> improved_water_source </a:t>
            </a:r>
            <a:r>
              <a:rPr>
                <a:solidFill>
                  <a:srgbClr val="4070A0"/>
                </a:solidFill>
                <a:latin typeface="Courier"/>
              </a:rPr>
              <a:t>+</a:t>
            </a:r>
            <a:r>
              <a:rPr>
                <a:latin typeface="Courier"/>
              </a:rPr>
              <a:t> displacement_status </a:t>
            </a:r>
            <a:r>
              <a:rPr>
                <a:solidFill>
                  <a:srgbClr val="4070A0"/>
                </a:solidFill>
                <a:latin typeface="Courier"/>
              </a:rPr>
              <a:t>+</a:t>
            </a:r>
            <a:br/>
            <a:r>
              <a:rPr>
                <a:latin typeface="Courier"/>
              </a:rPr>
              <a:t>         main_livelihood </a:t>
            </a:r>
            <a:r>
              <a:rPr>
                <a:solidFill>
                  <a:srgbClr val="4070A0"/>
                </a:solidFill>
                <a:latin typeface="Courier"/>
              </a:rPr>
              <a:t>+</a:t>
            </a:r>
            <a:r>
              <a:rPr>
                <a:latin typeface="Courier"/>
              </a:rPr>
              <a:t> household_size, </a:t>
            </a:r>
            <a:r>
              <a:rPr>
                <a:solidFill>
                  <a:srgbClr val="7D9029"/>
                </a:solidFill>
                <a:latin typeface="Courier"/>
              </a:rPr>
              <a:t>design =</a:t>
            </a:r>
            <a:r>
              <a:rPr>
                <a:latin typeface="Courier"/>
              </a:rPr>
              <a:t> design,</a:t>
            </a:r>
            <a:br/>
            <a:r>
              <a:rPr>
                <a:latin typeface="Courier"/>
              </a:rPr>
              <a:t>       </a:t>
            </a:r>
            <a:r>
              <a:rPr>
                <a:solidFill>
                  <a:srgbClr val="7D9029"/>
                </a:solidFill>
                <a:latin typeface="Courier"/>
              </a:rPr>
              <a:t>family =</a:t>
            </a:r>
            <a:r>
              <a:rPr>
                <a:latin typeface="Courier"/>
              </a:rPr>
              <a:t> </a:t>
            </a:r>
            <a:r>
              <a:rPr>
                <a:solidFill>
                  <a:srgbClr val="06287E"/>
                </a:solidFill>
                <a:latin typeface="Courier"/>
              </a:rPr>
              <a:t>quasibinomial</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model, weighted and not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Term</a:t>
                      </a:r>
                    </a:p>
                  </a:txBody>
                  <a:tcPr/>
                </a:tc>
                <a:tc>
                  <a:txBody>
                    <a:bodyPr/>
                    <a:lstStyle/>
                    <a:p>
                      <a:pPr lvl="0" indent="0" marL="0">
                        <a:buNone/>
                      </a:pPr>
                      <a:r>
                        <a:rPr/>
                        <a:t>Unweighted OR</a:t>
                      </a:r>
                    </a:p>
                  </a:txBody>
                  <a:tcPr/>
                </a:tc>
                <a:tc>
                  <a:txBody>
                    <a:bodyPr/>
                    <a:lstStyle/>
                    <a:p>
                      <a:pPr lvl="0" indent="0" marL="0">
                        <a:buNone/>
                      </a:pPr>
                      <a:r>
                        <a:rPr/>
                        <a:t>Weighted OR</a:t>
                      </a:r>
                    </a:p>
                  </a:txBody>
                  <a:tcPr/>
                </a:tc>
                <a:tc>
                  <a:txBody>
                    <a:bodyPr/>
                    <a:lstStyle/>
                    <a:p>
                      <a:pPr lvl="0" indent="0" marL="0">
                        <a:buNone/>
                      </a:pPr>
                      <a:r>
                        <a:rPr/>
                        <a:t>Moves?</a:t>
                      </a:r>
                    </a:p>
                  </a:txBody>
                  <a:tcPr/>
                </a:tc>
              </a:tr>
              <a:tr h="0">
                <a:tc>
                  <a:txBody>
                    <a:bodyPr/>
                    <a:lstStyle/>
                    <a:p>
                      <a:pPr lvl="0" indent="0" marL="0">
                        <a:buNone/>
                      </a:pPr>
                      <a:r>
                        <a:rPr/>
                        <a:t>Improved water source</a:t>
                      </a:r>
                    </a:p>
                  </a:txBody>
                </a:tc>
                <a:tc>
                  <a:txBody>
                    <a:bodyPr/>
                    <a:lstStyle/>
                    <a:p>
                      <a:pPr lvl="0" indent="0" marL="0">
                        <a:buNone/>
                      </a:pPr>
                      <a:r>
                        <a:rPr/>
                        <a:t>0.75 (0.55–1.03)</a:t>
                      </a:r>
                    </a:p>
                  </a:txBody>
                </a:tc>
                <a:tc>
                  <a:txBody>
                    <a:bodyPr/>
                    <a:lstStyle/>
                    <a:p>
                      <a:pPr lvl="0" indent="0" marL="0">
                        <a:buNone/>
                      </a:pPr>
                      <a:r>
                        <a:rPr/>
                        <a:t>0.74 (0.51–1.08)</a:t>
                      </a:r>
                    </a:p>
                  </a:txBody>
                </a:tc>
                <a:tc>
                  <a:txBody>
                    <a:bodyPr/>
                    <a:lstStyle/>
                    <a:p>
                      <a:pPr lvl="0" indent="0" marL="0">
                        <a:buNone/>
                      </a:pPr>
                      <a:r>
                        <a:rPr/>
                        <a:t>—</a:t>
                      </a:r>
                    </a:p>
                  </a:txBody>
                </a:tc>
              </a:tr>
              <a:tr h="0">
                <a:tc>
                  <a:txBody>
                    <a:bodyPr/>
                    <a:lstStyle/>
                    <a:p>
                      <a:pPr lvl="0" indent="0" marL="0">
                        <a:buNone/>
                      </a:pPr>
                      <a:r>
                        <a:rPr/>
                        <a:t>Displacement: returnee</a:t>
                      </a:r>
                    </a:p>
                  </a:txBody>
                </a:tc>
                <a:tc>
                  <a:txBody>
                    <a:bodyPr/>
                    <a:lstStyle/>
                    <a:p>
                      <a:pPr lvl="0" indent="0" marL="0">
                        <a:buNone/>
                      </a:pPr>
                      <a:r>
                        <a:rPr/>
                        <a:t>0.56 (0.25–1.26)</a:t>
                      </a:r>
                    </a:p>
                  </a:txBody>
                </a:tc>
                <a:tc>
                  <a:txBody>
                    <a:bodyPr/>
                    <a:lstStyle/>
                    <a:p>
                      <a:pPr lvl="0" indent="0" marL="0">
                        <a:buNone/>
                      </a:pPr>
                      <a:r>
                        <a:rPr b="1"/>
                        <a:t>0.39 (0.15–0.97)</a:t>
                      </a:r>
                    </a:p>
                  </a:txBody>
                </a:tc>
                <a:tc>
                  <a:txBody>
                    <a:bodyPr/>
                    <a:lstStyle/>
                    <a:p>
                      <a:pPr lvl="0" indent="0" marL="0">
                        <a:buNone/>
                      </a:pPr>
                      <a:r>
                        <a:rPr b="1"/>
                        <a:t>becomes significant</a:t>
                      </a:r>
                    </a:p>
                  </a:txBody>
                </a:tc>
              </a:tr>
              <a:tr h="0">
                <a:tc>
                  <a:txBody>
                    <a:bodyPr/>
                    <a:lstStyle/>
                    <a:p>
                      <a:pPr lvl="0" indent="0" marL="0">
                        <a:buNone/>
                      </a:pPr>
                      <a:r>
                        <a:rPr/>
                        <a:t>Livelihood: farming</a:t>
                      </a:r>
                    </a:p>
                  </a:txBody>
                </a:tc>
                <a:tc>
                  <a:txBody>
                    <a:bodyPr/>
                    <a:lstStyle/>
                    <a:p>
                      <a:pPr lvl="0" indent="0" marL="0">
                        <a:buNone/>
                      </a:pPr>
                      <a:r>
                        <a:rPr/>
                        <a:t>1.55 (1.03–2.34)</a:t>
                      </a:r>
                    </a:p>
                  </a:txBody>
                </a:tc>
                <a:tc>
                  <a:txBody>
                    <a:bodyPr/>
                    <a:lstStyle/>
                    <a:p>
                      <a:pPr lvl="0" indent="0" marL="0">
                        <a:buNone/>
                      </a:pPr>
                      <a:r>
                        <a:rPr/>
                        <a:t>1.69 (1.04–2.75)</a:t>
                      </a:r>
                    </a:p>
                  </a:txBody>
                </a:tc>
                <a:tc>
                  <a:txBody>
                    <a:bodyPr/>
                    <a:lstStyle/>
                    <a:p>
                      <a:pPr lvl="0" indent="0" marL="0">
                        <a:buNone/>
                      </a:pPr>
                      <a:r>
                        <a:rPr/>
                        <a:t>—</a:t>
                      </a:r>
                    </a:p>
                  </a:txBody>
                </a:tc>
              </a:tr>
              <a:tr h="0">
                <a:tc>
                  <a:txBody>
                    <a:bodyPr/>
                    <a:lstStyle/>
                    <a:p>
                      <a:pPr lvl="0" indent="0" marL="0">
                        <a:buNone/>
                      </a:pPr>
                      <a:r>
                        <a:rPr b="1"/>
                        <a:t>Livelihood: livestock</a:t>
                      </a:r>
                    </a:p>
                  </a:txBody>
                </a:tc>
                <a:tc>
                  <a:txBody>
                    <a:bodyPr/>
                    <a:lstStyle/>
                    <a:p>
                      <a:pPr lvl="0" indent="0" marL="0">
                        <a:buNone/>
                      </a:pPr>
                      <a:r>
                        <a:rPr b="1"/>
                        <a:t>1.51 (1.04–2.18)</a:t>
                      </a:r>
                    </a:p>
                  </a:txBody>
                </a:tc>
                <a:tc>
                  <a:txBody>
                    <a:bodyPr/>
                    <a:lstStyle/>
                    <a:p>
                      <a:pPr lvl="0" indent="0" marL="0">
                        <a:buNone/>
                      </a:pPr>
                      <a:r>
                        <a:rPr/>
                        <a:t>1.26 (0.73–2.18)</a:t>
                      </a:r>
                    </a:p>
                  </a:txBody>
                </a:tc>
                <a:tc>
                  <a:txBody>
                    <a:bodyPr/>
                    <a:lstStyle/>
                    <a:p>
                      <a:pPr lvl="0" indent="0" marL="0">
                        <a:buNone/>
                      </a:pPr>
                      <a:r>
                        <a:rPr b="1"/>
                        <a:t>stops being significant</a:t>
                      </a:r>
                    </a:p>
                  </a:txBody>
                </a:tc>
              </a:tr>
              <a:tr h="0">
                <a:tc>
                  <a:txBody>
                    <a:bodyPr/>
                    <a:lstStyle/>
                    <a:p>
                      <a:pPr lvl="0" indent="0" marL="0">
                        <a:buNone/>
                      </a:pPr>
                      <a:r>
                        <a:rPr/>
                        <a:t>Livelihood: salaried</a:t>
                      </a:r>
                    </a:p>
                  </a:txBody>
                </a:tc>
                <a:tc>
                  <a:txBody>
                    <a:bodyPr/>
                    <a:lstStyle/>
                    <a:p>
                      <a:pPr lvl="0" indent="0" marL="0">
                        <a:buNone/>
                      </a:pPr>
                      <a:r>
                        <a:rPr/>
                        <a:t>0.41 (0.22–0.77)</a:t>
                      </a:r>
                    </a:p>
                  </a:txBody>
                </a:tc>
                <a:tc>
                  <a:txBody>
                    <a:bodyPr/>
                    <a:lstStyle/>
                    <a:p>
                      <a:pPr lvl="0" indent="0" marL="0">
                        <a:buNone/>
                      </a:pPr>
                      <a:r>
                        <a:rPr/>
                        <a:t>0.45 (0.24–0.87)</a:t>
                      </a:r>
                    </a:p>
                  </a:txBody>
                </a:tc>
                <a:tc>
                  <a:txBody>
                    <a:bodyPr/>
                    <a:lstStyle/>
                    <a:p>
                      <a:pPr lvl="0" indent="0" marL="0">
                        <a:buNone/>
                      </a:pPr>
                      <a:r>
                        <a:rPr/>
                        <a:t>—</a:t>
                      </a:r>
                    </a:p>
                  </a:txBody>
                </a:tc>
              </a:tr>
              <a:tr h="0">
                <a:tc>
                  <a:txBody>
                    <a:bodyPr/>
                    <a:lstStyle/>
                    <a:p>
                      <a:pPr lvl="0" indent="0" marL="0">
                        <a:buNone/>
                      </a:pPr>
                      <a:r>
                        <a:rPr b="1"/>
                        <a:t>Household size</a:t>
                      </a:r>
                    </a:p>
                  </a:txBody>
                </a:tc>
                <a:tc>
                  <a:txBody>
                    <a:bodyPr/>
                    <a:lstStyle/>
                    <a:p>
                      <a:pPr lvl="0" indent="0" marL="0">
                        <a:buNone/>
                      </a:pPr>
                      <a:r>
                        <a:rPr/>
                        <a:t>1.04 (0.98–1.11)</a:t>
                      </a:r>
                    </a:p>
                  </a:txBody>
                </a:tc>
                <a:tc>
                  <a:txBody>
                    <a:bodyPr/>
                    <a:lstStyle/>
                    <a:p>
                      <a:pPr lvl="0" indent="0" marL="0">
                        <a:buNone/>
                      </a:pPr>
                      <a:r>
                        <a:rPr b="1"/>
                        <a:t>1.08 (1.01–1.16)</a:t>
                      </a:r>
                    </a:p>
                  </a:txBody>
                </a:tc>
                <a:tc>
                  <a:txBody>
                    <a:bodyPr/>
                    <a:lstStyle/>
                    <a:p>
                      <a:pPr lvl="0" indent="0" marL="0">
                        <a:buNone/>
                      </a:pPr>
                      <a:r>
                        <a:rPr b="1"/>
                        <a:t>becomes significant</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model, weighted and not</a:t>
            </a:r>
          </a:p>
        </p:txBody>
      </p:sp>
      <p:sp>
        <p:nvSpPr>
          <p:cNvPr id="3" name="Content Placeholder 2"/>
          <p:cNvSpPr>
            <a:spLocks noGrp="1"/>
          </p:cNvSpPr>
          <p:nvPr>
            <p:ph idx="1"/>
          </p:nvPr>
        </p:nvSpPr>
        <p:spPr/>
        <p:txBody>
          <a:bodyPr/>
          <a:lstStyle/>
          <a:p>
            <a:pPr lvl="0"/>
            <a:r>
              <a:rPr/>
              <a:t>Three coefficients change which side of the line they sit on, in both directions — Weighting is not a correction that…</a:t>
            </a:r>
          </a:p>
          <a:p>
            <a:pPr lvl="0"/>
            <a:r>
              <a:rPr/>
              <a:t>Livestock livelihoods are concentrated in the over-sampled remote stratum — Unweighted, they carry a third of the…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Weights, clusters and strata are three separate things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Design feature</a:t>
                      </a:r>
                    </a:p>
                  </a:txBody>
                  <a:tcPr/>
                </a:tc>
                <a:tc>
                  <a:txBody>
                    <a:bodyPr/>
                    <a:lstStyle/>
                    <a:p>
                      <a:pPr lvl="0" indent="0" marL="0">
                        <a:buNone/>
                      </a:pPr>
                      <a:r>
                        <a:rPr/>
                        <a:t>Fixes</a:t>
                      </a:r>
                    </a:p>
                  </a:txBody>
                  <a:tcPr/>
                </a:tc>
                <a:tc>
                  <a:txBody>
                    <a:bodyPr/>
                    <a:lstStyle/>
                    <a:p>
                      <a:pPr lvl="0" indent="0" marL="0">
                        <a:buNone/>
                      </a:pPr>
                      <a:r>
                        <a:rPr/>
                        <a:t>If you omit it</a:t>
                      </a:r>
                    </a:p>
                  </a:txBody>
                  <a:tcPr/>
                </a:tc>
              </a:tr>
              <a:tr h="0">
                <a:tc>
                  <a:txBody>
                    <a:bodyPr/>
                    <a:lstStyle/>
                    <a:p>
                      <a:pPr lvl="0" indent="0" marL="0">
                        <a:buNone/>
                      </a:pPr>
                      <a:r>
                        <a:rPr b="1"/>
                        <a:t>Weights</a:t>
                      </a:r>
                    </a:p>
                  </a:txBody>
                </a:tc>
                <a:tc>
                  <a:txBody>
                    <a:bodyPr/>
                    <a:lstStyle/>
                    <a:p>
                      <a:pPr lvl="0" indent="0" marL="0">
                        <a:buNone/>
                      </a:pPr>
                      <a:r>
                        <a:rPr/>
                        <a:t>The estimate</a:t>
                      </a:r>
                    </a:p>
                  </a:txBody>
                </a:tc>
                <a:tc>
                  <a:txBody>
                    <a:bodyPr/>
                    <a:lstStyle/>
                    <a:p>
                      <a:pPr lvl="0" indent="0" marL="0">
                        <a:buNone/>
                      </a:pPr>
                      <a:r>
                        <a:rPr/>
                        <a:t>Estimates describe the sample, not the population</a:t>
                      </a:r>
                    </a:p>
                  </a:txBody>
                </a:tc>
              </a:tr>
              <a:tr h="0">
                <a:tc>
                  <a:txBody>
                    <a:bodyPr/>
                    <a:lstStyle/>
                    <a:p>
                      <a:pPr lvl="0" indent="0" marL="0">
                        <a:buNone/>
                      </a:pPr>
                      <a:r>
                        <a:rPr b="1"/>
                        <a:t>Clusters</a:t>
                      </a:r>
                    </a:p>
                  </a:txBody>
                </a:tc>
                <a:tc>
                  <a:txBody>
                    <a:bodyPr/>
                    <a:lstStyle/>
                    <a:p>
                      <a:pPr lvl="0" indent="0" marL="0">
                        <a:buNone/>
                      </a:pPr>
                      <a:r>
                        <a:rPr/>
                        <a:t>The standard error</a:t>
                      </a:r>
                    </a:p>
                  </a:txBody>
                </a:tc>
                <a:tc>
                  <a:txBody>
                    <a:bodyPr/>
                    <a:lstStyle/>
                    <a:p>
                      <a:pPr lvl="0" indent="0" marL="0">
                        <a:buNone/>
                      </a:pPr>
                      <a:r>
                        <a:rPr/>
                        <a:t>Standard errors too small, as in the last lesson</a:t>
                      </a:r>
                    </a:p>
                  </a:txBody>
                </a:tc>
              </a:tr>
              <a:tr h="0">
                <a:tc>
                  <a:txBody>
                    <a:bodyPr/>
                    <a:lstStyle/>
                    <a:p>
                      <a:pPr lvl="0" indent="0" marL="0">
                        <a:buNone/>
                      </a:pPr>
                      <a:r>
                        <a:rPr b="1"/>
                        <a:t>Strata</a:t>
                      </a:r>
                    </a:p>
                  </a:txBody>
                </a:tc>
                <a:tc>
                  <a:txBody>
                    <a:bodyPr/>
                    <a:lstStyle/>
                    <a:p>
                      <a:pPr lvl="0" indent="0" marL="0">
                        <a:buNone/>
                      </a:pPr>
                      <a:r>
                        <a:rPr/>
                        <a:t>The standard error</a:t>
                      </a:r>
                    </a:p>
                  </a:txBody>
                </a:tc>
                <a:tc>
                  <a:txBody>
                    <a:bodyPr/>
                    <a:lstStyle/>
                    <a:p>
                      <a:pPr lvl="0" indent="0" marL="0">
                        <a:buNone/>
                      </a:pPr>
                      <a:r>
                        <a:rPr/>
                        <a:t>Standard errors slightly too large — the conservative error</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Weights, clusters and strata are three separate things</a:t>
            </a:r>
          </a:p>
        </p:txBody>
      </p:sp>
      <p:sp>
        <p:nvSpPr>
          <p:cNvPr id="3" name="Content Placeholder 2"/>
          <p:cNvSpPr>
            <a:spLocks noGrp="1"/>
          </p:cNvSpPr>
          <p:nvPr>
            <p:ph idx="1"/>
          </p:nvPr>
        </p:nvSpPr>
        <p:spPr/>
        <p:txBody>
          <a:bodyPr/>
          <a:lstStyle/>
          <a:p>
            <a:pPr lvl="0"/>
            <a:r>
              <a:rPr/>
              <a:t>Weights change the coefficient; clusters and strata change its interval — That is the same distinction as…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Weights, clusters and strata are three separate things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BB6688"/>
                </a:solidFill>
                <a:latin typeface="Courier"/>
              </a:rPr>
              <a:t>f"clusters: </a:t>
            </a:r>
            <a:r>
              <a:rPr>
                <a:solidFill>
                  <a:srgbClr val="4070A0"/>
                </a:solidFill>
                <a:latin typeface="Courier"/>
              </a:rPr>
              <a:t>{</a:t>
            </a:r>
            <a:r>
              <a:rPr>
                <a:latin typeface="Courier"/>
              </a:rPr>
              <a:t>d[</a:t>
            </a:r>
            <a:r>
              <a:rPr>
                <a:solidFill>
                  <a:srgbClr val="4070A0"/>
                </a:solidFill>
                <a:latin typeface="Courier"/>
              </a:rPr>
              <a:t>'ea_id'</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 enumeration areas"</a:t>
            </a:r>
            <a:r>
              <a:rPr>
                <a:latin typeface="Courier"/>
              </a:rPr>
              <a:t>)</a:t>
            </a:r>
            <a:br/>
            <a:r>
              <a:rPr>
                <a:solidFill>
                  <a:srgbClr val="008000"/>
                </a:solidFill>
                <a:latin typeface="Courier"/>
              </a:rPr>
              <a:t>print</a:t>
            </a:r>
            <a:r>
              <a:rPr>
                <a:latin typeface="Courier"/>
              </a:rPr>
              <a:t>(</a:t>
            </a:r>
            <a:r>
              <a:rPr>
                <a:solidFill>
                  <a:srgbClr val="BB6688"/>
                </a:solidFill>
                <a:latin typeface="Courier"/>
              </a:rPr>
              <a:t>f"strata:   </a:t>
            </a:r>
            <a:r>
              <a:rPr>
                <a:solidFill>
                  <a:srgbClr val="4070A0"/>
                </a:solidFill>
                <a:latin typeface="Courier"/>
              </a:rPr>
              <a:t>{</a:t>
            </a:r>
            <a:r>
              <a:rPr>
                <a:latin typeface="Courier"/>
              </a:rPr>
              <a:t>d[</a:t>
            </a:r>
            <a:r>
              <a:rPr>
                <a:solidFill>
                  <a:srgbClr val="4070A0"/>
                </a:solidFill>
                <a:latin typeface="Courier"/>
              </a:rPr>
              <a:t>'stratum'</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f"weights:  </a:t>
            </a:r>
            <a:r>
              <a:rPr>
                <a:solidFill>
                  <a:srgbClr val="4070A0"/>
                </a:solidFill>
                <a:latin typeface="Courier"/>
              </a:rPr>
              <a:t>{</a:t>
            </a:r>
            <a:r>
              <a:rPr>
                <a:latin typeface="Courier"/>
              </a:rPr>
              <a:t>d[</a:t>
            </a:r>
            <a:r>
              <a:rPr>
                <a:solidFill>
                  <a:srgbClr val="4070A0"/>
                </a:solidFill>
                <a:latin typeface="Courier"/>
              </a:rPr>
              <a:t>'weight'</a:t>
            </a:r>
            <a:r>
              <a:rPr>
                <a:latin typeface="Courier"/>
              </a:rPr>
              <a:t>]</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:.1f}</a:t>
            </a:r>
            <a:r>
              <a:rPr>
                <a:solidFill>
                  <a:srgbClr val="BB6688"/>
                </a:solidFill>
                <a:latin typeface="Courier"/>
              </a:rPr>
              <a:t> to </a:t>
            </a:r>
            <a:r>
              <a:rPr>
                <a:solidFill>
                  <a:srgbClr val="4070A0"/>
                </a:solidFill>
                <a:latin typeface="Courier"/>
              </a:rPr>
              <a:t>{</a:t>
            </a:r>
            <a:r>
              <a:rPr>
                <a:latin typeface="Courier"/>
              </a:rPr>
              <a:t>d[</a:t>
            </a:r>
            <a:r>
              <a:rPr>
                <a:solidFill>
                  <a:srgbClr val="4070A0"/>
                </a:solidFill>
                <a:latin typeface="Courier"/>
              </a:rPr>
              <a:t>'weight'</a:t>
            </a:r>
            <a:r>
              <a:rPr>
                <a:latin typeface="Courier"/>
              </a:rPr>
              <a:t>]</a:t>
            </a:r>
            <a:r>
              <a:rPr>
                <a:solidFill>
                  <a:srgbClr val="4070A0"/>
                </a:solidFill>
                <a:latin typeface="Courier"/>
              </a:rPr>
              <a:t>.</a:t>
            </a:r>
            <a:r>
              <a:rPr>
                <a:solidFill>
                  <a:srgbClr val="008000"/>
                </a:solidFill>
                <a:latin typeface="Courier"/>
              </a:rPr>
              <a:t>max</a:t>
            </a:r>
            <a:r>
              <a:rPr>
                <a:latin typeface="Courier"/>
              </a:rPr>
              <a:t>()</a:t>
            </a:r>
            <a:r>
              <a:rPr>
                <a:solidFill>
                  <a:srgbClr val="4070A0"/>
                </a:solidFill>
                <a:latin typeface="Courier"/>
              </a:rPr>
              <a:t>:.1f}</a:t>
            </a:r>
            <a:r>
              <a:rPr>
                <a:solidFill>
                  <a:srgbClr val="BB6688"/>
                </a:solidFill>
                <a:latin typeface="Courier"/>
              </a:rPr>
              <a:t>"</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Weights, clusters and strata are three separate things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survey::svydesign wants all three; a glm with weights= handles only one.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Weights, clusters and strata are three separate things</a:t>
            </a:r>
          </a:p>
        </p:txBody>
      </p:sp>
      <p:sp>
        <p:nvSpPr>
          <p:cNvPr id="3" name="Content Placeholder 2"/>
          <p:cNvSpPr>
            <a:spLocks noGrp="1"/>
          </p:cNvSpPr>
          <p:nvPr>
            <p:ph idx="1"/>
          </p:nvPr>
        </p:nvSpPr>
        <p:spPr/>
        <p:txBody>
          <a:bodyPr/>
          <a:lstStyle/>
          <a:p>
            <a:pPr lvl="0"/>
            <a:r>
              <a:rPr>
                <a:latin typeface="Courier"/>
              </a:rPr>
              <a:t>glm(..., weights=)</a:t>
            </a:r>
            <a:r>
              <a:rPr/>
              <a:t> is not survey-weighted regression — It applies the weights and computes standard errors as though…</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to leave the weights out</a:t>
            </a:r>
          </a:p>
        </p:txBody>
      </p:sp>
      <p:sp>
        <p:nvSpPr>
          <p:cNvPr id="3" name="Content Placeholder 2"/>
          <p:cNvSpPr>
            <a:spLocks noGrp="1"/>
          </p:cNvSpPr>
          <p:nvPr>
            <p:ph idx="1"/>
          </p:nvPr>
        </p:nvSpPr>
        <p:spPr/>
        <p:txBody>
          <a:bodyPr/>
          <a:lstStyle/>
          <a:p>
            <a:pPr lvl="0"/>
            <a:r>
              <a:rPr/>
              <a:t>A within-stratum question — “Among rural remote households, does an improved water source go with lower food…</a:t>
            </a:r>
          </a:p>
          <a:p>
            <a:pPr lvl="0"/>
            <a:r>
              <a:rPr/>
              <a:t>A model whose covariates include everything the weights are built from — If stratum and selection probability are fully…</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to leave the weights out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BB6688"/>
                </a:solidFill>
                <a:latin typeface="Courier"/>
              </a:rPr>
              <a:t>f"unweighted </a:t>
            </a:r>
            <a:r>
              <a:rPr>
                <a:solidFill>
                  <a:srgbClr val="4070A0"/>
                </a:solidFill>
                <a:latin typeface="Courier"/>
              </a:rPr>
              <a:t>{</a:t>
            </a:r>
            <a:r>
              <a:rPr>
                <a:latin typeface="Courier"/>
              </a:rPr>
              <a:t>plain</a:t>
            </a:r>
            <a:r>
              <a:rPr>
                <a:solidFill>
                  <a:srgbClr val="4070A0"/>
                </a:solidFill>
                <a:latin typeface="Courier"/>
              </a:rPr>
              <a:t>.</a:t>
            </a:r>
            <a:r>
              <a:rPr>
                <a:latin typeface="Courier"/>
              </a:rPr>
              <a:t>params[</a:t>
            </a:r>
            <a:r>
              <a:rPr>
                <a:solidFill>
                  <a:srgbClr val="4070A0"/>
                </a:solidFill>
                <a:latin typeface="Courier"/>
              </a:rPr>
              <a:t>'main_livelihood[T.livestock]'</a:t>
            </a:r>
            <a:r>
              <a:rPr>
                <a:latin typeface="Courier"/>
              </a:rPr>
              <a:t>]</a:t>
            </a:r>
            <a:r>
              <a:rPr>
                <a:solidFill>
                  <a:srgbClr val="4070A0"/>
                </a:solidFill>
                <a:latin typeface="Courier"/>
              </a:rPr>
              <a:t>:.3f}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f"weighted   </a:t>
            </a:r>
            <a:r>
              <a:rPr>
                <a:solidFill>
                  <a:srgbClr val="4070A0"/>
                </a:solidFill>
                <a:latin typeface="Courier"/>
              </a:rPr>
              <a:t>{</a:t>
            </a:r>
            <a:r>
              <a:rPr>
                <a:latin typeface="Courier"/>
              </a:rPr>
              <a:t>weighted</a:t>
            </a:r>
            <a:r>
              <a:rPr>
                <a:solidFill>
                  <a:srgbClr val="4070A0"/>
                </a:solidFill>
                <a:latin typeface="Courier"/>
              </a:rPr>
              <a:t>.</a:t>
            </a:r>
            <a:r>
              <a:rPr>
                <a:latin typeface="Courier"/>
              </a:rPr>
              <a:t>params[</a:t>
            </a:r>
            <a:r>
              <a:rPr>
                <a:solidFill>
                  <a:srgbClr val="4070A0"/>
                </a:solidFill>
                <a:latin typeface="Courier"/>
              </a:rPr>
              <a:t>'main_livelihood[T.livestock]'</a:t>
            </a:r>
            <a:r>
              <a:rPr>
                <a:latin typeface="Courier"/>
              </a:rPr>
              <a:t>]</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to leave the weights out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A large gap between the two is evidence the design is not in the model.</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to leave the weights out</a:t>
            </a:r>
          </a:p>
        </p:txBody>
      </p:sp>
      <p:sp>
        <p:nvSpPr>
          <p:cNvPr id="3" name="Content Placeholder 2"/>
          <p:cNvSpPr>
            <a:spLocks noGrp="1"/>
          </p:cNvSpPr>
          <p:nvPr>
            <p:ph idx="1"/>
          </p:nvPr>
        </p:nvSpPr>
        <p:spPr/>
        <p:txBody>
          <a:bodyPr/>
          <a:lstStyle/>
          <a:p>
            <a:pPr lvl="0"/>
            <a:r>
              <a:rPr/>
              <a:t>A large difference between the weighted and unweighted fit is itself diagnostic — and it is the check to run before…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Food insecurity, household survey 2025
  976 households with complete covariates (of 996 interviewed),
  75 enumeration areas, 3 strata.
  Survey-weighted logistic regression; weights sum to 56,428 households,
  which is the frame total. Standard errors account for clustering by
  enumeration area and for stratification.
  Weighted prevalence      29.1%   (unweighted 32.8%)
  Adjusted odds ratios (weighted):
    Improved water source          0.74   95% CI 0.51 to 1.08
    Returnee household             0.39   95% CI 0.15 to 0.97
    Farming livelihood             1.69   95% CI 1.04 to 2.75
    Livestock livelihood           1.26   95% CI 0.73 to 2.18
    Salaried livelihood            0.45   95% CI 0.24 to 0.87</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    Household size, per person     1.08   95% CI 1.01 to 1.16
  The unweighted model makes livestock livelihoods significant (OR 1.51,
  95% CI 1.04 to 2.18) and household size not. The rural remote stratum is
  11% of households and 34% of interviews, and livestock is concentrated
  there; the unweighted result is an artefact of the sampling design.
  Odds ratios are reported because food insecurity is 29% and the ratios are
  moderate; the weighted risk difference for salaried livelihoods is -14.2
  points against the observed mix of livelihoods, which is the number in
  the summary.</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paragraph naming the artefact is what a reviewer will check first — and writing it yourself is better than having…</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 model so far has been fitted and read.</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https://data-analysis.cassion.dev/courses/regression-for-programmes/reg-07-weighting-the-model</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Two coefficients cross the line and one crosses back</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The rural-remote stratum holds 11% of households and a third of the interviews. Fit the model unweighted and livestock livelihoods look like a significant risk factor; weight it and they stop being one, while household size and returnee status start.</vt:lpwstr>
  </property>
</Properties>
</file>