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notesMaster" Target="notesMasters/notesMaster1.xml" /><Relationship Id="rId31" Type="http://schemas.openxmlformats.org/officeDocument/2006/relationships/viewProps" Target="viewProps.xml" /><Relationship Id="rId30" Type="http://schemas.openxmlformats.org/officeDocument/2006/relationships/presProps" Target="presProps.xml" /><Relationship Id="rId1" Type="http://schemas.openxmlformats.org/officeDocument/2006/relationships/slideMaster" Target="slideMasters/slideMaster1.xml" /><Relationship Id="rId33" Type="http://schemas.openxmlformats.org/officeDocument/2006/relationships/tableStyles" Target="tableStyles.xml" /><Relationship Id="rId3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strate rurale isolée pèse 11 % des ménages et un tiers des entretiens. Ajustez le modèle sans pondération et l’élevage ressemble à un facteur de risque significatif ; pondérez-le et il cesse de l’être, tandis que la taille du ménage et le statut de retourné se mettent à l’être.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strate rurale isolée pèse 11,0 % de la population et 34,4 % de l’échantillon. C’est un choix de plan délibéré — le cours sur les enquêtes explique pourquoi on suréchantillonne une petite strate dont on a besoin d’estimations — et cela signifie que chaque nombre non pondéré tiré de ce fichier décrit une population qui n’existe pas.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32,8 % sans pondération, 29,1 % avec. La strate rurale isolée a l’insécurité alimentaire la plus élevée (46,4 %), et la surreprésenter trois fois tire le chiffre national vers le haut de 3,7 points. Une régression ajustée sur ce fichier sans poids hérite exactement de ce problème, et cela ne se corrige pas en ajoutant </a:t>
            </a:r>
            <a:r>
              <a:rPr>
                <a:latin typeface="Courier"/>
              </a:rPr>
              <a:t>stratum</a:t>
            </a:r>
            <a:r>
              <a:rPr/>
              <a:t> comme covariable — cela change la question de « quelle est l’association dans la population » à « quelle est-elle à l’intérieur des strates ». Les deux sont légitimes ; une seule est ce que signifie une estimation nationale.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coefficients changent de côté du seuil, dans les deux sens. La pondération n’est pas une correction qui affaiblit tout ou renforce tout — elle repondère les ménages depuis lesquels l’association est estimée, et la réponse bouge partout où ces ménages diffèrent. Les moyens d’existence par l’élevage sont concentrés dans la strate isolée suréchantillonnée. Sans pondération, ils portent un tiers de l’influence de l’échantillon ; pondérés, ils portent leurs 11 % réels, et l’association se dissipe.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Ils arrivent ensemble et font trois travaux différents, et un modèle peut aisément en réussir un et rater les deux autres.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poids changent le coefficient ; les grappes et les strates changent son intervalle. C’est la même distinction qu’ajustement contre grappes à la leçon 2, arrivant par une autre porte, et c’est celle à retenir.</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glm(..., weights=)</a:t>
            </a:r>
            <a:r>
              <a:rPr/>
              <a:t> n’est pas une régression pondérée par le plan. Elle applique les poids et calcule les erreurs-types comme si chaque observation était indépendante et les poids des effectifs. Employez </a:t>
            </a:r>
            <a:r>
              <a:rPr>
                <a:latin typeface="Courier"/>
              </a:rPr>
              <a:t>survey::svyglm</a:t>
            </a:r>
            <a:r>
              <a:rPr/>
              <a:t> en R, et en Python passez à la fois </a:t>
            </a:r>
            <a:r>
              <a:rPr>
                <a:latin typeface="Courier"/>
              </a:rPr>
              <a:t>freq_weights</a:t>
            </a:r>
            <a:r>
              <a:rPr/>
              <a:t> et une covariance par grappes — ou acceptez que l’intervalle soit faux et dites-le.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cas, et aucun n’est « les poids ont fait disparaître mon résultat ». Une question intra-strate. « Parmi les ménages ruraux isolés, une source d’eau améliorée va-t-elle avec moins d’insécurité alimentaire ? » est une question sur cette strate, et le poids de sondage à l’intérieur d’une strate est de toute façon quasi constant. Un modèle dont les covariables contiennent tout ce dont les poids sont faits. Si la strate et la probabilité de sélection sont entièrement captées par les covariables, les estimations pondérée et non pondérée répondent à la même question et la non pondérée est plus précise. Vérifiez-le plutôt que de le supposer : ajustez les deux, et si elles diffèrent sensiblement, les covariables n’ont pas capté le plan.</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grand écart entre l’ajustement pondéré et le non pondéré est en soi un diagnostic, et c’est la vérification à faire avant de décider que les poids sont facultatifs.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paragraphe qui nomme l’artefact est ce qu’un relecteur vérifiera en premier, et l’écrire vous-même vaut mieux que de le laisser trouver.</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modèle jusqu’ici a été ajusté puis lu. La dernière leçon en ajuste un qui explique trois pour cent de son résultat, ne fait pas mieux que deviner, et constitue le constat le plus utile de son rapport — parce que ce qu’il échoue à prédire </a:t>
            </a:r>
            <a:r>
              <a:rPr i="1"/>
              <a:t>est</a:t>
            </a:r>
            <a:r>
              <a:rPr/>
              <a:t> la réponse opérationnelle.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egression-for-programmes/reg-07-weighting-the-model"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Deux coefficients traversent le seuil et un le retraverse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La strate rurale isolée pèse 11 % des ménages et un tiers des entretiens. Ajustez le modèle sans pondération et l’élevage ressemble à un facteur de risque significatif ; pondérez-le et il cesse de l’être, tandis que la taille du ménage et le statut de retourné se mettent à l’être.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7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plan sous lequel l’échantillon a été tiré</a:t>
            </a:r>
          </a:p>
          <a:p>
            <a:pPr lvl="0"/>
            <a:r>
              <a:rPr/>
              <a:t>Ce que les poids font à une estimation</a:t>
            </a:r>
          </a:p>
          <a:p>
            <a:pPr lvl="0"/>
            <a:r>
              <a:rPr/>
              <a:t>Le même modèle, pondéré et non</a:t>
            </a:r>
          </a:p>
          <a:p>
            <a:pPr lvl="0"/>
            <a:r>
              <a:rPr/>
              <a:t>Poids, grappes et strates sont trois choses distinctes</a:t>
            </a:r>
          </a:p>
          <a:p>
            <a:pPr lvl="0"/>
            <a:r>
              <a:rPr/>
              <a:t>Quand laisser les poids de côté</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plan sous lequel l’échantillon a été tiré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survey </a:t>
            </a:r>
            <a:r>
              <a:rPr>
                <a:solidFill>
                  <a:srgbClr val="666666"/>
                </a:solidFill>
                <a:latin typeface="Courier"/>
              </a:rPr>
              <a:t>=</a:t>
            </a:r>
            <a:r>
              <a:rPr>
                <a:latin typeface="Courier"/>
              </a:rPr>
              <a:t> pd.read_csv(</a:t>
            </a:r>
            <a:r>
              <a:rPr>
                <a:solidFill>
                  <a:srgbClr val="4070A0"/>
                </a:solidFill>
                <a:latin typeface="Courier"/>
              </a:rPr>
              <a:t>"household-survey-2025.v1.csv"</a:t>
            </a:r>
            <a:r>
              <a:rPr>
                <a:latin typeface="Courier"/>
              </a:rPr>
              <a:t>)</a:t>
            </a:r>
            <a:br/>
            <a:r>
              <a:rPr>
                <a:latin typeface="Courier"/>
              </a:rPr>
              <a:t>frame </a:t>
            </a:r>
            <a:r>
              <a:rPr>
                <a:solidFill>
                  <a:srgbClr val="666666"/>
                </a:solidFill>
                <a:latin typeface="Courier"/>
              </a:rPr>
              <a:t>=</a:t>
            </a:r>
            <a:r>
              <a:rPr>
                <a:latin typeface="Courier"/>
              </a:rPr>
              <a:t> pd.read_csv(</a:t>
            </a:r>
            <a:r>
              <a:rPr>
                <a:solidFill>
                  <a:srgbClr val="4070A0"/>
                </a:solidFill>
                <a:latin typeface="Courier"/>
              </a:rPr>
              <a:t>"household-survey-frame-2025.v1.csv"</a:t>
            </a:r>
            <a:r>
              <a:rPr>
                <a:latin typeface="Courier"/>
              </a:rPr>
              <a:t>)</a:t>
            </a:r>
            <a:br/>
            <a:br/>
            <a:r>
              <a:rPr>
                <a:solidFill>
                  <a:srgbClr val="008000"/>
                </a:solidFill>
                <a:latin typeface="Courier"/>
              </a:rPr>
              <a:t>print</a:t>
            </a:r>
            <a:r>
              <a:rPr>
                <a:latin typeface="Courier"/>
              </a:rPr>
              <a:t>(frame.groupby(</a:t>
            </a:r>
            <a:r>
              <a:rPr>
                <a:solidFill>
                  <a:srgbClr val="4070A0"/>
                </a:solidFill>
                <a:latin typeface="Courier"/>
              </a:rPr>
              <a:t>"stratum"</a:t>
            </a:r>
            <a:r>
              <a:rPr>
                <a:latin typeface="Courier"/>
              </a:rPr>
              <a:t>)[</a:t>
            </a:r>
            <a:r>
              <a:rPr>
                <a:solidFill>
                  <a:srgbClr val="4070A0"/>
                </a:solidFill>
                <a:latin typeface="Courier"/>
              </a:rPr>
              <a:t>"households"</a:t>
            </a:r>
            <a:r>
              <a:rPr>
                <a:latin typeface="Courier"/>
              </a:rPr>
              <a:t>].</a:t>
            </a:r>
            <a:r>
              <a:rPr>
                <a:solidFill>
                  <a:srgbClr val="008000"/>
                </a:solidFill>
                <a:latin typeface="Courier"/>
              </a:rPr>
              <a:t>sum</a:t>
            </a:r>
            <a:r>
              <a:rPr>
                <a:latin typeface="Courier"/>
              </a:rPr>
              <a:t>())</a:t>
            </a:r>
            <a:br/>
            <a:r>
              <a:rPr>
                <a:solidFill>
                  <a:srgbClr val="008000"/>
                </a:solidFill>
                <a:latin typeface="Courier"/>
              </a:rPr>
              <a:t>print</a:t>
            </a:r>
            <a:r>
              <a:rPr>
                <a:latin typeface="Courier"/>
              </a:rPr>
              <a:t>(survey.groupby(</a:t>
            </a:r>
            <a:r>
              <a:rPr>
                <a:solidFill>
                  <a:srgbClr val="4070A0"/>
                </a:solidFill>
                <a:latin typeface="Courier"/>
              </a:rPr>
              <a:t>"stratum"</a:t>
            </a:r>
            <a:r>
              <a:rPr>
                <a:latin typeface="Courier"/>
              </a:rPr>
              <a:t>).size())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plan sous lequel l’échantillon a été tiré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a:latin typeface="Courier"/>
              </a:rPr>
              <a:t>frame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households =</a:t>
            </a:r>
            <a:r>
              <a:rPr>
                <a:latin typeface="Courier"/>
              </a:rPr>
              <a:t> </a:t>
            </a:r>
            <a:r>
              <a:rPr>
                <a:solidFill>
                  <a:srgbClr val="06287E"/>
                </a:solidFill>
                <a:latin typeface="Courier"/>
              </a:rPr>
              <a:t>sum</a:t>
            </a:r>
            <a:r>
              <a:rPr>
                <a:latin typeface="Courier"/>
              </a:rPr>
              <a:t>(households), </a:t>
            </a:r>
            <a:r>
              <a:rPr>
                <a:solidFill>
                  <a:srgbClr val="7D9029"/>
                </a:solidFill>
                <a:latin typeface="Courier"/>
              </a:rPr>
              <a:t>.by =</a:t>
            </a:r>
            <a:r>
              <a:rPr>
                <a:latin typeface="Courier"/>
              </a:rPr>
              <a:t> stratum)</a:t>
            </a:r>
            <a:br/>
            <a:r>
              <a:rPr>
                <a:latin typeface="Courier"/>
              </a:rPr>
              <a:t>survey </a:t>
            </a:r>
            <a:r>
              <a:rPr>
                <a:solidFill>
                  <a:srgbClr val="4070A0"/>
                </a:solidFill>
                <a:latin typeface="Courier"/>
              </a:rPr>
              <a:t>|&gt;</a:t>
            </a:r>
            <a:r>
              <a:rPr>
                <a:latin typeface="Courier"/>
              </a:rPr>
              <a:t> </a:t>
            </a:r>
            <a:r>
              <a:rPr>
                <a:solidFill>
                  <a:srgbClr val="06287E"/>
                </a:solidFill>
                <a:latin typeface="Courier"/>
              </a:rPr>
              <a:t>count</a:t>
            </a:r>
            <a:r>
              <a:rPr>
                <a:latin typeface="Courier"/>
              </a:rPr>
              <a:t>(stratum)</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plan sous lequel l’échantillon a été tiré</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38300"/>
                <a:gridCol w="1638300"/>
                <a:gridCol w="1638300"/>
                <a:gridCol w="1638300"/>
                <a:gridCol w="1638300"/>
              </a:tblGrid>
              <a:tr h="0">
                <a:tc>
                  <a:txBody>
                    <a:bodyPr/>
                    <a:lstStyle/>
                    <a:p>
                      <a:pPr lvl="0" indent="0" marL="0">
                        <a:buNone/>
                      </a:pPr>
                      <a:r>
                        <a:rPr/>
                        <a:t>Strate</a:t>
                      </a:r>
                    </a:p>
                  </a:txBody>
                  <a:tcPr/>
                </a:tc>
                <a:tc>
                  <a:txBody>
                    <a:bodyPr/>
                    <a:lstStyle/>
                    <a:p>
                      <a:pPr lvl="0" indent="0" marL="0">
                        <a:buNone/>
                      </a:pPr>
                      <a:r>
                        <a:rPr/>
                        <a:t>Ménages du sondage</a:t>
                      </a:r>
                    </a:p>
                  </a:txBody>
                  <a:tcPr/>
                </a:tc>
                <a:tc>
                  <a:txBody>
                    <a:bodyPr/>
                    <a:lstStyle/>
                    <a:p>
                      <a:pPr lvl="0" indent="0" marL="0">
                        <a:buNone/>
                      </a:pPr>
                      <a:r>
                        <a:rPr/>
                        <a:t>Part</a:t>
                      </a:r>
                    </a:p>
                  </a:txBody>
                  <a:tcPr/>
                </a:tc>
                <a:tc>
                  <a:txBody>
                    <a:bodyPr/>
                    <a:lstStyle/>
                    <a:p>
                      <a:pPr lvl="0" indent="0" marL="0">
                        <a:buNone/>
                      </a:pPr>
                      <a:r>
                        <a:rPr/>
                        <a:t>Entretiens</a:t>
                      </a:r>
                    </a:p>
                  </a:txBody>
                  <a:tcPr/>
                </a:tc>
                <a:tc>
                  <a:txBody>
                    <a:bodyPr/>
                    <a:lstStyle/>
                    <a:p>
                      <a:pPr lvl="0" indent="0" marL="0">
                        <a:buNone/>
                      </a:pPr>
                      <a:r>
                        <a:rPr/>
                        <a:t>Part</a:t>
                      </a:r>
                    </a:p>
                  </a:txBody>
                  <a:tcPr/>
                </a:tc>
              </a:tr>
              <a:tr h="0">
                <a:tc>
                  <a:txBody>
                    <a:bodyPr/>
                    <a:lstStyle/>
                    <a:p>
                      <a:pPr lvl="0" indent="0" marL="0">
                        <a:buNone/>
                      </a:pPr>
                      <a:r>
                        <a:rPr/>
                        <a:t>Rurale accessible</a:t>
                      </a:r>
                    </a:p>
                  </a:txBody>
                </a:tc>
                <a:tc>
                  <a:txBody>
                    <a:bodyPr/>
                    <a:lstStyle/>
                    <a:p>
                      <a:pPr lvl="0" indent="0" marL="0">
                        <a:buNone/>
                      </a:pPr>
                      <a:r>
                        <a:rPr/>
                        <a:t>28 958</a:t>
                      </a:r>
                    </a:p>
                  </a:txBody>
                </a:tc>
                <a:tc>
                  <a:txBody>
                    <a:bodyPr/>
                    <a:lstStyle/>
                    <a:p>
                      <a:pPr lvl="0" indent="0" marL="0">
                        <a:buNone/>
                      </a:pPr>
                      <a:r>
                        <a:rPr/>
                        <a:t>51,3 %</a:t>
                      </a:r>
                    </a:p>
                  </a:txBody>
                </a:tc>
                <a:tc>
                  <a:txBody>
                    <a:bodyPr/>
                    <a:lstStyle/>
                    <a:p>
                      <a:pPr lvl="0" indent="0" marL="0">
                        <a:buNone/>
                      </a:pPr>
                      <a:r>
                        <a:rPr/>
                        <a:t>337</a:t>
                      </a:r>
                    </a:p>
                  </a:txBody>
                </a:tc>
                <a:tc>
                  <a:txBody>
                    <a:bodyPr/>
                    <a:lstStyle/>
                    <a:p>
                      <a:pPr lvl="0" indent="0" marL="0">
                        <a:buNone/>
                      </a:pPr>
                      <a:r>
                        <a:rPr/>
                        <a:t>33,8 %</a:t>
                      </a:r>
                    </a:p>
                  </a:txBody>
                </a:tc>
              </a:tr>
              <a:tr h="0">
                <a:tc>
                  <a:txBody>
                    <a:bodyPr/>
                    <a:lstStyle/>
                    <a:p>
                      <a:pPr lvl="0" indent="0" marL="0">
                        <a:buNone/>
                      </a:pPr>
                      <a:r>
                        <a:rPr/>
                        <a:t>Urbaine</a:t>
                      </a:r>
                    </a:p>
                  </a:txBody>
                </a:tc>
                <a:tc>
                  <a:txBody>
                    <a:bodyPr/>
                    <a:lstStyle/>
                    <a:p>
                      <a:pPr lvl="0" indent="0" marL="0">
                        <a:buNone/>
                      </a:pPr>
                      <a:r>
                        <a:rPr/>
                        <a:t>21 270</a:t>
                      </a:r>
                    </a:p>
                  </a:txBody>
                </a:tc>
                <a:tc>
                  <a:txBody>
                    <a:bodyPr/>
                    <a:lstStyle/>
                    <a:p>
                      <a:pPr lvl="0" indent="0" marL="0">
                        <a:buNone/>
                      </a:pPr>
                      <a:r>
                        <a:rPr/>
                        <a:t>37,7 %</a:t>
                      </a:r>
                    </a:p>
                  </a:txBody>
                </a:tc>
                <a:tc>
                  <a:txBody>
                    <a:bodyPr/>
                    <a:lstStyle/>
                    <a:p>
                      <a:pPr lvl="0" indent="0" marL="0">
                        <a:buNone/>
                      </a:pPr>
                      <a:r>
                        <a:rPr/>
                        <a:t>316</a:t>
                      </a:r>
                    </a:p>
                  </a:txBody>
                </a:tc>
                <a:tc>
                  <a:txBody>
                    <a:bodyPr/>
                    <a:lstStyle/>
                    <a:p>
                      <a:pPr lvl="0" indent="0" marL="0">
                        <a:buNone/>
                      </a:pPr>
                      <a:r>
                        <a:rPr/>
                        <a:t>31,7 %</a:t>
                      </a:r>
                    </a:p>
                  </a:txBody>
                </a:tc>
              </a:tr>
              <a:tr h="0">
                <a:tc>
                  <a:txBody>
                    <a:bodyPr/>
                    <a:lstStyle/>
                    <a:p>
                      <a:pPr lvl="0" indent="0" marL="0">
                        <a:buNone/>
                      </a:pPr>
                      <a:r>
                        <a:rPr b="1"/>
                        <a:t>Rurale isolée</a:t>
                      </a:r>
                    </a:p>
                  </a:txBody>
                </a:tc>
                <a:tc>
                  <a:txBody>
                    <a:bodyPr/>
                    <a:lstStyle/>
                    <a:p>
                      <a:pPr lvl="0" indent="0" marL="0">
                        <a:buNone/>
                      </a:pPr>
                      <a:r>
                        <a:rPr b="1"/>
                        <a:t>6 200</a:t>
                      </a:r>
                    </a:p>
                  </a:txBody>
                </a:tc>
                <a:tc>
                  <a:txBody>
                    <a:bodyPr/>
                    <a:lstStyle/>
                    <a:p>
                      <a:pPr lvl="0" indent="0" marL="0">
                        <a:buNone/>
                      </a:pPr>
                      <a:r>
                        <a:rPr b="1"/>
                        <a:t>11,0 %</a:t>
                      </a:r>
                    </a:p>
                  </a:txBody>
                </a:tc>
                <a:tc>
                  <a:txBody>
                    <a:bodyPr/>
                    <a:lstStyle/>
                    <a:p>
                      <a:pPr lvl="0" indent="0" marL="0">
                        <a:buNone/>
                      </a:pPr>
                      <a:r>
                        <a:rPr b="1"/>
                        <a:t>343</a:t>
                      </a:r>
                    </a:p>
                  </a:txBody>
                </a:tc>
                <a:tc>
                  <a:txBody>
                    <a:bodyPr/>
                    <a:lstStyle/>
                    <a:p>
                      <a:pPr lvl="0" indent="0" marL="0">
                        <a:buNone/>
                      </a:pPr>
                      <a:r>
                        <a:rPr b="1"/>
                        <a:t>34,4 %</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plan sous lequel l’échantillon a été tiré</a:t>
            </a:r>
          </a:p>
        </p:txBody>
      </p:sp>
      <p:sp>
        <p:nvSpPr>
          <p:cNvPr id="3" name="Content Placeholder 2"/>
          <p:cNvSpPr>
            <a:spLocks noGrp="1"/>
          </p:cNvSpPr>
          <p:nvPr>
            <p:ph idx="1"/>
          </p:nvPr>
        </p:nvSpPr>
        <p:spPr/>
        <p:txBody>
          <a:bodyPr/>
          <a:lstStyle/>
          <a:p>
            <a:pPr lvl="0"/>
            <a:r>
              <a:rPr/>
              <a:t>La strate rurale isolée pèse 11,0 % de la population et 34,4 % de l’échantillon — C’est un choix de plan délibéré — le…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les poids font à une estimation — En Python</a:t>
            </a:r>
          </a:p>
        </p:txBody>
      </p:sp>
      <p:sp>
        <p:nvSpPr>
          <p:cNvPr id="3" name="Content Placeholder 2"/>
          <p:cNvSpPr>
            <a:spLocks noGrp="1"/>
          </p:cNvSpPr>
          <p:nvPr>
            <p:ph idx="1"/>
          </p:nvPr>
        </p:nvSpPr>
        <p:spPr/>
        <p:txBody>
          <a:bodyPr/>
          <a:lstStyle/>
          <a:p>
            <a:pPr lvl="0" indent="0">
              <a:buNone/>
            </a:pPr>
            <a:r>
              <a:rPr>
                <a:latin typeface="Courier"/>
              </a:rPr>
              <a:t>stratum_households </a:t>
            </a:r>
            <a:r>
              <a:rPr>
                <a:solidFill>
                  <a:srgbClr val="666666"/>
                </a:solidFill>
                <a:latin typeface="Courier"/>
              </a:rPr>
              <a:t>=</a:t>
            </a:r>
            <a:r>
              <a:rPr>
                <a:latin typeface="Courier"/>
              </a:rPr>
              <a:t> frame.groupby(</a:t>
            </a:r>
            <a:r>
              <a:rPr>
                <a:solidFill>
                  <a:srgbClr val="4070A0"/>
                </a:solidFill>
                <a:latin typeface="Courier"/>
              </a:rPr>
              <a:t>"stratum"</a:t>
            </a:r>
            <a:r>
              <a:rPr>
                <a:latin typeface="Courier"/>
              </a:rPr>
              <a:t>)[</a:t>
            </a:r>
            <a:r>
              <a:rPr>
                <a:solidFill>
                  <a:srgbClr val="4070A0"/>
                </a:solidFill>
                <a:latin typeface="Courier"/>
              </a:rPr>
              <a:t>"households"</a:t>
            </a:r>
            <a:r>
              <a:rPr>
                <a:latin typeface="Courier"/>
              </a:rPr>
              <a:t>].</a:t>
            </a:r>
            <a:r>
              <a:rPr>
                <a:solidFill>
                  <a:srgbClr val="008000"/>
                </a:solidFill>
                <a:latin typeface="Courier"/>
              </a:rPr>
              <a:t>sum</a:t>
            </a:r>
            <a:r>
              <a:rPr>
                <a:latin typeface="Courier"/>
              </a:rPr>
              <a:t>()</a:t>
            </a:r>
            <a:br/>
            <a:r>
              <a:rPr>
                <a:latin typeface="Courier"/>
              </a:rPr>
              <a:t>base_weight </a:t>
            </a:r>
            <a:r>
              <a:rPr>
                <a:solidFill>
                  <a:srgbClr val="666666"/>
                </a:solidFill>
                <a:latin typeface="Courier"/>
              </a:rPr>
              <a:t>=</a:t>
            </a:r>
            <a:r>
              <a:rPr>
                <a:latin typeface="Courier"/>
              </a:rPr>
              <a:t> stratum_households </a:t>
            </a:r>
            <a:r>
              <a:rPr>
                <a:solidFill>
                  <a:srgbClr val="666666"/>
                </a:solidFill>
                <a:latin typeface="Courier"/>
              </a:rPr>
              <a:t>/</a:t>
            </a:r>
            <a:r>
              <a:rPr>
                <a:latin typeface="Courier"/>
              </a:rPr>
              <a:t> (</a:t>
            </a:r>
            <a:r>
              <a:rPr>
                <a:solidFill>
                  <a:srgbClr val="40A070"/>
                </a:solidFill>
                <a:latin typeface="Courier"/>
              </a:rPr>
              <a:t>25</a:t>
            </a:r>
            <a:r>
              <a:rPr>
                <a:latin typeface="Courier"/>
              </a:rPr>
              <a:t> </a:t>
            </a:r>
            <a:r>
              <a:rPr>
                <a:solidFill>
                  <a:srgbClr val="666666"/>
                </a:solidFill>
                <a:latin typeface="Courier"/>
              </a:rPr>
              <a:t>*</a:t>
            </a:r>
            <a:r>
              <a:rPr>
                <a:latin typeface="Courier"/>
              </a:rPr>
              <a:t> </a:t>
            </a:r>
            <a:r>
              <a:rPr>
                <a:solidFill>
                  <a:srgbClr val="40A070"/>
                </a:solidFill>
                <a:latin typeface="Courier"/>
              </a:rPr>
              <a:t>14</a:t>
            </a:r>
            <a:r>
              <a:rPr>
                <a:latin typeface="Courier"/>
              </a:rPr>
              <a:t>)</a:t>
            </a:r>
            <a:br/>
            <a:r>
              <a:rPr>
                <a:latin typeface="Courier"/>
              </a:rPr>
              <a:t>interviewed </a:t>
            </a:r>
            <a:r>
              <a:rPr>
                <a:solidFill>
                  <a:srgbClr val="666666"/>
                </a:solidFill>
                <a:latin typeface="Courier"/>
              </a:rPr>
              <a:t>=</a:t>
            </a:r>
            <a:r>
              <a:rPr>
                <a:latin typeface="Courier"/>
              </a:rPr>
              <a:t> frame[frame[</a:t>
            </a:r>
            <a:r>
              <a:rPr>
                <a:solidFill>
                  <a:srgbClr val="4070A0"/>
                </a:solidFill>
                <a:latin typeface="Courier"/>
              </a:rPr>
              <a:t>"selected"</a:t>
            </a:r>
            <a:r>
              <a:rPr>
                <a:latin typeface="Courier"/>
              </a:rPr>
              <a:t>]].set_index(</a:t>
            </a:r>
            <a:r>
              <a:rPr>
                <a:solidFill>
                  <a:srgbClr val="4070A0"/>
                </a:solidFill>
                <a:latin typeface="Courier"/>
              </a:rPr>
              <a:t>"ea_id"</a:t>
            </a:r>
            <a:r>
              <a:rPr>
                <a:latin typeface="Courier"/>
              </a:rPr>
              <a:t>)[</a:t>
            </a:r>
            <a:r>
              <a:rPr>
                <a:solidFill>
                  <a:srgbClr val="4070A0"/>
                </a:solidFill>
                <a:latin typeface="Courier"/>
              </a:rPr>
              <a:t>"households_interviewed"</a:t>
            </a:r>
            <a:r>
              <a:rPr>
                <a:latin typeface="Courier"/>
              </a:rPr>
              <a:t>]</a:t>
            </a:r>
            <a:br/>
            <a:br/>
            <a:r>
              <a:rPr>
                <a:latin typeface="Courier"/>
              </a:rPr>
              <a:t>survey[</a:t>
            </a:r>
            <a:r>
              <a:rPr>
                <a:solidFill>
                  <a:srgbClr val="4070A0"/>
                </a:solidFill>
                <a:latin typeface="Courier"/>
              </a:rPr>
              <a:t>"weight"</a:t>
            </a:r>
            <a:r>
              <a:rPr>
                <a:latin typeface="Courier"/>
              </a:rPr>
              <a:t>] </a:t>
            </a:r>
            <a:r>
              <a:rPr>
                <a:solidFill>
                  <a:srgbClr val="666666"/>
                </a:solidFill>
                <a:latin typeface="Courier"/>
              </a:rPr>
              <a:t>=</a:t>
            </a:r>
            <a:r>
              <a:rPr>
                <a:latin typeface="Courier"/>
              </a:rPr>
              <a:t> (survey[</a:t>
            </a:r>
            <a:r>
              <a:rPr>
                <a:solidFill>
                  <a:srgbClr val="4070A0"/>
                </a:solidFill>
                <a:latin typeface="Courier"/>
              </a:rPr>
              <a:t>"stratum"</a:t>
            </a:r>
            <a:r>
              <a:rPr>
                <a:latin typeface="Courier"/>
              </a:rPr>
              <a:t>].</a:t>
            </a:r>
            <a:r>
              <a:rPr>
                <a:solidFill>
                  <a:srgbClr val="008000"/>
                </a:solidFill>
                <a:latin typeface="Courier"/>
              </a:rPr>
              <a:t>map</a:t>
            </a:r>
            <a:r>
              <a:rPr>
                <a:latin typeface="Courier"/>
              </a:rPr>
              <a:t>(base_weight)</a:t>
            </a:r>
            <a:br/>
            <a:r>
              <a:rPr>
                <a:latin typeface="Courier"/>
              </a:rPr>
              <a:t>                    </a:t>
            </a:r>
            <a:r>
              <a:rPr>
                <a:solidFill>
                  <a:srgbClr val="666666"/>
                </a:solidFill>
                <a:latin typeface="Courier"/>
              </a:rPr>
              <a:t>*</a:t>
            </a:r>
            <a:r>
              <a:rPr>
                <a:latin typeface="Courier"/>
              </a:rPr>
              <a:t> </a:t>
            </a:r>
            <a:r>
              <a:rPr>
                <a:solidFill>
                  <a:srgbClr val="40A070"/>
                </a:solidFill>
                <a:latin typeface="Courier"/>
              </a:rPr>
              <a:t>14</a:t>
            </a:r>
            <a:r>
              <a:rPr>
                <a:latin typeface="Courier"/>
              </a:rPr>
              <a:t> </a:t>
            </a:r>
            <a:r>
              <a:rPr>
                <a:solidFill>
                  <a:srgbClr val="666666"/>
                </a:solidFill>
                <a:latin typeface="Courier"/>
              </a:rPr>
              <a:t>/</a:t>
            </a:r>
            <a:r>
              <a:rPr>
                <a:latin typeface="Courier"/>
              </a:rPr>
              <a:t> survey[</a:t>
            </a:r>
            <a:r>
              <a:rPr>
                <a:solidFill>
                  <a:srgbClr val="4070A0"/>
                </a:solidFill>
                <a:latin typeface="Courier"/>
              </a:rPr>
              <a:t>"ea_id"</a:t>
            </a:r>
            <a:r>
              <a:rPr>
                <a:latin typeface="Courier"/>
              </a:rPr>
              <a:t>].</a:t>
            </a:r>
            <a:r>
              <a:rPr>
                <a:solidFill>
                  <a:srgbClr val="008000"/>
                </a:solidFill>
                <a:latin typeface="Courier"/>
              </a:rPr>
              <a:t>map</a:t>
            </a:r>
            <a:r>
              <a:rPr>
                <a:latin typeface="Courier"/>
              </a:rPr>
              <a:t>(interviewed))</a:t>
            </a:r>
            <a:br/>
            <a:r>
              <a:rPr b="1">
                <a:solidFill>
                  <a:srgbClr val="007020"/>
                </a:solidFill>
                <a:latin typeface="Courier"/>
              </a:rPr>
              <a:t>assert</a:t>
            </a:r>
            <a:r>
              <a:rPr>
                <a:latin typeface="Courier"/>
              </a:rPr>
              <a:t> </a:t>
            </a:r>
            <a:r>
              <a:rPr>
                <a:solidFill>
                  <a:srgbClr val="008000"/>
                </a:solidFill>
                <a:latin typeface="Courier"/>
              </a:rPr>
              <a:t>abs</a:t>
            </a:r>
            <a:r>
              <a:rPr>
                <a:latin typeface="Courier"/>
              </a:rPr>
              <a:t>(survey[</a:t>
            </a:r>
            <a:r>
              <a:rPr>
                <a:solidFill>
                  <a:srgbClr val="4070A0"/>
                </a:solidFill>
                <a:latin typeface="Courier"/>
              </a:rPr>
              <a:t>"weight"</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frame[</a:t>
            </a:r>
            <a:r>
              <a:rPr>
                <a:solidFill>
                  <a:srgbClr val="4070A0"/>
                </a:solidFill>
                <a:latin typeface="Courier"/>
              </a:rPr>
              <a:t>"households"</a:t>
            </a:r>
            <a:r>
              <a:rPr>
                <a:latin typeface="Courier"/>
              </a:rPr>
              <a:t>].</a:t>
            </a:r>
            <a:r>
              <a:rPr>
                <a:solidFill>
                  <a:srgbClr val="008000"/>
                </a:solidFill>
                <a:latin typeface="Courier"/>
              </a:rPr>
              <a:t>sum</a:t>
            </a:r>
            <a:r>
              <a:rPr>
                <a:latin typeface="Courier"/>
              </a:rPr>
              <a:t>()) </a:t>
            </a:r>
            <a:r>
              <a:rPr>
                <a:solidFill>
                  <a:srgbClr val="666666"/>
                </a:solidFill>
                <a:latin typeface="Courier"/>
              </a:rPr>
              <a:t>&lt;</a:t>
            </a:r>
            <a:r>
              <a:rPr>
                <a:latin typeface="Courier"/>
              </a:rPr>
              <a:t> </a:t>
            </a:r>
            <a:r>
              <a:rPr>
                <a:solidFill>
                  <a:srgbClr val="40A070"/>
                </a:solidFill>
                <a:latin typeface="Courier"/>
              </a:rPr>
              <a:t>1</a:t>
            </a:r>
            <a:br/>
            <a:br/>
            <a:r>
              <a:rPr>
                <a:latin typeface="Courier"/>
              </a:rPr>
              <a:t>unweighted </a:t>
            </a:r>
            <a:r>
              <a:rPr>
                <a:solidFill>
                  <a:srgbClr val="666666"/>
                </a:solidFill>
                <a:latin typeface="Courier"/>
              </a:rPr>
              <a:t>=</a:t>
            </a:r>
            <a:r>
              <a:rPr>
                <a:latin typeface="Courier"/>
              </a:rPr>
              <a:t> survey[</a:t>
            </a:r>
            <a:r>
              <a:rPr>
                <a:solidFill>
                  <a:srgbClr val="4070A0"/>
                </a:solidFill>
                <a:latin typeface="Courier"/>
              </a:rPr>
              <a:t>"food_insecure"</a:t>
            </a:r>
            <a:r>
              <a:rPr>
                <a:latin typeface="Courier"/>
              </a:rPr>
              <a:t>].mean()</a:t>
            </a:r>
            <a:br/>
            <a:r>
              <a:rPr>
                <a:latin typeface="Courier"/>
              </a:rPr>
              <a:t>weighted </a:t>
            </a:r>
            <a:r>
              <a:rPr>
                <a:solidFill>
                  <a:srgbClr val="666666"/>
                </a:solidFill>
                <a:latin typeface="Courier"/>
              </a:rPr>
              <a:t>=</a:t>
            </a:r>
            <a:r>
              <a:rPr>
                <a:latin typeface="Courier"/>
              </a:rPr>
              <a:t> np.average(survey[</a:t>
            </a:r>
            <a:r>
              <a:rPr>
                <a:solidFill>
                  <a:srgbClr val="4070A0"/>
                </a:solidFill>
                <a:latin typeface="Courier"/>
              </a:rPr>
              <a:t>"food_insecure"</a:t>
            </a:r>
            <a:r>
              <a:rPr>
                <a:latin typeface="Courier"/>
              </a:rPr>
              <a:t>], weights</a:t>
            </a:r>
            <a:r>
              <a:rPr>
                <a:solidFill>
                  <a:srgbClr val="666666"/>
                </a:solidFill>
                <a:latin typeface="Courier"/>
              </a:rPr>
              <a:t>=</a:t>
            </a:r>
            <a:r>
              <a:rPr>
                <a:latin typeface="Courier"/>
              </a:rPr>
              <a:t>survey[</a:t>
            </a:r>
            <a:r>
              <a:rPr>
                <a:solidFill>
                  <a:srgbClr val="4070A0"/>
                </a:solidFill>
                <a:latin typeface="Courier"/>
              </a:rPr>
              <a:t>"weight"</a:t>
            </a:r>
            <a:r>
              <a:rPr>
                <a:latin typeface="Courier"/>
              </a:rPr>
              <a:t>])</a:t>
            </a:r>
            <a:br/>
            <a:r>
              <a:rPr>
                <a:solidFill>
                  <a:srgbClr val="008000"/>
                </a:solidFill>
                <a:latin typeface="Courier"/>
              </a:rPr>
              <a:t>print</a:t>
            </a:r>
            <a:r>
              <a:rPr>
                <a:latin typeface="Courier"/>
              </a:rPr>
              <a:t>(</a:t>
            </a:r>
            <a:r>
              <a:rPr>
                <a:solidFill>
                  <a:srgbClr val="BB6688"/>
                </a:solidFill>
                <a:latin typeface="Courier"/>
              </a:rPr>
              <a:t>f"unweighted </a:t>
            </a:r>
            <a:r>
              <a:rPr>
                <a:solidFill>
                  <a:srgbClr val="4070A0"/>
                </a:solidFill>
                <a:latin typeface="Courier"/>
              </a:rPr>
              <a:t>{</a:t>
            </a:r>
            <a:r>
              <a:rPr>
                <a:latin typeface="Courier"/>
              </a:rPr>
              <a:t>unweighted</a:t>
            </a:r>
            <a:r>
              <a:rPr>
                <a:solidFill>
                  <a:srgbClr val="4070A0"/>
                </a:solidFill>
                <a:latin typeface="Courier"/>
              </a:rPr>
              <a:t>:.1%}</a:t>
            </a:r>
            <a:r>
              <a:rPr>
                <a:solidFill>
                  <a:srgbClr val="BB6688"/>
                </a:solidFill>
                <a:latin typeface="Courier"/>
              </a:rPr>
              <a:t>   weighted </a:t>
            </a:r>
            <a:r>
              <a:rPr>
                <a:solidFill>
                  <a:srgbClr val="4070A0"/>
                </a:solidFill>
                <a:latin typeface="Courier"/>
              </a:rPr>
              <a:t>{</a:t>
            </a:r>
            <a:r>
              <a:rPr>
                <a:latin typeface="Courier"/>
              </a:rPr>
              <a:t>weighted</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les poids font à une estimation — En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007020"/>
                </a:solidFill>
                <a:latin typeface="Courier"/>
              </a:rPr>
              <a:t>&lt;-</a:t>
            </a:r>
            <a:r>
              <a:rPr>
                <a:latin typeface="Courier"/>
              </a:rPr>
              <a:t> survey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weight =</a:t>
            </a:r>
            <a:r>
              <a:rPr>
                <a:latin typeface="Courier"/>
              </a:rPr>
              <a:t> base_weight[stratum] </a:t>
            </a:r>
            <a:r>
              <a:rPr>
                <a:solidFill>
                  <a:srgbClr val="4070A0"/>
                </a:solidFill>
                <a:latin typeface="Courier"/>
              </a:rPr>
              <a:t>*</a:t>
            </a:r>
            <a:r>
              <a:rPr>
                <a:latin typeface="Courier"/>
              </a:rPr>
              <a:t> </a:t>
            </a:r>
            <a:r>
              <a:rPr>
                <a:solidFill>
                  <a:srgbClr val="40A070"/>
                </a:solidFill>
                <a:latin typeface="Courier"/>
              </a:rPr>
              <a:t>14</a:t>
            </a:r>
            <a:r>
              <a:rPr>
                <a:latin typeface="Courier"/>
              </a:rPr>
              <a:t> </a:t>
            </a:r>
            <a:r>
              <a:rPr>
                <a:solidFill>
                  <a:srgbClr val="4070A0"/>
                </a:solidFill>
                <a:latin typeface="Courier"/>
              </a:rPr>
              <a:t>/</a:t>
            </a:r>
            <a:r>
              <a:rPr>
                <a:latin typeface="Courier"/>
              </a:rPr>
              <a:t> households_interviewed)</a:t>
            </a:r>
            <a:br/>
            <a:br/>
            <a:r>
              <a:rPr>
                <a:solidFill>
                  <a:srgbClr val="06287E"/>
                </a:solidFill>
                <a:latin typeface="Courier"/>
              </a:rPr>
              <a:t>c</a:t>
            </a:r>
            <a:r>
              <a:rPr>
                <a:latin typeface="Courier"/>
              </a:rPr>
              <a:t>(</a:t>
            </a:r>
            <a:r>
              <a:rPr>
                <a:solidFill>
                  <a:srgbClr val="7D9029"/>
                </a:solidFill>
                <a:latin typeface="Courier"/>
              </a:rPr>
              <a:t>unweighted =</a:t>
            </a:r>
            <a:r>
              <a:rPr>
                <a:latin typeface="Courier"/>
              </a:rPr>
              <a:t> </a:t>
            </a:r>
            <a:r>
              <a:rPr>
                <a:solidFill>
                  <a:srgbClr val="06287E"/>
                </a:solidFill>
                <a:latin typeface="Courier"/>
              </a:rPr>
              <a:t>mean</a:t>
            </a:r>
            <a:r>
              <a:rPr>
                <a:latin typeface="Courier"/>
              </a:rPr>
              <a:t>(survey</a:t>
            </a:r>
            <a:r>
              <a:rPr>
                <a:solidFill>
                  <a:srgbClr val="4070A0"/>
                </a:solidFill>
                <a:latin typeface="Courier"/>
              </a:rPr>
              <a:t>$</a:t>
            </a:r>
            <a:r>
              <a:rPr>
                <a:latin typeface="Courier"/>
              </a:rPr>
              <a:t>food_insecure),</a:t>
            </a:r>
            <a:br/>
            <a:r>
              <a:rPr>
                <a:latin typeface="Courier"/>
              </a:rPr>
              <a:t>  </a:t>
            </a:r>
            <a:r>
              <a:rPr>
                <a:solidFill>
                  <a:srgbClr val="7D9029"/>
                </a:solidFill>
                <a:latin typeface="Courier"/>
              </a:rPr>
              <a:t>weighted   =</a:t>
            </a:r>
            <a:r>
              <a:rPr>
                <a:latin typeface="Courier"/>
              </a:rPr>
              <a:t> </a:t>
            </a:r>
            <a:r>
              <a:rPr>
                <a:solidFill>
                  <a:srgbClr val="06287E"/>
                </a:solidFill>
                <a:latin typeface="Courier"/>
              </a:rPr>
              <a:t>weighted.mean</a:t>
            </a:r>
            <a:r>
              <a:rPr>
                <a:latin typeface="Courier"/>
              </a:rPr>
              <a:t>(survey</a:t>
            </a:r>
            <a:r>
              <a:rPr>
                <a:solidFill>
                  <a:srgbClr val="4070A0"/>
                </a:solidFill>
                <a:latin typeface="Courier"/>
              </a:rPr>
              <a:t>$</a:t>
            </a:r>
            <a:r>
              <a:rPr>
                <a:latin typeface="Courier"/>
              </a:rPr>
              <a:t>food_insecure, survey</a:t>
            </a:r>
            <a:r>
              <a:rPr>
                <a:solidFill>
                  <a:srgbClr val="4070A0"/>
                </a:solidFill>
                <a:latin typeface="Courier"/>
              </a:rPr>
              <a:t>$</a:t>
            </a:r>
            <a:r>
              <a:rPr>
                <a:latin typeface="Courier"/>
              </a:rPr>
              <a:t>weight))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les poids font à une estimation</a:t>
            </a:r>
          </a:p>
        </p:txBody>
      </p:sp>
      <p:sp>
        <p:nvSpPr>
          <p:cNvPr id="3" name="Content Placeholder 2"/>
          <p:cNvSpPr>
            <a:spLocks noGrp="1"/>
          </p:cNvSpPr>
          <p:nvPr>
            <p:ph idx="1"/>
          </p:nvPr>
        </p:nvSpPr>
        <p:spPr/>
        <p:txBody>
          <a:bodyPr/>
          <a:lstStyle/>
          <a:p>
            <a:pPr lvl="0"/>
            <a:r>
              <a:rPr/>
              <a:t>32,8 % sans pondération, 29,1 % avec — La strate rurale isolée a l’insécurité alimentaire la plus élevée (46,4 %), et…</a:t>
            </a:r>
          </a:p>
          <a:p>
            <a:pPr lvl="0"/>
            <a:r>
              <a:rPr/>
              <a:t>Une régression ajustée sur ce fichier sans poids hérite exactement de ce problème — et cela ne se corrige pas en…</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même modèle, pondéré et non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statsmodels.api </a:t>
            </a:r>
            <a:r>
              <a:rPr b="1">
                <a:solidFill>
                  <a:srgbClr val="008000"/>
                </a:solidFill>
                <a:latin typeface="Courier"/>
              </a:rPr>
              <a:t>as</a:t>
            </a:r>
            <a:r>
              <a:rPr>
                <a:latin typeface="Courier"/>
              </a:rPr>
              <a:t> sm</a:t>
            </a:r>
            <a:br/>
            <a:r>
              <a:rPr b="1">
                <a:solidFill>
                  <a:srgbClr val="008000"/>
                </a:solidFill>
                <a:latin typeface="Courier"/>
              </a:rPr>
              <a:t>import</a:t>
            </a:r>
            <a:r>
              <a:rPr>
                <a:latin typeface="Courier"/>
              </a:rPr>
              <a:t> statsmodels.formula.api </a:t>
            </a:r>
            <a:r>
              <a:rPr b="1">
                <a:solidFill>
                  <a:srgbClr val="008000"/>
                </a:solidFill>
                <a:latin typeface="Courier"/>
              </a:rPr>
              <a:t>as</a:t>
            </a:r>
            <a:r>
              <a:rPr>
                <a:latin typeface="Courier"/>
              </a:rPr>
              <a:t> smf</a:t>
            </a:r>
            <a:br/>
            <a:br/>
            <a:r>
              <a:rPr>
                <a:latin typeface="Courier"/>
              </a:rPr>
              <a:t>FORMULA </a:t>
            </a:r>
            <a:r>
              <a:rPr>
                <a:solidFill>
                  <a:srgbClr val="666666"/>
                </a:solidFill>
                <a:latin typeface="Courier"/>
              </a:rPr>
              <a:t>=</a:t>
            </a:r>
            <a:r>
              <a:rPr>
                <a:latin typeface="Courier"/>
              </a:rPr>
              <a:t> (</a:t>
            </a:r>
            <a:r>
              <a:rPr>
                <a:solidFill>
                  <a:srgbClr val="4070A0"/>
                </a:solidFill>
                <a:latin typeface="Courier"/>
              </a:rPr>
              <a:t>"food_insecure ~ improved_water_source + displacement_status"</a:t>
            </a:r>
            <a:br/>
            <a:r>
              <a:rPr>
                <a:latin typeface="Courier"/>
              </a:rPr>
              <a:t>           </a:t>
            </a:r>
            <a:r>
              <a:rPr>
                <a:solidFill>
                  <a:srgbClr val="4070A0"/>
                </a:solidFill>
                <a:latin typeface="Courier"/>
              </a:rPr>
              <a:t>" + main_livelihood + household_size"</a:t>
            </a:r>
            <a:r>
              <a:rPr>
                <a:latin typeface="Courier"/>
              </a:rPr>
              <a:t>)</a:t>
            </a:r>
            <a:br/>
            <a:br/>
            <a:r>
              <a:rPr>
                <a:latin typeface="Courier"/>
              </a:rPr>
              <a:t>plain </a:t>
            </a:r>
            <a:r>
              <a:rPr>
                <a:solidFill>
                  <a:srgbClr val="666666"/>
                </a:solidFill>
                <a:latin typeface="Courier"/>
              </a:rPr>
              <a:t>=</a:t>
            </a:r>
            <a:r>
              <a:rPr>
                <a:latin typeface="Courier"/>
              </a:rPr>
              <a:t> smf.glm(FORMULA, data</a:t>
            </a:r>
            <a:r>
              <a:rPr>
                <a:solidFill>
                  <a:srgbClr val="666666"/>
                </a:solidFill>
                <a:latin typeface="Courier"/>
              </a:rPr>
              <a:t>=</a:t>
            </a:r>
            <a:r>
              <a:rPr>
                <a:latin typeface="Courier"/>
              </a:rPr>
              <a:t>d, family</a:t>
            </a:r>
            <a:r>
              <a:rPr>
                <a:solidFill>
                  <a:srgbClr val="666666"/>
                </a:solidFill>
                <a:latin typeface="Courier"/>
              </a:rPr>
              <a:t>=</a:t>
            </a:r>
            <a:r>
              <a:rPr>
                <a:latin typeface="Courier"/>
              </a:rPr>
              <a:t>sm.families.Binomial()).fit(</a:t>
            </a:r>
            <a:br/>
            <a:r>
              <a:rPr>
                <a:latin typeface="Courier"/>
              </a:rPr>
              <a:t>    cov_type</a:t>
            </a:r>
            <a:r>
              <a:rPr>
                <a:solidFill>
                  <a:srgbClr val="666666"/>
                </a:solidFill>
                <a:latin typeface="Courier"/>
              </a:rPr>
              <a:t>=</a:t>
            </a:r>
            <a:r>
              <a:rPr>
                <a:solidFill>
                  <a:srgbClr val="4070A0"/>
                </a:solidFill>
                <a:latin typeface="Courier"/>
              </a:rPr>
              <a:t>"cluster"</a:t>
            </a:r>
            <a:r>
              <a:rPr>
                <a:latin typeface="Courier"/>
              </a:rPr>
              <a:t>, cov_kwds</a:t>
            </a:r>
            <a:r>
              <a:rPr>
                <a:solidFill>
                  <a:srgbClr val="666666"/>
                </a:solidFill>
                <a:latin typeface="Courier"/>
              </a:rPr>
              <a:t>=</a:t>
            </a:r>
            <a:r>
              <a:rPr>
                <a:latin typeface="Courier"/>
              </a:rPr>
              <a:t>{</a:t>
            </a:r>
            <a:r>
              <a:rPr>
                <a:solidFill>
                  <a:srgbClr val="4070A0"/>
                </a:solidFill>
                <a:latin typeface="Courier"/>
              </a:rPr>
              <a:t>"groups"</a:t>
            </a:r>
            <a:r>
              <a:rPr>
                <a:latin typeface="Courier"/>
              </a:rPr>
              <a:t>: d[</a:t>
            </a:r>
            <a:r>
              <a:rPr>
                <a:solidFill>
                  <a:srgbClr val="4070A0"/>
                </a:solidFill>
                <a:latin typeface="Courier"/>
              </a:rPr>
              <a:t>"ea_id"</a:t>
            </a:r>
            <a:r>
              <a:rPr>
                <a:latin typeface="Courier"/>
              </a:rPr>
              <a:t>]})</a:t>
            </a:r>
            <a:br/>
            <a:br/>
            <a:r>
              <a:rPr>
                <a:latin typeface="Courier"/>
              </a:rPr>
              <a:t>weighted </a:t>
            </a:r>
            <a:r>
              <a:rPr>
                <a:solidFill>
                  <a:srgbClr val="666666"/>
                </a:solidFill>
                <a:latin typeface="Courier"/>
              </a:rPr>
              <a:t>=</a:t>
            </a:r>
            <a:r>
              <a:rPr>
                <a:latin typeface="Courier"/>
              </a:rPr>
              <a:t> smf.glm(FORMULA, data</a:t>
            </a:r>
            <a:r>
              <a:rPr>
                <a:solidFill>
                  <a:srgbClr val="666666"/>
                </a:solidFill>
                <a:latin typeface="Courier"/>
              </a:rPr>
              <a:t>=</a:t>
            </a:r>
            <a:r>
              <a:rPr>
                <a:latin typeface="Courier"/>
              </a:rPr>
              <a:t>d, family</a:t>
            </a:r>
            <a:r>
              <a:rPr>
                <a:solidFill>
                  <a:srgbClr val="666666"/>
                </a:solidFill>
                <a:latin typeface="Courier"/>
              </a:rPr>
              <a:t>=</a:t>
            </a:r>
            <a:r>
              <a:rPr>
                <a:latin typeface="Courier"/>
              </a:rPr>
              <a:t>sm.families.Binomial(),</a:t>
            </a:r>
            <a:br/>
            <a:r>
              <a:rPr>
                <a:latin typeface="Courier"/>
              </a:rPr>
              <a:t>                   freq_weights</a:t>
            </a:r>
            <a:r>
              <a:rPr>
                <a:solidFill>
                  <a:srgbClr val="666666"/>
                </a:solidFill>
                <a:latin typeface="Courier"/>
              </a:rPr>
              <a:t>=</a:t>
            </a:r>
            <a:r>
              <a:rPr>
                <a:latin typeface="Courier"/>
              </a:rPr>
              <a:t>d[</a:t>
            </a:r>
            <a:r>
              <a:rPr>
                <a:solidFill>
                  <a:srgbClr val="4070A0"/>
                </a:solidFill>
                <a:latin typeface="Courier"/>
              </a:rPr>
              <a:t>"weight"</a:t>
            </a:r>
            <a:r>
              <a:rPr>
                <a:latin typeface="Courier"/>
              </a:rPr>
              <a:t>]).fit(</a:t>
            </a:r>
            <a:br/>
            <a:r>
              <a:rPr>
                <a:latin typeface="Courier"/>
              </a:rPr>
              <a:t>    cov_type</a:t>
            </a:r>
            <a:r>
              <a:rPr>
                <a:solidFill>
                  <a:srgbClr val="666666"/>
                </a:solidFill>
                <a:latin typeface="Courier"/>
              </a:rPr>
              <a:t>=</a:t>
            </a:r>
            <a:r>
              <a:rPr>
                <a:solidFill>
                  <a:srgbClr val="4070A0"/>
                </a:solidFill>
                <a:latin typeface="Courier"/>
              </a:rPr>
              <a:t>"cluster"</a:t>
            </a:r>
            <a:r>
              <a:rPr>
                <a:latin typeface="Courier"/>
              </a:rPr>
              <a:t>, cov_kwds</a:t>
            </a:r>
            <a:r>
              <a:rPr>
                <a:solidFill>
                  <a:srgbClr val="666666"/>
                </a:solidFill>
                <a:latin typeface="Courier"/>
              </a:rPr>
              <a:t>=</a:t>
            </a:r>
            <a:r>
              <a:rPr>
                <a:latin typeface="Courier"/>
              </a:rPr>
              <a:t>{</a:t>
            </a:r>
            <a:r>
              <a:rPr>
                <a:solidFill>
                  <a:srgbClr val="4070A0"/>
                </a:solidFill>
                <a:latin typeface="Courier"/>
              </a:rPr>
              <a:t>"groups"</a:t>
            </a:r>
            <a:r>
              <a:rPr>
                <a:latin typeface="Courier"/>
              </a:rPr>
              <a:t>: d[</a:t>
            </a:r>
            <a:r>
              <a:rPr>
                <a:solidFill>
                  <a:srgbClr val="4070A0"/>
                </a:solidFill>
                <a:latin typeface="Courier"/>
              </a:rPr>
              <a:t>"ea_id"</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même modèle, pondéré et non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(survey)</a:t>
            </a:r>
            <a:br/>
            <a:br/>
            <a:r>
              <a:rPr>
                <a:latin typeface="Courier"/>
              </a:rPr>
              <a:t>design </a:t>
            </a:r>
            <a:r>
              <a:rPr>
                <a:solidFill>
                  <a:srgbClr val="007020"/>
                </a:solidFill>
                <a:latin typeface="Courier"/>
              </a:rPr>
              <a:t>&lt;-</a:t>
            </a:r>
            <a:r>
              <a:rPr>
                <a:latin typeface="Courier"/>
              </a:rPr>
              <a:t> </a:t>
            </a:r>
            <a:r>
              <a:rPr>
                <a:solidFill>
                  <a:srgbClr val="06287E"/>
                </a:solidFill>
                <a:latin typeface="Courier"/>
              </a:rPr>
              <a:t>svydesign</a:t>
            </a:r>
            <a:r>
              <a:rPr>
                <a:latin typeface="Courier"/>
              </a:rPr>
              <a:t>(</a:t>
            </a:r>
            <a:r>
              <a:rPr>
                <a:solidFill>
                  <a:srgbClr val="7D9029"/>
                </a:solidFill>
                <a:latin typeface="Courier"/>
              </a:rPr>
              <a:t>ids =</a:t>
            </a:r>
            <a:r>
              <a:rPr>
                <a:latin typeface="Courier"/>
              </a:rPr>
              <a:t> </a:t>
            </a:r>
            <a:r>
              <a:rPr>
                <a:solidFill>
                  <a:srgbClr val="4070A0"/>
                </a:solidFill>
                <a:latin typeface="Courier"/>
              </a:rPr>
              <a:t>~</a:t>
            </a:r>
            <a:r>
              <a:rPr>
                <a:latin typeface="Courier"/>
              </a:rPr>
              <a:t>ea_id, </a:t>
            </a:r>
            <a:r>
              <a:rPr>
                <a:solidFill>
                  <a:srgbClr val="7D9029"/>
                </a:solidFill>
                <a:latin typeface="Courier"/>
              </a:rPr>
              <a:t>strata =</a:t>
            </a:r>
            <a:r>
              <a:rPr>
                <a:latin typeface="Courier"/>
              </a:rPr>
              <a:t> </a:t>
            </a:r>
            <a:r>
              <a:rPr>
                <a:solidFill>
                  <a:srgbClr val="4070A0"/>
                </a:solidFill>
                <a:latin typeface="Courier"/>
              </a:rPr>
              <a:t>~</a:t>
            </a:r>
            <a:r>
              <a:rPr>
                <a:latin typeface="Courier"/>
              </a:rPr>
              <a:t>stratum, </a:t>
            </a:r>
            <a:r>
              <a:rPr>
                <a:solidFill>
                  <a:srgbClr val="7D9029"/>
                </a:solidFill>
                <a:latin typeface="Courier"/>
              </a:rPr>
              <a:t>weights =</a:t>
            </a:r>
            <a:r>
              <a:rPr>
                <a:latin typeface="Courier"/>
              </a:rPr>
              <a:t> </a:t>
            </a:r>
            <a:r>
              <a:rPr>
                <a:solidFill>
                  <a:srgbClr val="4070A0"/>
                </a:solidFill>
                <a:latin typeface="Courier"/>
              </a:rPr>
              <a:t>~</a:t>
            </a:r>
            <a:r>
              <a:rPr>
                <a:latin typeface="Courier"/>
              </a:rPr>
              <a:t>weight,</a:t>
            </a:r>
            <a:br/>
            <a:r>
              <a:rPr>
                <a:latin typeface="Courier"/>
              </a:rPr>
              <a:t>                    </a:t>
            </a:r>
            <a:r>
              <a:rPr>
                <a:solidFill>
                  <a:srgbClr val="7D9029"/>
                </a:solidFill>
                <a:latin typeface="Courier"/>
              </a:rPr>
              <a:t>data =</a:t>
            </a:r>
            <a:r>
              <a:rPr>
                <a:latin typeface="Courier"/>
              </a:rPr>
              <a:t> survey, </a:t>
            </a:r>
            <a:r>
              <a:rPr>
                <a:solidFill>
                  <a:srgbClr val="7D9029"/>
                </a:solidFill>
                <a:latin typeface="Courier"/>
              </a:rPr>
              <a:t>nest =</a:t>
            </a:r>
            <a:r>
              <a:rPr>
                <a:latin typeface="Courier"/>
              </a:rPr>
              <a:t> </a:t>
            </a:r>
            <a:r>
              <a:rPr>
                <a:solidFill>
                  <a:srgbClr val="880000"/>
                </a:solidFill>
                <a:latin typeface="Courier"/>
              </a:rPr>
              <a:t>TRUE</a:t>
            </a:r>
            <a:r>
              <a:rPr>
                <a:latin typeface="Courier"/>
              </a:rPr>
              <a:t>)</a:t>
            </a:r>
            <a:br/>
            <a:r>
              <a:rPr>
                <a:solidFill>
                  <a:srgbClr val="06287E"/>
                </a:solidFill>
                <a:latin typeface="Courier"/>
              </a:rPr>
              <a:t>svyglm</a:t>
            </a:r>
            <a:r>
              <a:rPr>
                <a:latin typeface="Courier"/>
              </a:rPr>
              <a:t>(food_insecure </a:t>
            </a:r>
            <a:r>
              <a:rPr>
                <a:solidFill>
                  <a:srgbClr val="4070A0"/>
                </a:solidFill>
                <a:latin typeface="Courier"/>
              </a:rPr>
              <a:t>~</a:t>
            </a:r>
            <a:r>
              <a:rPr>
                <a:latin typeface="Courier"/>
              </a:rPr>
              <a:t> improved_water_source </a:t>
            </a:r>
            <a:r>
              <a:rPr>
                <a:solidFill>
                  <a:srgbClr val="4070A0"/>
                </a:solidFill>
                <a:latin typeface="Courier"/>
              </a:rPr>
              <a:t>+</a:t>
            </a:r>
            <a:r>
              <a:rPr>
                <a:latin typeface="Courier"/>
              </a:rPr>
              <a:t> displacement_status </a:t>
            </a:r>
            <a:r>
              <a:rPr>
                <a:solidFill>
                  <a:srgbClr val="4070A0"/>
                </a:solidFill>
                <a:latin typeface="Courier"/>
              </a:rPr>
              <a:t>+</a:t>
            </a:r>
            <a:br/>
            <a:r>
              <a:rPr>
                <a:latin typeface="Courier"/>
              </a:rPr>
              <a:t>         main_livelihood </a:t>
            </a:r>
            <a:r>
              <a:rPr>
                <a:solidFill>
                  <a:srgbClr val="4070A0"/>
                </a:solidFill>
                <a:latin typeface="Courier"/>
              </a:rPr>
              <a:t>+</a:t>
            </a:r>
            <a:r>
              <a:rPr>
                <a:latin typeface="Courier"/>
              </a:rPr>
              <a:t> household_size, </a:t>
            </a:r>
            <a:r>
              <a:rPr>
                <a:solidFill>
                  <a:srgbClr val="7D9029"/>
                </a:solidFill>
                <a:latin typeface="Courier"/>
              </a:rPr>
              <a:t>design =</a:t>
            </a:r>
            <a:r>
              <a:rPr>
                <a:latin typeface="Courier"/>
              </a:rPr>
              <a:t> design,</a:t>
            </a:r>
            <a:br/>
            <a:r>
              <a:rPr>
                <a:latin typeface="Courier"/>
              </a:rPr>
              <a:t>       </a:t>
            </a:r>
            <a:r>
              <a:rPr>
                <a:solidFill>
                  <a:srgbClr val="7D9029"/>
                </a:solidFill>
                <a:latin typeface="Courier"/>
              </a:rPr>
              <a:t>family =</a:t>
            </a:r>
            <a:r>
              <a:rPr>
                <a:latin typeface="Courier"/>
              </a:rPr>
              <a:t> </a:t>
            </a:r>
            <a:r>
              <a:rPr>
                <a:solidFill>
                  <a:srgbClr val="06287E"/>
                </a:solidFill>
                <a:latin typeface="Courier"/>
              </a:rPr>
              <a:t>quasibinomial</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même modèle, pondéré et non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Terme</a:t>
                      </a:r>
                    </a:p>
                  </a:txBody>
                  <a:tcPr/>
                </a:tc>
                <a:tc>
                  <a:txBody>
                    <a:bodyPr/>
                    <a:lstStyle/>
                    <a:p>
                      <a:pPr lvl="0" indent="0" marL="0">
                        <a:buNone/>
                      </a:pPr>
                      <a:r>
                        <a:rPr/>
                        <a:t>RC non pondéré</a:t>
                      </a:r>
                    </a:p>
                  </a:txBody>
                  <a:tcPr/>
                </a:tc>
                <a:tc>
                  <a:txBody>
                    <a:bodyPr/>
                    <a:lstStyle/>
                    <a:p>
                      <a:pPr lvl="0" indent="0" marL="0">
                        <a:buNone/>
                      </a:pPr>
                      <a:r>
                        <a:rPr/>
                        <a:t>RC pondéré</a:t>
                      </a:r>
                    </a:p>
                  </a:txBody>
                  <a:tcPr/>
                </a:tc>
                <a:tc>
                  <a:txBody>
                    <a:bodyPr/>
                    <a:lstStyle/>
                    <a:p>
                      <a:pPr lvl="0" indent="0" marL="0">
                        <a:buNone/>
                      </a:pPr>
                      <a:r>
                        <a:rPr/>
                        <a:t>Bouge ?</a:t>
                      </a:r>
                    </a:p>
                  </a:txBody>
                  <a:tcPr/>
                </a:tc>
              </a:tr>
              <a:tr h="0">
                <a:tc>
                  <a:txBody>
                    <a:bodyPr/>
                    <a:lstStyle/>
                    <a:p>
                      <a:pPr lvl="0" indent="0" marL="0">
                        <a:buNone/>
                      </a:pPr>
                      <a:r>
                        <a:rPr/>
                        <a:t>Source d’eau améliorée</a:t>
                      </a:r>
                    </a:p>
                  </a:txBody>
                </a:tc>
                <a:tc>
                  <a:txBody>
                    <a:bodyPr/>
                    <a:lstStyle/>
                    <a:p>
                      <a:pPr lvl="0" indent="0" marL="0">
                        <a:buNone/>
                      </a:pPr>
                      <a:r>
                        <a:rPr/>
                        <a:t>0,75 (0,55–1,03)</a:t>
                      </a:r>
                    </a:p>
                  </a:txBody>
                </a:tc>
                <a:tc>
                  <a:txBody>
                    <a:bodyPr/>
                    <a:lstStyle/>
                    <a:p>
                      <a:pPr lvl="0" indent="0" marL="0">
                        <a:buNone/>
                      </a:pPr>
                      <a:r>
                        <a:rPr/>
                        <a:t>0,74 (0,51–1,08)</a:t>
                      </a:r>
                    </a:p>
                  </a:txBody>
                </a:tc>
                <a:tc>
                  <a:txBody>
                    <a:bodyPr/>
                    <a:lstStyle/>
                    <a:p>
                      <a:pPr lvl="0" indent="0" marL="0">
                        <a:buNone/>
                      </a:pPr>
                      <a:r>
                        <a:rPr/>
                        <a:t>—</a:t>
                      </a:r>
                    </a:p>
                  </a:txBody>
                </a:tc>
              </a:tr>
              <a:tr h="0">
                <a:tc>
                  <a:txBody>
                    <a:bodyPr/>
                    <a:lstStyle/>
                    <a:p>
                      <a:pPr lvl="0" indent="0" marL="0">
                        <a:buNone/>
                      </a:pPr>
                      <a:r>
                        <a:rPr/>
                        <a:t>Déplacement : retourné</a:t>
                      </a:r>
                    </a:p>
                  </a:txBody>
                </a:tc>
                <a:tc>
                  <a:txBody>
                    <a:bodyPr/>
                    <a:lstStyle/>
                    <a:p>
                      <a:pPr lvl="0" indent="0" marL="0">
                        <a:buNone/>
                      </a:pPr>
                      <a:r>
                        <a:rPr/>
                        <a:t>0,56 (0,25–1,26)</a:t>
                      </a:r>
                    </a:p>
                  </a:txBody>
                </a:tc>
                <a:tc>
                  <a:txBody>
                    <a:bodyPr/>
                    <a:lstStyle/>
                    <a:p>
                      <a:pPr lvl="0" indent="0" marL="0">
                        <a:buNone/>
                      </a:pPr>
                      <a:r>
                        <a:rPr b="1"/>
                        <a:t>0,39 (0,15–0,97)</a:t>
                      </a:r>
                    </a:p>
                  </a:txBody>
                </a:tc>
                <a:tc>
                  <a:txBody>
                    <a:bodyPr/>
                    <a:lstStyle/>
                    <a:p>
                      <a:pPr lvl="0" indent="0" marL="0">
                        <a:buNone/>
                      </a:pPr>
                      <a:r>
                        <a:rPr b="1"/>
                        <a:t>devient significatif</a:t>
                      </a:r>
                    </a:p>
                  </a:txBody>
                </a:tc>
              </a:tr>
              <a:tr h="0">
                <a:tc>
                  <a:txBody>
                    <a:bodyPr/>
                    <a:lstStyle/>
                    <a:p>
                      <a:pPr lvl="0" indent="0" marL="0">
                        <a:buNone/>
                      </a:pPr>
                      <a:r>
                        <a:rPr/>
                        <a:t>Moyen d’existence : agriculture</a:t>
                      </a:r>
                    </a:p>
                  </a:txBody>
                </a:tc>
                <a:tc>
                  <a:txBody>
                    <a:bodyPr/>
                    <a:lstStyle/>
                    <a:p>
                      <a:pPr lvl="0" indent="0" marL="0">
                        <a:buNone/>
                      </a:pPr>
                      <a:r>
                        <a:rPr/>
                        <a:t>1,55 (1,03–2,34)</a:t>
                      </a:r>
                    </a:p>
                  </a:txBody>
                </a:tc>
                <a:tc>
                  <a:txBody>
                    <a:bodyPr/>
                    <a:lstStyle/>
                    <a:p>
                      <a:pPr lvl="0" indent="0" marL="0">
                        <a:buNone/>
                      </a:pPr>
                      <a:r>
                        <a:rPr/>
                        <a:t>1,69 (1,04–2,75)</a:t>
                      </a:r>
                    </a:p>
                  </a:txBody>
                </a:tc>
                <a:tc>
                  <a:txBody>
                    <a:bodyPr/>
                    <a:lstStyle/>
                    <a:p>
                      <a:pPr lvl="0" indent="0" marL="0">
                        <a:buNone/>
                      </a:pPr>
                      <a:r>
                        <a:rPr/>
                        <a:t>—</a:t>
                      </a:r>
                    </a:p>
                  </a:txBody>
                </a:tc>
              </a:tr>
              <a:tr h="0">
                <a:tc>
                  <a:txBody>
                    <a:bodyPr/>
                    <a:lstStyle/>
                    <a:p>
                      <a:pPr lvl="0" indent="0" marL="0">
                        <a:buNone/>
                      </a:pPr>
                      <a:r>
                        <a:rPr b="1"/>
                        <a:t>Moyen d’existence : élevage</a:t>
                      </a:r>
                    </a:p>
                  </a:txBody>
                </a:tc>
                <a:tc>
                  <a:txBody>
                    <a:bodyPr/>
                    <a:lstStyle/>
                    <a:p>
                      <a:pPr lvl="0" indent="0" marL="0">
                        <a:buNone/>
                      </a:pPr>
                      <a:r>
                        <a:rPr b="1"/>
                        <a:t>1,51 (1,04–2,18)</a:t>
                      </a:r>
                    </a:p>
                  </a:txBody>
                </a:tc>
                <a:tc>
                  <a:txBody>
                    <a:bodyPr/>
                    <a:lstStyle/>
                    <a:p>
                      <a:pPr lvl="0" indent="0" marL="0">
                        <a:buNone/>
                      </a:pPr>
                      <a:r>
                        <a:rPr/>
                        <a:t>1,26 (0,73–2,18)</a:t>
                      </a:r>
                    </a:p>
                  </a:txBody>
                </a:tc>
                <a:tc>
                  <a:txBody>
                    <a:bodyPr/>
                    <a:lstStyle/>
                    <a:p>
                      <a:pPr lvl="0" indent="0" marL="0">
                        <a:buNone/>
                      </a:pPr>
                      <a:r>
                        <a:rPr b="1"/>
                        <a:t>cesse d’être significatif</a:t>
                      </a:r>
                    </a:p>
                  </a:txBody>
                </a:tc>
              </a:tr>
              <a:tr h="0">
                <a:tc>
                  <a:txBody>
                    <a:bodyPr/>
                    <a:lstStyle/>
                    <a:p>
                      <a:pPr lvl="0" indent="0" marL="0">
                        <a:buNone/>
                      </a:pPr>
                      <a:r>
                        <a:rPr/>
                        <a:t>Moyen d’existence : salarié</a:t>
                      </a:r>
                    </a:p>
                  </a:txBody>
                </a:tc>
                <a:tc>
                  <a:txBody>
                    <a:bodyPr/>
                    <a:lstStyle/>
                    <a:p>
                      <a:pPr lvl="0" indent="0" marL="0">
                        <a:buNone/>
                      </a:pPr>
                      <a:r>
                        <a:rPr/>
                        <a:t>0,41 (0,22–0,77)</a:t>
                      </a:r>
                    </a:p>
                  </a:txBody>
                </a:tc>
                <a:tc>
                  <a:txBody>
                    <a:bodyPr/>
                    <a:lstStyle/>
                    <a:p>
                      <a:pPr lvl="0" indent="0" marL="0">
                        <a:buNone/>
                      </a:pPr>
                      <a:r>
                        <a:rPr/>
                        <a:t>0,45 (0,24–0,87)</a:t>
                      </a:r>
                    </a:p>
                  </a:txBody>
                </a:tc>
                <a:tc>
                  <a:txBody>
                    <a:bodyPr/>
                    <a:lstStyle/>
                    <a:p>
                      <a:pPr lvl="0" indent="0" marL="0">
                        <a:buNone/>
                      </a:pPr>
                      <a:r>
                        <a:rPr/>
                        <a:t>—</a:t>
                      </a:r>
                    </a:p>
                  </a:txBody>
                </a:tc>
              </a:tr>
              <a:tr h="0">
                <a:tc>
                  <a:txBody>
                    <a:bodyPr/>
                    <a:lstStyle/>
                    <a:p>
                      <a:pPr lvl="0" indent="0" marL="0">
                        <a:buNone/>
                      </a:pPr>
                      <a:r>
                        <a:rPr b="1"/>
                        <a:t>Taille du ménage</a:t>
                      </a:r>
                    </a:p>
                  </a:txBody>
                </a:tc>
                <a:tc>
                  <a:txBody>
                    <a:bodyPr/>
                    <a:lstStyle/>
                    <a:p>
                      <a:pPr lvl="0" indent="0" marL="0">
                        <a:buNone/>
                      </a:pPr>
                      <a:r>
                        <a:rPr/>
                        <a:t>1,04 (0,98–1,11)</a:t>
                      </a:r>
                    </a:p>
                  </a:txBody>
                </a:tc>
                <a:tc>
                  <a:txBody>
                    <a:bodyPr/>
                    <a:lstStyle/>
                    <a:p>
                      <a:pPr lvl="0" indent="0" marL="0">
                        <a:buNone/>
                      </a:pPr>
                      <a:r>
                        <a:rPr b="1"/>
                        <a:t>1,08 (1,01–1,16)</a:t>
                      </a:r>
                    </a:p>
                  </a:txBody>
                </a:tc>
                <a:tc>
                  <a:txBody>
                    <a:bodyPr/>
                    <a:lstStyle/>
                    <a:p>
                      <a:pPr lvl="0" indent="0" marL="0">
                        <a:buNone/>
                      </a:pPr>
                      <a:r>
                        <a:rPr b="1"/>
                        <a:t>devient significatif</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même modèle, pondéré et non</a:t>
            </a:r>
          </a:p>
        </p:txBody>
      </p:sp>
      <p:sp>
        <p:nvSpPr>
          <p:cNvPr id="3" name="Content Placeholder 2"/>
          <p:cNvSpPr>
            <a:spLocks noGrp="1"/>
          </p:cNvSpPr>
          <p:nvPr>
            <p:ph idx="1"/>
          </p:nvPr>
        </p:nvSpPr>
        <p:spPr/>
        <p:txBody>
          <a:bodyPr/>
          <a:lstStyle/>
          <a:p>
            <a:pPr lvl="0"/>
            <a:r>
              <a:rPr/>
              <a:t>Trois coefficients changent de côté du seuil, dans les deux sens — La pondération n’est pas une correction qui…</a:t>
            </a:r>
          </a:p>
          <a:p>
            <a:pPr lvl="0"/>
            <a:r>
              <a:rPr/>
              <a:t>Les moyens d’existence par l’élevage sont concentrés dans la strate isolée suréchantillonnée — Sans pondération, ils…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Poids, grappes et strates sont trois choses distinctes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Élément du plan</a:t>
                      </a:r>
                    </a:p>
                  </a:txBody>
                  <a:tcPr/>
                </a:tc>
                <a:tc>
                  <a:txBody>
                    <a:bodyPr/>
                    <a:lstStyle/>
                    <a:p>
                      <a:pPr lvl="0" indent="0" marL="0">
                        <a:buNone/>
                      </a:pPr>
                      <a:r>
                        <a:rPr/>
                        <a:t>Corrige</a:t>
                      </a:r>
                    </a:p>
                  </a:txBody>
                  <a:tcPr/>
                </a:tc>
                <a:tc>
                  <a:txBody>
                    <a:bodyPr/>
                    <a:lstStyle/>
                    <a:p>
                      <a:pPr lvl="0" indent="0" marL="0">
                        <a:buNone/>
                      </a:pPr>
                      <a:r>
                        <a:rPr/>
                        <a:t>Si vous l’omettez</a:t>
                      </a:r>
                    </a:p>
                  </a:txBody>
                  <a:tcPr/>
                </a:tc>
              </a:tr>
              <a:tr h="0">
                <a:tc>
                  <a:txBody>
                    <a:bodyPr/>
                    <a:lstStyle/>
                    <a:p>
                      <a:pPr lvl="0" indent="0" marL="0">
                        <a:buNone/>
                      </a:pPr>
                      <a:r>
                        <a:rPr b="1"/>
                        <a:t>Poids</a:t>
                      </a:r>
                    </a:p>
                  </a:txBody>
                </a:tc>
                <a:tc>
                  <a:txBody>
                    <a:bodyPr/>
                    <a:lstStyle/>
                    <a:p>
                      <a:pPr lvl="0" indent="0" marL="0">
                        <a:buNone/>
                      </a:pPr>
                      <a:r>
                        <a:rPr/>
                        <a:t>L’estimation</a:t>
                      </a:r>
                    </a:p>
                  </a:txBody>
                </a:tc>
                <a:tc>
                  <a:txBody>
                    <a:bodyPr/>
                    <a:lstStyle/>
                    <a:p>
                      <a:pPr lvl="0" indent="0" marL="0">
                        <a:buNone/>
                      </a:pPr>
                      <a:r>
                        <a:rPr/>
                        <a:t>Les estimations décrivent l’échantillon, non la population</a:t>
                      </a:r>
                    </a:p>
                  </a:txBody>
                </a:tc>
              </a:tr>
              <a:tr h="0">
                <a:tc>
                  <a:txBody>
                    <a:bodyPr/>
                    <a:lstStyle/>
                    <a:p>
                      <a:pPr lvl="0" indent="0" marL="0">
                        <a:buNone/>
                      </a:pPr>
                      <a:r>
                        <a:rPr b="1"/>
                        <a:t>Grappes</a:t>
                      </a:r>
                    </a:p>
                  </a:txBody>
                </a:tc>
                <a:tc>
                  <a:txBody>
                    <a:bodyPr/>
                    <a:lstStyle/>
                    <a:p>
                      <a:pPr lvl="0" indent="0" marL="0">
                        <a:buNone/>
                      </a:pPr>
                      <a:r>
                        <a:rPr/>
                        <a:t>L’erreur-type</a:t>
                      </a:r>
                    </a:p>
                  </a:txBody>
                </a:tc>
                <a:tc>
                  <a:txBody>
                    <a:bodyPr/>
                    <a:lstStyle/>
                    <a:p>
                      <a:pPr lvl="0" indent="0" marL="0">
                        <a:buNone/>
                      </a:pPr>
                      <a:r>
                        <a:rPr/>
                        <a:t>Erreurs-types trop petites, comme à la leçon précédente</a:t>
                      </a:r>
                    </a:p>
                  </a:txBody>
                </a:tc>
              </a:tr>
              <a:tr h="0">
                <a:tc>
                  <a:txBody>
                    <a:bodyPr/>
                    <a:lstStyle/>
                    <a:p>
                      <a:pPr lvl="0" indent="0" marL="0">
                        <a:buNone/>
                      </a:pPr>
                      <a:r>
                        <a:rPr b="1"/>
                        <a:t>Strates</a:t>
                      </a:r>
                    </a:p>
                  </a:txBody>
                </a:tc>
                <a:tc>
                  <a:txBody>
                    <a:bodyPr/>
                    <a:lstStyle/>
                    <a:p>
                      <a:pPr lvl="0" indent="0" marL="0">
                        <a:buNone/>
                      </a:pPr>
                      <a:r>
                        <a:rPr/>
                        <a:t>L’erreur-type</a:t>
                      </a:r>
                    </a:p>
                  </a:txBody>
                </a:tc>
                <a:tc>
                  <a:txBody>
                    <a:bodyPr/>
                    <a:lstStyle/>
                    <a:p>
                      <a:pPr lvl="0" indent="0" marL="0">
                        <a:buNone/>
                      </a:pPr>
                      <a:r>
                        <a:rPr/>
                        <a:t>Erreurs-types un peu trop grandes — l’erreur conservatrice</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Poids, grappes et strates sont trois choses distinctes</a:t>
            </a:r>
          </a:p>
        </p:txBody>
      </p:sp>
      <p:sp>
        <p:nvSpPr>
          <p:cNvPr id="3" name="Content Placeholder 2"/>
          <p:cNvSpPr>
            <a:spLocks noGrp="1"/>
          </p:cNvSpPr>
          <p:nvPr>
            <p:ph idx="1"/>
          </p:nvPr>
        </p:nvSpPr>
        <p:spPr/>
        <p:txBody>
          <a:bodyPr/>
          <a:lstStyle/>
          <a:p>
            <a:pPr lvl="0"/>
            <a:r>
              <a:rPr/>
              <a:t>Les poids changent le coefficient ; les grappes et les strates changent son intervalle — C’est la même distinction…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Poids, grappes et strates sont trois choses distinctes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BB6688"/>
                </a:solidFill>
                <a:latin typeface="Courier"/>
              </a:rPr>
              <a:t>f"clusters: </a:t>
            </a:r>
            <a:r>
              <a:rPr>
                <a:solidFill>
                  <a:srgbClr val="4070A0"/>
                </a:solidFill>
                <a:latin typeface="Courier"/>
              </a:rPr>
              <a:t>{</a:t>
            </a:r>
            <a:r>
              <a:rPr>
                <a:latin typeface="Courier"/>
              </a:rPr>
              <a:t>d[</a:t>
            </a:r>
            <a:r>
              <a:rPr>
                <a:solidFill>
                  <a:srgbClr val="4070A0"/>
                </a:solidFill>
                <a:latin typeface="Courier"/>
              </a:rPr>
              <a:t>'ea_id'</a:t>
            </a:r>
            <a:r>
              <a:rPr>
                <a:latin typeface="Courier"/>
              </a:rPr>
              <a:t>]</a:t>
            </a:r>
            <a:r>
              <a:rPr>
                <a:solidFill>
                  <a:srgbClr val="4070A0"/>
                </a:solidFill>
                <a:latin typeface="Courier"/>
              </a:rPr>
              <a:t>.</a:t>
            </a:r>
            <a:r>
              <a:rPr>
                <a:latin typeface="Courier"/>
              </a:rPr>
              <a:t>nunique()</a:t>
            </a:r>
            <a:r>
              <a:rPr>
                <a:solidFill>
                  <a:srgbClr val="4070A0"/>
                </a:solidFill>
                <a:latin typeface="Courier"/>
              </a:rPr>
              <a:t>}</a:t>
            </a:r>
            <a:r>
              <a:rPr>
                <a:solidFill>
                  <a:srgbClr val="BB6688"/>
                </a:solidFill>
                <a:latin typeface="Courier"/>
              </a:rPr>
              <a:t> enumeration areas"</a:t>
            </a:r>
            <a:r>
              <a:rPr>
                <a:latin typeface="Courier"/>
              </a:rPr>
              <a:t>)</a:t>
            </a:r>
            <a:br/>
            <a:r>
              <a:rPr>
                <a:solidFill>
                  <a:srgbClr val="008000"/>
                </a:solidFill>
                <a:latin typeface="Courier"/>
              </a:rPr>
              <a:t>print</a:t>
            </a:r>
            <a:r>
              <a:rPr>
                <a:latin typeface="Courier"/>
              </a:rPr>
              <a:t>(</a:t>
            </a:r>
            <a:r>
              <a:rPr>
                <a:solidFill>
                  <a:srgbClr val="BB6688"/>
                </a:solidFill>
                <a:latin typeface="Courier"/>
              </a:rPr>
              <a:t>f"strata:   </a:t>
            </a:r>
            <a:r>
              <a:rPr>
                <a:solidFill>
                  <a:srgbClr val="4070A0"/>
                </a:solidFill>
                <a:latin typeface="Courier"/>
              </a:rPr>
              <a:t>{</a:t>
            </a:r>
            <a:r>
              <a:rPr>
                <a:latin typeface="Courier"/>
              </a:rPr>
              <a:t>d[</a:t>
            </a:r>
            <a:r>
              <a:rPr>
                <a:solidFill>
                  <a:srgbClr val="4070A0"/>
                </a:solidFill>
                <a:latin typeface="Courier"/>
              </a:rPr>
              <a:t>'stratum'</a:t>
            </a:r>
            <a:r>
              <a:rPr>
                <a:latin typeface="Courier"/>
              </a:rPr>
              <a:t>]</a:t>
            </a:r>
            <a:r>
              <a:rPr>
                <a:solidFill>
                  <a:srgbClr val="4070A0"/>
                </a:solidFill>
                <a:latin typeface="Courier"/>
              </a:rPr>
              <a:t>.</a:t>
            </a:r>
            <a:r>
              <a:rPr>
                <a:latin typeface="Courier"/>
              </a:rPr>
              <a:t>nunique()</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f"weights:  </a:t>
            </a:r>
            <a:r>
              <a:rPr>
                <a:solidFill>
                  <a:srgbClr val="4070A0"/>
                </a:solidFill>
                <a:latin typeface="Courier"/>
              </a:rPr>
              <a:t>{</a:t>
            </a:r>
            <a:r>
              <a:rPr>
                <a:latin typeface="Courier"/>
              </a:rPr>
              <a:t>d[</a:t>
            </a:r>
            <a:r>
              <a:rPr>
                <a:solidFill>
                  <a:srgbClr val="4070A0"/>
                </a:solidFill>
                <a:latin typeface="Courier"/>
              </a:rPr>
              <a:t>'weight'</a:t>
            </a:r>
            <a:r>
              <a:rPr>
                <a:latin typeface="Courier"/>
              </a:rPr>
              <a:t>]</a:t>
            </a:r>
            <a:r>
              <a:rPr>
                <a:solidFill>
                  <a:srgbClr val="4070A0"/>
                </a:solidFill>
                <a:latin typeface="Courier"/>
              </a:rPr>
              <a:t>.</a:t>
            </a:r>
            <a:r>
              <a:rPr>
                <a:solidFill>
                  <a:srgbClr val="008000"/>
                </a:solidFill>
                <a:latin typeface="Courier"/>
              </a:rPr>
              <a:t>min</a:t>
            </a:r>
            <a:r>
              <a:rPr>
                <a:latin typeface="Courier"/>
              </a:rPr>
              <a:t>()</a:t>
            </a:r>
            <a:r>
              <a:rPr>
                <a:solidFill>
                  <a:srgbClr val="4070A0"/>
                </a:solidFill>
                <a:latin typeface="Courier"/>
              </a:rPr>
              <a:t>:.1f}</a:t>
            </a:r>
            <a:r>
              <a:rPr>
                <a:solidFill>
                  <a:srgbClr val="BB6688"/>
                </a:solidFill>
                <a:latin typeface="Courier"/>
              </a:rPr>
              <a:t> to </a:t>
            </a:r>
            <a:r>
              <a:rPr>
                <a:solidFill>
                  <a:srgbClr val="4070A0"/>
                </a:solidFill>
                <a:latin typeface="Courier"/>
              </a:rPr>
              <a:t>{</a:t>
            </a:r>
            <a:r>
              <a:rPr>
                <a:latin typeface="Courier"/>
              </a:rPr>
              <a:t>d[</a:t>
            </a:r>
            <a:r>
              <a:rPr>
                <a:solidFill>
                  <a:srgbClr val="4070A0"/>
                </a:solidFill>
                <a:latin typeface="Courier"/>
              </a:rPr>
              <a:t>'weight'</a:t>
            </a:r>
            <a:r>
              <a:rPr>
                <a:latin typeface="Courier"/>
              </a:rPr>
              <a:t>]</a:t>
            </a:r>
            <a:r>
              <a:rPr>
                <a:solidFill>
                  <a:srgbClr val="4070A0"/>
                </a:solidFill>
                <a:latin typeface="Courier"/>
              </a:rPr>
              <a:t>.</a:t>
            </a:r>
            <a:r>
              <a:rPr>
                <a:solidFill>
                  <a:srgbClr val="008000"/>
                </a:solidFill>
                <a:latin typeface="Courier"/>
              </a:rPr>
              <a:t>max</a:t>
            </a:r>
            <a:r>
              <a:rPr>
                <a:latin typeface="Courier"/>
              </a:rPr>
              <a:t>()</a:t>
            </a:r>
            <a:r>
              <a:rPr>
                <a:solidFill>
                  <a:srgbClr val="4070A0"/>
                </a:solidFill>
                <a:latin typeface="Courier"/>
              </a:rPr>
              <a:t>:.1f}</a:t>
            </a:r>
            <a:r>
              <a:rPr>
                <a:solidFill>
                  <a:srgbClr val="BB6688"/>
                </a:solidFill>
                <a:latin typeface="Courier"/>
              </a:rPr>
              <a:t>"</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Poids, grappes et strates sont trois choses distinctes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survey::svydesign wants all three; a glm with weights= handles only one.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Poids, grappes et strates sont trois choses distinctes</a:t>
            </a:r>
          </a:p>
        </p:txBody>
      </p:sp>
      <p:sp>
        <p:nvSpPr>
          <p:cNvPr id="3" name="Content Placeholder 2"/>
          <p:cNvSpPr>
            <a:spLocks noGrp="1"/>
          </p:cNvSpPr>
          <p:nvPr>
            <p:ph idx="1"/>
          </p:nvPr>
        </p:nvSpPr>
        <p:spPr/>
        <p:txBody>
          <a:bodyPr/>
          <a:lstStyle/>
          <a:p>
            <a:pPr lvl="0"/>
            <a:r>
              <a:rPr>
                <a:latin typeface="Courier"/>
              </a:rPr>
              <a:t>glm(..., weights=)</a:t>
            </a:r>
            <a:r>
              <a:rPr/>
              <a:t> n’est pas une régression pondérée par le plan — Elle applique les poids et calcule les…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laisser les poids de côté</a:t>
            </a:r>
          </a:p>
        </p:txBody>
      </p:sp>
      <p:sp>
        <p:nvSpPr>
          <p:cNvPr id="3" name="Content Placeholder 2"/>
          <p:cNvSpPr>
            <a:spLocks noGrp="1"/>
          </p:cNvSpPr>
          <p:nvPr>
            <p:ph idx="1"/>
          </p:nvPr>
        </p:nvSpPr>
        <p:spPr/>
        <p:txBody>
          <a:bodyPr/>
          <a:lstStyle/>
          <a:p>
            <a:pPr lvl="0"/>
            <a:r>
              <a:rPr/>
              <a:t>Une question intra-strate — « Parmi les ménages ruraux isolés, une source d’eau améliorée va-t-elle avec moins…</a:t>
            </a:r>
          </a:p>
          <a:p>
            <a:pPr lvl="0"/>
            <a:r>
              <a:rPr/>
              <a:t>Un modèle dont les covariables contiennent tout ce dont les poids sont faits — Si la strate et la probabilité de…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laisser les poids de côté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BB6688"/>
                </a:solidFill>
                <a:latin typeface="Courier"/>
              </a:rPr>
              <a:t>f"unweighted </a:t>
            </a:r>
            <a:r>
              <a:rPr>
                <a:solidFill>
                  <a:srgbClr val="4070A0"/>
                </a:solidFill>
                <a:latin typeface="Courier"/>
              </a:rPr>
              <a:t>{</a:t>
            </a:r>
            <a:r>
              <a:rPr>
                <a:latin typeface="Courier"/>
              </a:rPr>
              <a:t>plain</a:t>
            </a:r>
            <a:r>
              <a:rPr>
                <a:solidFill>
                  <a:srgbClr val="4070A0"/>
                </a:solidFill>
                <a:latin typeface="Courier"/>
              </a:rPr>
              <a:t>.</a:t>
            </a:r>
            <a:r>
              <a:rPr>
                <a:latin typeface="Courier"/>
              </a:rPr>
              <a:t>params[</a:t>
            </a:r>
            <a:r>
              <a:rPr>
                <a:solidFill>
                  <a:srgbClr val="4070A0"/>
                </a:solidFill>
                <a:latin typeface="Courier"/>
              </a:rPr>
              <a:t>'main_livelihood[T.livestock]'</a:t>
            </a:r>
            <a:r>
              <a:rPr>
                <a:latin typeface="Courier"/>
              </a:rPr>
              <a:t>]</a:t>
            </a:r>
            <a:r>
              <a:rPr>
                <a:solidFill>
                  <a:srgbClr val="4070A0"/>
                </a:solidFill>
                <a:latin typeface="Courier"/>
              </a:rPr>
              <a:t>:.3f}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f"weighted   </a:t>
            </a:r>
            <a:r>
              <a:rPr>
                <a:solidFill>
                  <a:srgbClr val="4070A0"/>
                </a:solidFill>
                <a:latin typeface="Courier"/>
              </a:rPr>
              <a:t>{</a:t>
            </a:r>
            <a:r>
              <a:rPr>
                <a:latin typeface="Courier"/>
              </a:rPr>
              <a:t>weighted</a:t>
            </a:r>
            <a:r>
              <a:rPr>
                <a:solidFill>
                  <a:srgbClr val="4070A0"/>
                </a:solidFill>
                <a:latin typeface="Courier"/>
              </a:rPr>
              <a:t>.</a:t>
            </a:r>
            <a:r>
              <a:rPr>
                <a:latin typeface="Courier"/>
              </a:rPr>
              <a:t>params[</a:t>
            </a:r>
            <a:r>
              <a:rPr>
                <a:solidFill>
                  <a:srgbClr val="4070A0"/>
                </a:solidFill>
                <a:latin typeface="Courier"/>
              </a:rPr>
              <a:t>'main_livelihood[T.livestock]'</a:t>
            </a:r>
            <a:r>
              <a:rPr>
                <a:latin typeface="Courier"/>
              </a:rPr>
              <a:t>]</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laisser les poids de côté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A large gap between the two is evidence the design is not in the model.</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laisser les poids de côté</a:t>
            </a:r>
          </a:p>
        </p:txBody>
      </p:sp>
      <p:sp>
        <p:nvSpPr>
          <p:cNvPr id="3" name="Content Placeholder 2"/>
          <p:cNvSpPr>
            <a:spLocks noGrp="1"/>
          </p:cNvSpPr>
          <p:nvPr>
            <p:ph idx="1"/>
          </p:nvPr>
        </p:nvSpPr>
        <p:spPr/>
        <p:txBody>
          <a:bodyPr/>
          <a:lstStyle/>
          <a:p>
            <a:pPr lvl="0"/>
            <a:r>
              <a:rPr/>
              <a:t>Un grand écart entre l’ajustement pondéré et le non pondéré est en soi un diagnostic — et c’est la vérification à faire…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Food insecurity, household survey 2025
  976 households with complete covariates (of 996 interviewed),
  75 enumeration areas, 3 strata.
  Survey-weighted logistic regression; weights sum to 56,428 households,
  which is the frame total. Standard errors account for clustering by
  enumeration area and for stratification.
  Weighted prevalence      29.1%   (unweighted 32.8%)
  Adjusted odds ratios (weighted):
    Improved water source          0.74   95% CI 0.51 to 1.08
    Returnee household             0.39   95% CI 0.15 to 0.97
    Farming livelihood             1.69   95% CI 1.04 to 2.75
    Livestock livelihood           1.26   95% CI 0.73 to 2.18
    Salaried livelihood            0.45   95% CI 0.24 to 0.87</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    Household size, per person     1.08   95% CI 1.01 to 1.16
  The unweighted model makes livestock livelihoods significant (OR 1.51,
  95% CI 1.04 to 2.18) and household size not. The rural remote stratum is
  11% of households and 34% of interviews, and livestock is concentrated
  there; the unweighted result is an artefact of the sampling design.
  Odds ratios are reported because food insecurity is 29% and the ratios are
  moderate; the weighted risk difference for salaried livelihoods is -14.2
  points against the observed mix of livelihoods, which is the number in
  the summary.</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Le paragraphe qui nomme l’artefact est ce qu’un relecteur vérifiera en premier — et l’écrire vous-même vaut mieux que…</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Chaque modèle jusqu’ici a été ajusté puis lu.</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https://data-analysis.cassion.dev/fr/cours/regression-for-programmes/reg-07-weighting-the-model</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Deux coefficients traversent le seuil et un le retraverse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7 sur 8</vt:lpwstr>
  </property>
  <property fmtid="{D5CDD505-2E9C-101B-9397-08002B2CF9AE}" pid="3" name="subtitle">
    <vt:lpwstr>La strate rurale isolée pèse 11 % des ménages et un tiers des entretiens. Ajustez le modèle sans pondération et l’élevage ressemble à un facteur de risque significatif ; pondérez-le et il cesse de l’être, tandis que la taille du ménage et le statut de retourné se mettent à l’être.</vt:lpwstr>
  </property>
</Properties>
</file>