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Twelve household characteristics explain three per cent of the variation in child MUAC. Targeting screening on the model’s worst-predicted 20% finds 31% of the malnourished children, against 20% at random. The model failed, and its failure is the operational answer.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programme wants to screen fewer children. If household characteristics predicted which children are malnourished, screening could be targeted at the households most likely to hold them, and the survey carries every variable such a rule would 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 = 641. R² = 0.030, adjusted R² = 0.011. Residual SD 15.95 mm against an outcome SD of 16.04 mm. The model has removed less than one millimetre of the sixteen it started with. One coefficient is distinguishable from zero.</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to drop the model, try more variables, or reach for something non-linear. All three are wrong here, and the reason is that the question was not “can I model MUAC” — it was “can I target screening”.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Targeting on the model finds 31% of the malnourished children while screening 20% of them. Screening 20% at random finds 20%. The model is eleven points better than chance and misses seven in ten of the children a programme exists to reach. That is the finding. Not “the model did not work” — </a:t>
            </a:r>
            <a:r>
              <a:rPr i="1"/>
              <a:t>household characteristics do not identify malnourished children well enough to target screening, so screening has to be blanket.</a:t>
            </a:r>
            <a:r>
              <a:rPr/>
              <a:t> A programme can act on that sentence, it costs a real amount of money, and it is supported by a model with an R² of 0.03.</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checks, and each one has a decision attached rather than a threshold. Fitted values outside the possible range. For a binary outcome fitted with linear regression, this is immediate.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of 1,581 fitted probabilities fall below zero, the lowest at −0.060. The logistic model on the same data stays within 0.065 and 0.738. The decision: use logistic when predictions matter, and the linear probability model when only the average difference does — the linear model’s coefficient is directly a risk difference, which is why it survives in economics. Residuals against fitted values. Look for a fan shape, which means the spread depends on the level.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decision: heteroscedasticity does not bias the coefficient, it biases the standard error — so the fix is a robust standard error, not a transformed outcome. Influence. A handful of rows can carry a coefficient.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decision: look at the flagged rows before doing anything. The WASH course’s eleven households with a unit error are exactly the kind of row that turns up here, and the answer is to fix the data, not to down-weight the point. Linearity of a continuous predictor. Fit it in bands and see whether the coefficients step evenly.</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decision: if the bands do not step evenly, the linear term is answering the wrong question, and banding is usually a better answer than a polynomial because the bands are interpretable to the people reading the report.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R² is the share of variance the model accounts for. In programme data it is routinely small and that is a fact about people, not about the analyst. It is not a measure of whether a coefficient is right. A randomised trial with a decisive treatment effect can have an R² of 0.02, because individual variation swamps a real average difference. Judging a causal estimate by R² is a category error. It is a measure of whether predictions are worth making. That is the use above, and it is the honest one: the targeting question is a prediction question, and R² answered it. Adjusted R² penalises added terms, and it went from 0.030 to 0.011 here — the gap between the two is a measure of how many of the twelve variables were paying for themselves. Almost none were.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why the section exists. A model that does not fit is evidence, and the file drawer it usually goes into is where a programme’s assumption survives unchallenged.</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course. Eight lessons, one idea: a coefficient is a comparison, and the work is saying which comparison, between which units, adjusted for what, with a standard error that matches how the data arrived. The lab puts all four decisions in one analysis. Then </a:t>
            </a:r>
            <a:r>
              <a:rPr i="1"/>
              <a:t>Impact Evaluation Methods</a:t>
            </a:r>
            <a:r>
              <a:rPr/>
              <a:t> takes on the question this course has deferred in every lesson’s last paragraph — which of these comparisons can be written as a cause.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8-the-model-that-does-not-fi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R² of 0.03, and the most useful result in the report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Twelve household characteristics explain three per cent of the variation in child MUAC. Targeting screening on the model’s worst-predicted 20% finds 31% of the malnourished children, against 20% at random. The model failed, and its failure is the operational answer.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model built to answer a targeting question</a:t>
            </a:r>
          </a:p>
          <a:p>
            <a:pPr lvl="0"/>
            <a:r>
              <a:rPr/>
              <a:t>Do not delete it</a:t>
            </a:r>
          </a:p>
          <a:p>
            <a:pPr lvl="0"/>
            <a:r>
              <a:rPr/>
              <a:t>Diagnostics that change a decision</a:t>
            </a:r>
          </a:p>
          <a:p>
            <a:pPr lvl="0"/>
            <a:r>
              <a:rPr/>
              <a:t>What R² is and is not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model built to answer a targeting question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r>
              <a:rPr>
                <a:latin typeface="Courier"/>
              </a:rPr>
              <a:t>d </a:t>
            </a:r>
            <a:r>
              <a:rPr>
                <a:solidFill>
                  <a:srgbClr val="666666"/>
                </a:solidFill>
                <a:latin typeface="Courier"/>
              </a:rPr>
              <a:t>=</a:t>
            </a:r>
            <a:r>
              <a:rPr>
                <a:latin typeface="Courier"/>
              </a:rPr>
              <a:t> survey.dropna(subset</a:t>
            </a:r>
            <a:r>
              <a:rPr>
                <a:solidFill>
                  <a:srgbClr val="666666"/>
                </a:solidFill>
                <a:latin typeface="Courier"/>
              </a:rPr>
              <a:t>=</a:t>
            </a:r>
            <a:r>
              <a:rPr>
                <a:latin typeface="Courier"/>
              </a:rPr>
              <a:t>[</a:t>
            </a:r>
            <a:r>
              <a:rPr>
                <a:solidFill>
                  <a:srgbClr val="4070A0"/>
                </a:solidFill>
                <a:latin typeface="Courier"/>
              </a:rPr>
              <a:t>"child_muac_mm"</a:t>
            </a:r>
            <a:r>
              <a:rPr>
                <a:latin typeface="Courier"/>
              </a:rPr>
              <a:t>, </a:t>
            </a:r>
            <a:r>
              <a:rPr>
                <a:solidFill>
                  <a:srgbClr val="4070A0"/>
                </a:solidFill>
                <a:latin typeface="Courier"/>
              </a:rPr>
              <a:t>"child_age_months"</a:t>
            </a:r>
            <a:r>
              <a:rPr>
                <a:latin typeface="Courier"/>
              </a:rPr>
              <a:t>, </a:t>
            </a:r>
            <a:r>
              <a:rPr>
                <a:solidFill>
                  <a:srgbClr val="4070A0"/>
                </a:solidFill>
                <a:latin typeface="Courier"/>
              </a:rPr>
              <a:t>"child_sex"</a:t>
            </a:r>
            <a:r>
              <a:rPr>
                <a:latin typeface="Courier"/>
              </a:rPr>
              <a:t>,</a:t>
            </a:r>
            <a:br/>
            <a:r>
              <a:rPr>
                <a:latin typeface="Courier"/>
              </a:rPr>
              <a:t>                          </a:t>
            </a:r>
            <a:r>
              <a:rPr>
                <a:solidFill>
                  <a:srgbClr val="4070A0"/>
                </a:solidFill>
                <a:latin typeface="Courier"/>
              </a:rPr>
              <a:t>"household_size"</a:t>
            </a:r>
            <a:r>
              <a:rPr>
                <a:latin typeface="Courier"/>
              </a:rPr>
              <a:t>, </a:t>
            </a:r>
            <a:r>
              <a:rPr>
                <a:solidFill>
                  <a:srgbClr val="4070A0"/>
                </a:solidFill>
                <a:latin typeface="Courier"/>
              </a:rPr>
              <a:t>"displacement_status"</a:t>
            </a:r>
            <a:r>
              <a:rPr>
                <a:latin typeface="Courier"/>
              </a:rPr>
              <a:t>,</a:t>
            </a:r>
            <a:br/>
            <a:r>
              <a:rPr>
                <a:latin typeface="Courier"/>
              </a:rPr>
              <a:t>                          </a:t>
            </a:r>
            <a:r>
              <a:rPr>
                <a:solidFill>
                  <a:srgbClr val="4070A0"/>
                </a:solidFill>
                <a:latin typeface="Courier"/>
              </a:rPr>
              <a:t>"main_livelihood"</a:t>
            </a:r>
            <a:r>
              <a:rPr>
                <a:latin typeface="Courier"/>
              </a:rPr>
              <a:t>, </a:t>
            </a:r>
            <a:r>
              <a:rPr>
                <a:solidFill>
                  <a:srgbClr val="4070A0"/>
                </a:solidFill>
                <a:latin typeface="Courier"/>
              </a:rPr>
              <a:t>"food_insecure"</a:t>
            </a:r>
            <a:r>
              <a:rPr>
                <a:latin typeface="Courier"/>
              </a:rPr>
              <a:t>,</a:t>
            </a:r>
            <a:br/>
            <a:r>
              <a:rPr>
                <a:latin typeface="Courier"/>
              </a:rPr>
              <a:t>                          </a:t>
            </a:r>
            <a:r>
              <a:rPr>
                <a:solidFill>
                  <a:srgbClr val="4070A0"/>
                </a:solidFill>
                <a:latin typeface="Courier"/>
              </a:rPr>
              <a:t>"improved_water_source"</a:t>
            </a:r>
            <a:r>
              <a:rPr>
                <a:latin typeface="Courier"/>
              </a:rPr>
              <a:t>])</a:t>
            </a:r>
            <a:br/>
            <a:br/>
            <a:r>
              <a:rPr>
                <a:latin typeface="Courier"/>
              </a:rPr>
              <a:t>model </a:t>
            </a:r>
            <a:r>
              <a:rPr>
                <a:solidFill>
                  <a:srgbClr val="666666"/>
                </a:solidFill>
                <a:latin typeface="Courier"/>
              </a:rPr>
              <a:t>=</a:t>
            </a:r>
            <a:r>
              <a:rPr>
                <a:latin typeface="Courier"/>
              </a:rPr>
              <a:t> smf.ols(</a:t>
            </a:r>
            <a:br/>
            <a:r>
              <a:rPr>
                <a:latin typeface="Courier"/>
              </a:rPr>
              <a:t>    </a:t>
            </a:r>
            <a:r>
              <a:rPr>
                <a:solidFill>
                  <a:srgbClr val="4070A0"/>
                </a:solidFill>
                <a:latin typeface="Courier"/>
              </a:rPr>
              <a:t>"child_muac_mm ~ child_age_months + child_sex + household_size"</a:t>
            </a:r>
            <a:br/>
            <a:r>
              <a:rPr>
                <a:latin typeface="Courier"/>
              </a:rPr>
              <a:t>    </a:t>
            </a:r>
            <a:r>
              <a:rPr>
                <a:solidFill>
                  <a:srgbClr val="4070A0"/>
                </a:solidFill>
                <a:latin typeface="Courier"/>
              </a:rPr>
              <a:t>" + displacement_status + main_livelihood + food_insecure"</a:t>
            </a:r>
            <a:br/>
            <a:r>
              <a:rPr>
                <a:latin typeface="Courier"/>
              </a:rPr>
              <a:t>    </a:t>
            </a:r>
            <a:r>
              <a:rPr>
                <a:solidFill>
                  <a:srgbClr val="4070A0"/>
                </a:solidFill>
                <a:latin typeface="Courier"/>
              </a:rPr>
              <a:t>" + improved_water_source"</a:t>
            </a:r>
            <a:r>
              <a:rPr>
                <a:latin typeface="Courier"/>
              </a:rPr>
              <a:t>, data</a:t>
            </a:r>
            <a:r>
              <a:rPr>
                <a:solidFill>
                  <a:srgbClr val="666666"/>
                </a:solidFill>
                <a:latin typeface="Courier"/>
              </a:rPr>
              <a:t>=</a:t>
            </a:r>
            <a:r>
              <a:rPr>
                <a:latin typeface="Courier"/>
              </a:rPr>
              <a:t>d).fit()</a:t>
            </a:r>
            <a:b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int</a:t>
            </a:r>
            <a:r>
              <a:rPr>
                <a:latin typeface="Courier"/>
              </a:rPr>
              <a:t>(model.nobs)</a:t>
            </a:r>
            <a:r>
              <a:rPr>
                <a:solidFill>
                  <a:srgbClr val="4070A0"/>
                </a:solidFill>
                <a:latin typeface="Courier"/>
              </a:rPr>
              <a:t>}</a:t>
            </a:r>
            <a:r>
              <a:rPr>
                <a:solidFill>
                  <a:srgbClr val="BB6688"/>
                </a:solidFill>
                <a:latin typeface="Courier"/>
              </a:rPr>
              <a:t>   R2 = </a:t>
            </a:r>
            <a:r>
              <a:rPr>
                <a:solidFill>
                  <a:srgbClr val="4070A0"/>
                </a:solidFill>
                <a:latin typeface="Courier"/>
              </a:rPr>
              <a:t>{</a:t>
            </a:r>
            <a:r>
              <a:rPr>
                <a:latin typeface="Courier"/>
              </a:rPr>
              <a:t>model</a:t>
            </a:r>
            <a:r>
              <a:rPr>
                <a:solidFill>
                  <a:srgbClr val="4070A0"/>
                </a:solidFill>
                <a:latin typeface="Courier"/>
              </a:rPr>
              <a:t>.</a:t>
            </a:r>
            <a:r>
              <a:rPr>
                <a:latin typeface="Courier"/>
              </a:rPr>
              <a:t>rsquared</a:t>
            </a:r>
            <a:r>
              <a:rPr>
                <a:solidFill>
                  <a:srgbClr val="4070A0"/>
                </a:solidFill>
                <a:latin typeface="Courier"/>
              </a:rPr>
              <a:t>:.4f}</a:t>
            </a:r>
            <a:r>
              <a:rPr>
                <a:solidFill>
                  <a:srgbClr val="BB6688"/>
                </a:solidFill>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model built to answer a targeting question — In Python (cont.)</a:t>
            </a:r>
          </a:p>
        </p:txBody>
      </p:sp>
      <p:sp>
        <p:nvSpPr>
          <p:cNvPr id="3" name="Content Placeholder 2"/>
          <p:cNvSpPr>
            <a:spLocks noGrp="1"/>
          </p:cNvSpPr>
          <p:nvPr>
            <p:ph idx="1"/>
          </p:nvPr>
        </p:nvSpPr>
        <p:spPr/>
        <p:txBody>
          <a:bodyPr/>
          <a:lstStyle/>
          <a:p>
            <a:pPr lvl="0" indent="0">
              <a:buNone/>
            </a:pPr>
            <a:r>
              <a:rPr>
                <a:latin typeface="Courier"/>
              </a:rPr>
              <a:t>      </a:t>
            </a:r>
            <a:r>
              <a:rPr>
                <a:solidFill>
                  <a:srgbClr val="BB6688"/>
                </a:solidFill>
                <a:latin typeface="Courier"/>
              </a:rPr>
              <a:t>f"   adjusted R2 = </a:t>
            </a:r>
            <a:r>
              <a:rPr>
                <a:solidFill>
                  <a:srgbClr val="4070A0"/>
                </a:solidFill>
                <a:latin typeface="Courier"/>
              </a:rPr>
              <a:t>{</a:t>
            </a:r>
            <a:r>
              <a:rPr>
                <a:latin typeface="Courier"/>
              </a:rPr>
              <a:t>model</a:t>
            </a:r>
            <a:r>
              <a:rPr>
                <a:solidFill>
                  <a:srgbClr val="4070A0"/>
                </a:solidFill>
                <a:latin typeface="Courier"/>
              </a:rPr>
              <a:t>.</a:t>
            </a:r>
            <a:r>
              <a:rPr>
                <a:latin typeface="Courier"/>
              </a:rPr>
              <a:t>rsquared_adj</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f"residual SD </a:t>
            </a:r>
            <a:r>
              <a:rPr>
                <a:solidFill>
                  <a:srgbClr val="4070A0"/>
                </a:solidFill>
                <a:latin typeface="Courier"/>
              </a:rPr>
              <a:t>{</a:t>
            </a:r>
            <a:r>
              <a:rPr>
                <a:latin typeface="Courier"/>
              </a:rPr>
              <a:t>np</a:t>
            </a:r>
            <a:r>
              <a:rPr>
                <a:solidFill>
                  <a:srgbClr val="4070A0"/>
                </a:solidFill>
                <a:latin typeface="Courier"/>
              </a:rPr>
              <a:t>.</a:t>
            </a:r>
            <a:r>
              <a:rPr>
                <a:latin typeface="Courier"/>
              </a:rPr>
              <a:t>sqrt(model.scale)</a:t>
            </a:r>
            <a:r>
              <a:rPr>
                <a:solidFill>
                  <a:srgbClr val="4070A0"/>
                </a:solidFill>
                <a:latin typeface="Courier"/>
              </a:rPr>
              <a:t>:.2f}</a:t>
            </a:r>
            <a:r>
              <a:rPr>
                <a:solidFill>
                  <a:srgbClr val="BB6688"/>
                </a:solidFill>
                <a:latin typeface="Courier"/>
              </a:rPr>
              <a:t>  outcome SD </a:t>
            </a:r>
            <a:r>
              <a:rPr>
                <a:solidFill>
                  <a:srgbClr val="4070A0"/>
                </a:solidFill>
                <a:latin typeface="Courier"/>
              </a:rPr>
              <a:t>{</a:t>
            </a:r>
            <a:r>
              <a:rPr>
                <a:latin typeface="Courier"/>
              </a:rPr>
              <a:t>d[</a:t>
            </a:r>
            <a:r>
              <a:rPr>
                <a:solidFill>
                  <a:srgbClr val="4070A0"/>
                </a:solidFill>
                <a:latin typeface="Courier"/>
              </a:rPr>
              <a:t>'child_muac_mm'</a:t>
            </a:r>
            <a:r>
              <a:rPr>
                <a:latin typeface="Courier"/>
              </a:rPr>
              <a:t>]</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model built to answer a targeting question — In R</a:t>
            </a:r>
          </a:p>
        </p:txBody>
      </p:sp>
      <p:sp>
        <p:nvSpPr>
          <p:cNvPr id="3" name="Content Placeholder 2"/>
          <p:cNvSpPr>
            <a:spLocks noGrp="1"/>
          </p:cNvSpPr>
          <p:nvPr>
            <p:ph idx="1"/>
          </p:nvPr>
        </p:nvSpPr>
        <p:spPr/>
        <p:txBody>
          <a:bodyPr/>
          <a:lstStyle/>
          <a:p>
            <a:pPr lvl="0" indent="0">
              <a:buNone/>
            </a:pPr>
            <a:r>
              <a:rPr>
                <a:latin typeface="Courier"/>
              </a:rPr>
              <a:t>model </a:t>
            </a:r>
            <a:r>
              <a:rPr>
                <a:solidFill>
                  <a:srgbClr val="007020"/>
                </a:solidFill>
                <a:latin typeface="Courier"/>
              </a:rPr>
              <a:t>&lt;-</a:t>
            </a:r>
            <a:r>
              <a:rPr>
                <a:latin typeface="Courier"/>
              </a:rPr>
              <a:t> </a:t>
            </a:r>
            <a:r>
              <a:rPr>
                <a:solidFill>
                  <a:srgbClr val="06287E"/>
                </a:solidFill>
                <a:latin typeface="Courier"/>
              </a:rPr>
              <a:t>lm</a:t>
            </a:r>
            <a:r>
              <a:rPr>
                <a:latin typeface="Courier"/>
              </a:rPr>
              <a:t>(child_muac_mm </a:t>
            </a:r>
            <a:r>
              <a:rPr>
                <a:solidFill>
                  <a:srgbClr val="4070A0"/>
                </a:solidFill>
                <a:latin typeface="Courier"/>
              </a:rPr>
              <a:t>~</a:t>
            </a:r>
            <a:r>
              <a:rPr>
                <a:latin typeface="Courier"/>
              </a:rPr>
              <a:t> child_age_months </a:t>
            </a:r>
            <a:r>
              <a:rPr>
                <a:solidFill>
                  <a:srgbClr val="4070A0"/>
                </a:solidFill>
                <a:latin typeface="Courier"/>
              </a:rPr>
              <a:t>+</a:t>
            </a:r>
            <a:r>
              <a:rPr>
                <a:latin typeface="Courier"/>
              </a:rPr>
              <a:t> child_sex </a:t>
            </a:r>
            <a:r>
              <a:rPr>
                <a:solidFill>
                  <a:srgbClr val="4070A0"/>
                </a:solidFill>
                <a:latin typeface="Courier"/>
              </a:rPr>
              <a:t>+</a:t>
            </a:r>
            <a:r>
              <a:rPr>
                <a:latin typeface="Courier"/>
              </a:rPr>
              <a:t> household_size </a:t>
            </a:r>
            <a:r>
              <a:rPr>
                <a:solidFill>
                  <a:srgbClr val="4070A0"/>
                </a:solidFill>
                <a:latin typeface="Courier"/>
              </a:rPr>
              <a:t>+</a:t>
            </a:r>
            <a:br/>
            <a:r>
              <a:rPr>
                <a:latin typeface="Courier"/>
              </a:rPr>
              <a:t>              displacement_status </a:t>
            </a:r>
            <a:r>
              <a:rPr>
                <a:solidFill>
                  <a:srgbClr val="4070A0"/>
                </a:solidFill>
                <a:latin typeface="Courier"/>
              </a:rPr>
              <a:t>+</a:t>
            </a:r>
            <a:r>
              <a:rPr>
                <a:latin typeface="Courier"/>
              </a:rPr>
              <a:t> main_livelihood </a:t>
            </a:r>
            <a:r>
              <a:rPr>
                <a:solidFill>
                  <a:srgbClr val="4070A0"/>
                </a:solidFill>
                <a:latin typeface="Courier"/>
              </a:rPr>
              <a:t>+</a:t>
            </a:r>
            <a:r>
              <a:rPr>
                <a:latin typeface="Courier"/>
              </a:rPr>
              <a:t> food_insecure </a:t>
            </a:r>
            <a:r>
              <a:rPr>
                <a:solidFill>
                  <a:srgbClr val="4070A0"/>
                </a:solidFill>
                <a:latin typeface="Courier"/>
              </a:rPr>
              <a:t>+</a:t>
            </a:r>
            <a:br/>
            <a:r>
              <a:rPr>
                <a:latin typeface="Courier"/>
              </a:rPr>
              <a:t>              improved_water_source, </a:t>
            </a:r>
            <a:r>
              <a:rPr>
                <a:solidFill>
                  <a:srgbClr val="7D9029"/>
                </a:solidFill>
                <a:latin typeface="Courier"/>
              </a:rPr>
              <a:t>data =</a:t>
            </a:r>
            <a:r>
              <a:rPr>
                <a:latin typeface="Courier"/>
              </a:rPr>
              <a:t> d)</a:t>
            </a:r>
            <a:br/>
            <a:r>
              <a:rPr>
                <a:solidFill>
                  <a:srgbClr val="06287E"/>
                </a:solidFill>
                <a:latin typeface="Courier"/>
              </a:rPr>
              <a:t>summary</a:t>
            </a:r>
            <a:r>
              <a:rPr>
                <a:latin typeface="Courier"/>
              </a:rPr>
              <a:t>(model)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model built to answer a targeting question</a:t>
            </a:r>
          </a:p>
        </p:txBody>
      </p:sp>
      <p:sp>
        <p:nvSpPr>
          <p:cNvPr id="3" name="Content Placeholder 2"/>
          <p:cNvSpPr>
            <a:spLocks noGrp="1"/>
          </p:cNvSpPr>
          <p:nvPr>
            <p:ph idx="1"/>
          </p:nvPr>
        </p:nvSpPr>
        <p:spPr/>
        <p:txBody>
          <a:bodyPr/>
          <a:lstStyle/>
          <a:p>
            <a:pPr lvl="0"/>
            <a:r>
              <a:rPr/>
              <a:t>n = 641. R² = 0.030, adjusted R² = 0.011. Residual SD 15.95 mm against an outcome SD of 16.04 mm</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model built to answer a targeting question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Term</a:t>
                      </a:r>
                    </a:p>
                  </a:txBody>
                  <a:tcPr/>
                </a:tc>
                <a:tc>
                  <a:txBody>
                    <a:bodyPr/>
                    <a:lstStyle/>
                    <a:p>
                      <a:pPr lvl="0" indent="0" marL="0">
                        <a:buNone/>
                      </a:pPr>
                      <a:r>
                        <a:rPr/>
                        <a:t>Coefficient</a:t>
                      </a:r>
                    </a:p>
                  </a:txBody>
                  <a:tcPr/>
                </a:tc>
                <a:tc>
                  <a:txBody>
                    <a:bodyPr/>
                    <a:lstStyle/>
                    <a:p>
                      <a:pPr lvl="0" indent="0" marL="0">
                        <a:buNone/>
                      </a:pPr>
                      <a:r>
                        <a:rPr/>
                        <a:t>95% CI</a:t>
                      </a:r>
                    </a:p>
                  </a:txBody>
                  <a:tcPr/>
                </a:tc>
              </a:tr>
              <a:tr h="0">
                <a:tc>
                  <a:txBody>
                    <a:bodyPr/>
                    <a:lstStyle/>
                    <a:p>
                      <a:pPr lvl="0" indent="0" marL="0">
                        <a:buNone/>
                      </a:pPr>
                      <a:r>
                        <a:rPr b="1"/>
                        <a:t>Food insecure</a:t>
                      </a:r>
                    </a:p>
                  </a:txBody>
                </a:tc>
                <a:tc>
                  <a:txBody>
                    <a:bodyPr/>
                    <a:lstStyle/>
                    <a:p>
                      <a:pPr lvl="0" indent="0" marL="0">
                        <a:buNone/>
                      </a:pPr>
                      <a:r>
                        <a:rPr b="1"/>
                        <a:t>−4.70 mm</a:t>
                      </a:r>
                    </a:p>
                  </a:txBody>
                </a:tc>
                <a:tc>
                  <a:txBody>
                    <a:bodyPr/>
                    <a:lstStyle/>
                    <a:p>
                      <a:pPr lvl="0" indent="0" marL="0">
                        <a:buNone/>
                      </a:pPr>
                      <a:r>
                        <a:rPr/>
                        <a:t>−7.45 to −1.95</a:t>
                      </a:r>
                    </a:p>
                  </a:txBody>
                </a:tc>
              </a:tr>
              <a:tr h="0">
                <a:tc>
                  <a:txBody>
                    <a:bodyPr/>
                    <a:lstStyle/>
                    <a:p>
                      <a:pPr lvl="0" indent="0" marL="0">
                        <a:buNone/>
                      </a:pPr>
                      <a:r>
                        <a:rPr/>
                        <a:t>Salaried livelihood</a:t>
                      </a:r>
                    </a:p>
                  </a:txBody>
                </a:tc>
                <a:tc>
                  <a:txBody>
                    <a:bodyPr/>
                    <a:lstStyle/>
                    <a:p>
                      <a:pPr lvl="0" indent="0" marL="0">
                        <a:buNone/>
                      </a:pPr>
                      <a:r>
                        <a:rPr/>
                        <a:t>−3.49 mm</a:t>
                      </a:r>
                    </a:p>
                  </a:txBody>
                </a:tc>
                <a:tc>
                  <a:txBody>
                    <a:bodyPr/>
                    <a:lstStyle/>
                    <a:p>
                      <a:pPr lvl="0" indent="0" marL="0">
                        <a:buNone/>
                      </a:pPr>
                      <a:r>
                        <a:rPr/>
                        <a:t>−8.44 to +1.45</a:t>
                      </a:r>
                    </a:p>
                  </a:txBody>
                </a:tc>
              </a:tr>
              <a:tr h="0">
                <a:tc>
                  <a:txBody>
                    <a:bodyPr/>
                    <a:lstStyle/>
                    <a:p>
                      <a:pPr lvl="0" indent="0" marL="0">
                        <a:buNone/>
                      </a:pPr>
                      <a:r>
                        <a:rPr/>
                        <a:t>Farming livelihood</a:t>
                      </a:r>
                    </a:p>
                  </a:txBody>
                </a:tc>
                <a:tc>
                  <a:txBody>
                    <a:bodyPr/>
                    <a:lstStyle/>
                    <a:p>
                      <a:pPr lvl="0" indent="0" marL="0">
                        <a:buNone/>
                      </a:pPr>
                      <a:r>
                        <a:rPr/>
                        <a:t>−2.76 mm</a:t>
                      </a:r>
                    </a:p>
                  </a:txBody>
                </a:tc>
                <a:tc>
                  <a:txBody>
                    <a:bodyPr/>
                    <a:lstStyle/>
                    <a:p>
                      <a:pPr lvl="0" indent="0" marL="0">
                        <a:buNone/>
                      </a:pPr>
                      <a:r>
                        <a:rPr/>
                        <a:t>−6.16 to +0.64</a:t>
                      </a:r>
                    </a:p>
                  </a:txBody>
                </a:tc>
              </a:tr>
              <a:tr h="0">
                <a:tc>
                  <a:txBody>
                    <a:bodyPr/>
                    <a:lstStyle/>
                    <a:p>
                      <a:pPr lvl="0" indent="0" marL="0">
                        <a:buNone/>
                      </a:pPr>
                      <a:r>
                        <a:rPr/>
                        <a:t>Child age, per month</a:t>
                      </a:r>
                    </a:p>
                  </a:txBody>
                </a:tc>
                <a:tc>
                  <a:txBody>
                    <a:bodyPr/>
                    <a:lstStyle/>
                    <a:p>
                      <a:pPr lvl="0" indent="0" marL="0">
                        <a:buNone/>
                      </a:pPr>
                      <a:r>
                        <a:rPr/>
                        <a:t>−0.03 mm</a:t>
                      </a:r>
                    </a:p>
                  </a:txBody>
                </a:tc>
                <a:tc>
                  <a:txBody>
                    <a:bodyPr/>
                    <a:lstStyle/>
                    <a:p>
                      <a:pPr lvl="0" indent="0" marL="0">
                        <a:buNone/>
                      </a:pPr>
                      <a:r>
                        <a:rPr/>
                        <a:t>−0.11 to +0.05</a:t>
                      </a:r>
                    </a:p>
                  </a:txBody>
                </a:tc>
              </a:tr>
              <a:tr h="0">
                <a:tc>
                  <a:txBody>
                    <a:bodyPr/>
                    <a:lstStyle/>
                    <a:p>
                      <a:pPr lvl="0" indent="0" marL="0">
                        <a:buNone/>
                      </a:pPr>
                      <a:r>
                        <a:rPr/>
                        <a:t>Improved water source</a:t>
                      </a:r>
                    </a:p>
                  </a:txBody>
                </a:tc>
                <a:tc>
                  <a:txBody>
                    <a:bodyPr/>
                    <a:lstStyle/>
                    <a:p>
                      <a:pPr lvl="0" indent="0" marL="0">
                        <a:buNone/>
                      </a:pPr>
                      <a:r>
                        <a:rPr/>
                        <a:t>−1.09 mm</a:t>
                      </a:r>
                    </a:p>
                  </a:txBody>
                </a:tc>
                <a:tc>
                  <a:txBody>
                    <a:bodyPr/>
                    <a:lstStyle/>
                    <a:p>
                      <a:pPr lvl="0" indent="0" marL="0">
                        <a:buNone/>
                      </a:pPr>
                      <a:r>
                        <a:rPr/>
                        <a:t>−3.76 to +1.58</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delete it — In Python</a:t>
            </a:r>
          </a:p>
        </p:txBody>
      </p:sp>
      <p:sp>
        <p:nvSpPr>
          <p:cNvPr id="3" name="Content Placeholder 2"/>
          <p:cNvSpPr>
            <a:spLocks noGrp="1"/>
          </p:cNvSpPr>
          <p:nvPr>
            <p:ph idx="1"/>
          </p:nvPr>
        </p:nvSpPr>
        <p:spPr/>
        <p:txBody>
          <a:bodyPr/>
          <a:lstStyle/>
          <a:p>
            <a:pPr lvl="0" indent="0">
              <a:buNone/>
            </a:pPr>
            <a:r>
              <a:rPr>
                <a:latin typeface="Courier"/>
              </a:rPr>
              <a:t>d </a:t>
            </a:r>
            <a:r>
              <a:rPr>
                <a:solidFill>
                  <a:srgbClr val="666666"/>
                </a:solidFill>
                <a:latin typeface="Courier"/>
              </a:rPr>
              <a:t>=</a:t>
            </a:r>
            <a:r>
              <a:rPr>
                <a:latin typeface="Courier"/>
              </a:rPr>
              <a:t> d.assign(predicted</a:t>
            </a:r>
            <a:r>
              <a:rPr>
                <a:solidFill>
                  <a:srgbClr val="666666"/>
                </a:solidFill>
                <a:latin typeface="Courier"/>
              </a:rPr>
              <a:t>=</a:t>
            </a:r>
            <a:r>
              <a:rPr>
                <a:latin typeface="Courier"/>
              </a:rPr>
              <a:t>model.fittedvalues, mam</a:t>
            </a:r>
            <a:r>
              <a:rPr>
                <a:solidFill>
                  <a:srgbClr val="666666"/>
                </a:solidFill>
                <a:latin typeface="Courier"/>
              </a:rPr>
              <a:t>=</a:t>
            </a:r>
            <a:r>
              <a:rPr>
                <a:latin typeface="Courier"/>
              </a:rPr>
              <a:t>(d[</a:t>
            </a:r>
            <a:r>
              <a:rPr>
                <a:solidFill>
                  <a:srgbClr val="4070A0"/>
                </a:solidFill>
                <a:latin typeface="Courier"/>
              </a:rPr>
              <a:t>"child_muac_mm"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b="1">
                <a:solidFill>
                  <a:srgbClr val="007020"/>
                </a:solidFill>
                <a:latin typeface="Courier"/>
              </a:rPr>
              <a:t>for</a:t>
            </a:r>
            <a:r>
              <a:rPr>
                <a:latin typeface="Courier"/>
              </a:rPr>
              <a:t> frac </a:t>
            </a:r>
            <a:r>
              <a:rPr b="1">
                <a:solidFill>
                  <a:srgbClr val="007020"/>
                </a:solidFill>
                <a:latin typeface="Courier"/>
              </a:rPr>
              <a:t>in</a:t>
            </a:r>
            <a:r>
              <a:rPr>
                <a:latin typeface="Courier"/>
              </a:rPr>
              <a:t> (</a:t>
            </a:r>
            <a:r>
              <a:rPr>
                <a:solidFill>
                  <a:srgbClr val="40A070"/>
                </a:solidFill>
                <a:latin typeface="Courier"/>
              </a:rPr>
              <a:t>0.20</a:t>
            </a:r>
            <a:r>
              <a:rPr>
                <a:latin typeface="Courier"/>
              </a:rPr>
              <a:t>, </a:t>
            </a:r>
            <a:r>
              <a:rPr>
                <a:solidFill>
                  <a:srgbClr val="40A070"/>
                </a:solidFill>
                <a:latin typeface="Courier"/>
              </a:rPr>
              <a:t>0.30</a:t>
            </a:r>
            <a:r>
              <a:rPr>
                <a:latin typeface="Courier"/>
              </a:rPr>
              <a:t>, </a:t>
            </a:r>
            <a:r>
              <a:rPr>
                <a:solidFill>
                  <a:srgbClr val="40A070"/>
                </a:solidFill>
                <a:latin typeface="Courier"/>
              </a:rPr>
              <a:t>0.50</a:t>
            </a:r>
            <a:r>
              <a:rPr>
                <a:latin typeface="Courier"/>
              </a:rPr>
              <a:t>):</a:t>
            </a:r>
            <a:br/>
            <a:r>
              <a:rPr>
                <a:latin typeface="Courier"/>
              </a:rPr>
              <a:t>    cut </a:t>
            </a:r>
            <a:r>
              <a:rPr>
                <a:solidFill>
                  <a:srgbClr val="666666"/>
                </a:solidFill>
                <a:latin typeface="Courier"/>
              </a:rPr>
              <a:t>=</a:t>
            </a:r>
            <a:r>
              <a:rPr>
                <a:latin typeface="Courier"/>
              </a:rPr>
              <a:t> d[</a:t>
            </a:r>
            <a:r>
              <a:rPr>
                <a:solidFill>
                  <a:srgbClr val="4070A0"/>
                </a:solidFill>
                <a:latin typeface="Courier"/>
              </a:rPr>
              <a:t>"predicted"</a:t>
            </a:r>
            <a:r>
              <a:rPr>
                <a:latin typeface="Courier"/>
              </a:rPr>
              <a:t>].quantile(frac)</a:t>
            </a:r>
            <a:br/>
            <a:r>
              <a:rPr>
                <a:latin typeface="Courier"/>
              </a:rPr>
              <a:t>    caught </a:t>
            </a:r>
            <a:r>
              <a:rPr>
                <a:solidFill>
                  <a:srgbClr val="666666"/>
                </a:solidFill>
                <a:latin typeface="Courier"/>
              </a:rPr>
              <a:t>=</a:t>
            </a:r>
            <a:r>
              <a:rPr>
                <a:latin typeface="Courier"/>
              </a:rPr>
              <a:t> d.loc[d[</a:t>
            </a:r>
            <a:r>
              <a:rPr>
                <a:solidFill>
                  <a:srgbClr val="4070A0"/>
                </a:solidFill>
                <a:latin typeface="Courier"/>
              </a:rPr>
              <a:t>"predicted"</a:t>
            </a:r>
            <a:r>
              <a:rPr>
                <a:latin typeface="Courier"/>
              </a:rPr>
              <a:t>] </a:t>
            </a:r>
            <a:r>
              <a:rPr>
                <a:solidFill>
                  <a:srgbClr val="666666"/>
                </a:solidFill>
                <a:latin typeface="Courier"/>
              </a:rPr>
              <a:t>&lt;=</a:t>
            </a:r>
            <a:r>
              <a:rPr>
                <a:latin typeface="Courier"/>
              </a:rPr>
              <a:t> cut, </a:t>
            </a:r>
            <a:r>
              <a:rPr>
                <a:solidFill>
                  <a:srgbClr val="4070A0"/>
                </a:solidFill>
                <a:latin typeface="Courier"/>
              </a:rPr>
              <a:t>"mam"</a:t>
            </a:r>
            <a:r>
              <a:rPr>
                <a:latin typeface="Courier"/>
              </a:rPr>
              <a:t>].</a:t>
            </a:r>
            <a:r>
              <a:rPr>
                <a:solidFill>
                  <a:srgbClr val="008000"/>
                </a:solidFill>
                <a:latin typeface="Courier"/>
              </a:rPr>
              <a:t>sum</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f"screen worst </a:t>
            </a:r>
            <a:r>
              <a:rPr>
                <a:solidFill>
                  <a:srgbClr val="4070A0"/>
                </a:solidFill>
                <a:latin typeface="Courier"/>
              </a:rPr>
              <a:t>{</a:t>
            </a:r>
            <a:r>
              <a:rPr>
                <a:latin typeface="Courier"/>
              </a:rPr>
              <a:t>frac</a:t>
            </a:r>
            <a:r>
              <a:rPr>
                <a:solidFill>
                  <a:srgbClr val="4070A0"/>
                </a:solidFill>
                <a:latin typeface="Courier"/>
              </a:rPr>
              <a:t>:.0%}</a:t>
            </a:r>
            <a:r>
              <a:rPr>
                <a:solidFill>
                  <a:srgbClr val="BB6688"/>
                </a:solidFill>
                <a:latin typeface="Courier"/>
              </a:rPr>
              <a:t>: catches </a:t>
            </a:r>
            <a:r>
              <a:rPr>
                <a:solidFill>
                  <a:srgbClr val="4070A0"/>
                </a:solidFill>
                <a:latin typeface="Courier"/>
              </a:rPr>
              <a:t>{</a:t>
            </a:r>
            <a:r>
              <a:rPr>
                <a:latin typeface="Courier"/>
              </a:rPr>
              <a:t>caught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d[</a:t>
            </a:r>
            <a:r>
              <a:rPr>
                <a:solidFill>
                  <a:srgbClr val="4070A0"/>
                </a:solidFill>
                <a:latin typeface="Courier"/>
              </a:rPr>
              <a:t>'mam'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br/>
            <a:r>
              <a:rPr>
                <a:latin typeface="Courier"/>
              </a:rPr>
              <a:t>          </a:t>
            </a:r>
            <a:r>
              <a:rPr>
                <a:solidFill>
                  <a:srgbClr val="BB6688"/>
                </a:solidFill>
                <a:latin typeface="Courier"/>
              </a:rPr>
              <a:t>f" = </a:t>
            </a:r>
            <a:r>
              <a:rPr>
                <a:solidFill>
                  <a:srgbClr val="4070A0"/>
                </a:solidFill>
                <a:latin typeface="Courier"/>
              </a:rPr>
              <a:t>{</a:t>
            </a:r>
            <a:r>
              <a:rPr>
                <a:latin typeface="Courier"/>
              </a:rPr>
              <a:t>caught </a:t>
            </a:r>
            <a:r>
              <a:rPr>
                <a:solidFill>
                  <a:srgbClr val="666666"/>
                </a:solidFill>
                <a:latin typeface="Courier"/>
              </a:rPr>
              <a:t>/</a:t>
            </a:r>
            <a:r>
              <a:rPr>
                <a:latin typeface="Courier"/>
              </a:rPr>
              <a:t> d[</a:t>
            </a:r>
            <a:r>
              <a:rPr>
                <a:solidFill>
                  <a:srgbClr val="4070A0"/>
                </a:solidFill>
                <a:latin typeface="Courier"/>
              </a:rPr>
              <a:t>'mam'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 of cases"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delete it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predicted =</a:t>
            </a:r>
            <a:r>
              <a:rPr>
                <a:latin typeface="Courier"/>
              </a:rPr>
              <a:t> </a:t>
            </a:r>
            <a:r>
              <a:rPr>
                <a:solidFill>
                  <a:srgbClr val="06287E"/>
                </a:solidFill>
                <a:latin typeface="Courier"/>
              </a:rPr>
              <a:t>fitted</a:t>
            </a:r>
            <a:r>
              <a:rPr>
                <a:latin typeface="Courier"/>
              </a:rPr>
              <a:t>(model), </a:t>
            </a:r>
            <a:r>
              <a:rPr>
                <a:solidFill>
                  <a:srgbClr val="7D9029"/>
                </a:solidFill>
                <a:latin typeface="Courier"/>
              </a:rPr>
              <a:t>mam =</a:t>
            </a:r>
            <a:r>
              <a:rPr>
                <a:latin typeface="Courier"/>
              </a:rPr>
              <a:t> child_muac_mm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(predicted)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caught =</a:t>
            </a:r>
            <a:r>
              <a:rPr>
                <a:latin typeface="Courier"/>
              </a:rPr>
              <a:t> </a:t>
            </a:r>
            <a:r>
              <a:rPr>
                <a:solidFill>
                  <a:srgbClr val="06287E"/>
                </a:solidFill>
                <a:latin typeface="Courier"/>
              </a:rPr>
              <a:t>mean</a:t>
            </a:r>
            <a:r>
              <a:rPr>
                <a:latin typeface="Courier"/>
              </a:rPr>
              <a:t>(</a:t>
            </a:r>
            <a:r>
              <a:rPr>
                <a:solidFill>
                  <a:srgbClr val="06287E"/>
                </a:solidFill>
                <a:latin typeface="Courier"/>
              </a:rPr>
              <a:t>head</a:t>
            </a:r>
            <a:r>
              <a:rPr>
                <a:latin typeface="Courier"/>
              </a:rPr>
              <a:t>(mam, </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40A070"/>
                </a:solidFill>
                <a:latin typeface="Courier"/>
              </a:rPr>
              <a:t>0.2</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(mam))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delete 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Screening rule</a:t>
                      </a:r>
                    </a:p>
                  </a:txBody>
                  <a:tcPr/>
                </a:tc>
                <a:tc>
                  <a:txBody>
                    <a:bodyPr/>
                    <a:lstStyle/>
                    <a:p>
                      <a:pPr lvl="0" indent="0" marL="0">
                        <a:buNone/>
                      </a:pPr>
                      <a:r>
                        <a:rPr/>
                        <a:t>Children screened</a:t>
                      </a:r>
                    </a:p>
                  </a:txBody>
                  <a:tcPr/>
                </a:tc>
                <a:tc>
                  <a:txBody>
                    <a:bodyPr/>
                    <a:lstStyle/>
                    <a:p>
                      <a:pPr lvl="0" indent="0" marL="0">
                        <a:buNone/>
                      </a:pPr>
                      <a:r>
                        <a:rPr/>
                        <a:t>MUAC &lt; 125 mm found</a:t>
                      </a:r>
                    </a:p>
                  </a:txBody>
                  <a:tcPr/>
                </a:tc>
              </a:tr>
              <a:tr h="0">
                <a:tc>
                  <a:txBody>
                    <a:bodyPr/>
                    <a:lstStyle/>
                    <a:p>
                      <a:pPr lvl="0" indent="0" marL="0">
                        <a:buNone/>
                      </a:pPr>
                      <a:r>
                        <a:rPr b="1"/>
                        <a:t>Worst-predicted 20%</a:t>
                      </a:r>
                    </a:p>
                  </a:txBody>
                </a:tc>
                <a:tc>
                  <a:txBody>
                    <a:bodyPr/>
                    <a:lstStyle/>
                    <a:p>
                      <a:pPr lvl="0" indent="0" marL="0">
                        <a:buNone/>
                      </a:pPr>
                      <a:r>
                        <a:rPr/>
                        <a:t>129</a:t>
                      </a:r>
                    </a:p>
                  </a:txBody>
                </a:tc>
                <a:tc>
                  <a:txBody>
                    <a:bodyPr/>
                    <a:lstStyle/>
                    <a:p>
                      <a:pPr lvl="0" indent="0" marL="0">
                        <a:buNone/>
                      </a:pPr>
                      <a:r>
                        <a:rPr/>
                        <a:t>28 of 90 = </a:t>
                      </a:r>
                      <a:r>
                        <a:rPr b="1"/>
                        <a:t>31.1%</a:t>
                      </a:r>
                    </a:p>
                  </a:txBody>
                </a:tc>
              </a:tr>
              <a:tr h="0">
                <a:tc>
                  <a:txBody>
                    <a:bodyPr/>
                    <a:lstStyle/>
                    <a:p>
                      <a:pPr lvl="0" indent="0" marL="0">
                        <a:buNone/>
                      </a:pPr>
                      <a:r>
                        <a:rPr/>
                        <a:t>Worst-predicted 30%</a:t>
                      </a:r>
                    </a:p>
                  </a:txBody>
                </a:tc>
                <a:tc>
                  <a:txBody>
                    <a:bodyPr/>
                    <a:lstStyle/>
                    <a:p>
                      <a:pPr lvl="0" indent="0" marL="0">
                        <a:buNone/>
                      </a:pPr>
                      <a:r>
                        <a:rPr/>
                        <a:t>193</a:t>
                      </a:r>
                    </a:p>
                  </a:txBody>
                </a:tc>
                <a:tc>
                  <a:txBody>
                    <a:bodyPr/>
                    <a:lstStyle/>
                    <a:p>
                      <a:pPr lvl="0" indent="0" marL="0">
                        <a:buNone/>
                      </a:pPr>
                      <a:r>
                        <a:rPr/>
                        <a:t>41 of 90 = 45.6%</a:t>
                      </a:r>
                    </a:p>
                  </a:txBody>
                </a:tc>
              </a:tr>
              <a:tr h="0">
                <a:tc>
                  <a:txBody>
                    <a:bodyPr/>
                    <a:lstStyle/>
                    <a:p>
                      <a:pPr lvl="0" indent="0" marL="0">
                        <a:buNone/>
                      </a:pPr>
                      <a:r>
                        <a:rPr/>
                        <a:t>Worst-predicted 50%</a:t>
                      </a:r>
                    </a:p>
                  </a:txBody>
                </a:tc>
                <a:tc>
                  <a:txBody>
                    <a:bodyPr/>
                    <a:lstStyle/>
                    <a:p>
                      <a:pPr lvl="0" indent="0" marL="0">
                        <a:buNone/>
                      </a:pPr>
                      <a:r>
                        <a:rPr/>
                        <a:t>321</a:t>
                      </a:r>
                    </a:p>
                  </a:txBody>
                </a:tc>
                <a:tc>
                  <a:txBody>
                    <a:bodyPr/>
                    <a:lstStyle/>
                    <a:p>
                      <a:pPr lvl="0" indent="0" marL="0">
                        <a:buNone/>
                      </a:pPr>
                      <a:r>
                        <a:rPr/>
                        <a:t>54 of 90 = 60.0%</a:t>
                      </a:r>
                    </a:p>
                  </a:txBody>
                </a:tc>
              </a:tr>
              <a:tr h="0">
                <a:tc>
                  <a:txBody>
                    <a:bodyPr/>
                    <a:lstStyle/>
                    <a:p>
                      <a:pPr lvl="0" indent="0" marL="0">
                        <a:buNone/>
                      </a:pPr>
                      <a:r>
                        <a:rPr b="1"/>
                        <a:t>Random 20%</a:t>
                      </a:r>
                    </a:p>
                  </a:txBody>
                </a:tc>
                <a:tc>
                  <a:txBody>
                    <a:bodyPr/>
                    <a:lstStyle/>
                    <a:p>
                      <a:pPr lvl="0" indent="0" marL="0">
                        <a:buNone/>
                      </a:pPr>
                      <a:r>
                        <a:rPr/>
                        <a:t>129</a:t>
                      </a:r>
                    </a:p>
                  </a:txBody>
                </a:tc>
                <a:tc>
                  <a:txBody>
                    <a:bodyPr/>
                    <a:lstStyle/>
                    <a:p>
                      <a:pPr lvl="0" indent="0" marL="0">
                        <a:buNone/>
                      </a:pPr>
                      <a:r>
                        <a:rPr b="1"/>
                        <a:t>20%</a:t>
                      </a:r>
                      <a:r>
                        <a:rPr/>
                        <a:t> expected</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delete it</a:t>
            </a:r>
          </a:p>
        </p:txBody>
      </p:sp>
      <p:sp>
        <p:nvSpPr>
          <p:cNvPr id="3" name="Content Placeholder 2"/>
          <p:cNvSpPr>
            <a:spLocks noGrp="1"/>
          </p:cNvSpPr>
          <p:nvPr>
            <p:ph idx="1"/>
          </p:nvPr>
        </p:nvSpPr>
        <p:spPr/>
        <p:txBody>
          <a:bodyPr/>
          <a:lstStyle/>
          <a:p>
            <a:pPr lvl="0"/>
            <a:r>
              <a:rPr/>
              <a:t>Targeting on the model finds 31% of the malnourished children while screening 20% of them. Screening 20% at random…</a:t>
            </a:r>
          </a:p>
          <a:p>
            <a:pPr lvl="0"/>
            <a:r>
              <a:rPr/>
              <a:t>That is the finding — Not “the model did not work” — *household characteristics do not identify malnourished children…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a:t>
            </a:r>
          </a:p>
        </p:txBody>
      </p:sp>
      <p:sp>
        <p:nvSpPr>
          <p:cNvPr id="3" name="Content Placeholder 2"/>
          <p:cNvSpPr>
            <a:spLocks noGrp="1"/>
          </p:cNvSpPr>
          <p:nvPr>
            <p:ph idx="1"/>
          </p:nvPr>
        </p:nvSpPr>
        <p:spPr/>
        <p:txBody>
          <a:bodyPr/>
          <a:lstStyle/>
          <a:p>
            <a:pPr lvl="0"/>
            <a:r>
              <a:rPr/>
              <a:t>Fitted values outside the possible range — For a binary outcome fitted with linear regression, this is immediate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Python</a:t>
            </a:r>
          </a:p>
        </p:txBody>
      </p:sp>
      <p:sp>
        <p:nvSpPr>
          <p:cNvPr id="3" name="Content Placeholder 2"/>
          <p:cNvSpPr>
            <a:spLocks noGrp="1"/>
          </p:cNvSpPr>
          <p:nvPr>
            <p:ph idx="1"/>
          </p:nvPr>
        </p:nvSpPr>
        <p:spPr/>
        <p:txBody>
          <a:bodyPr/>
          <a:lstStyle/>
          <a:p>
            <a:pPr lvl="0" indent="0">
              <a:buNone/>
            </a:pPr>
            <a:r>
              <a:rPr>
                <a:latin typeface="Courier"/>
              </a:rPr>
              <a:t>lpm </a:t>
            </a:r>
            <a:r>
              <a:rPr>
                <a:solidFill>
                  <a:srgbClr val="666666"/>
                </a:solidFill>
                <a:latin typeface="Courier"/>
              </a:rPr>
              <a:t>=</a:t>
            </a:r>
            <a:r>
              <a:rPr>
                <a:latin typeface="Courier"/>
              </a:rPr>
              <a:t> smf.ols(</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referrals).fit()</a:t>
            </a:r>
            <a:br/>
            <a:r>
              <a:rPr>
                <a:solidFill>
                  <a:srgbClr val="008000"/>
                </a:solidFill>
                <a:latin typeface="Courier"/>
              </a:rPr>
              <a:t>print</a:t>
            </a:r>
            <a:r>
              <a:rPr>
                <a:latin typeface="Courier"/>
              </a:rPr>
              <a:t>(</a:t>
            </a:r>
            <a:r>
              <a:rPr>
                <a:solidFill>
                  <a:srgbClr val="BB6688"/>
                </a:solidFill>
                <a:latin typeface="Courier"/>
              </a:rPr>
              <a:t>f"fitted values from </a:t>
            </a:r>
            <a:r>
              <a:rPr>
                <a:solidFill>
                  <a:srgbClr val="4070A0"/>
                </a:solidFill>
                <a:latin typeface="Courier"/>
              </a:rPr>
              <a:t>{</a:t>
            </a:r>
            <a:r>
              <a:rPr>
                <a:latin typeface="Courier"/>
              </a:rPr>
              <a:t>lpm</a:t>
            </a:r>
            <a:r>
              <a:rPr>
                <a:solidFill>
                  <a:srgbClr val="4070A0"/>
                </a:solidFill>
                <a:latin typeface="Courier"/>
              </a:rPr>
              <a:t>.</a:t>
            </a:r>
            <a:r>
              <a:rPr>
                <a:latin typeface="Courier"/>
              </a:rPr>
              <a:t>fittedvalues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br/>
            <a:r>
              <a:rPr>
                <a:latin typeface="Courier"/>
              </a:rPr>
              <a:t>      </a:t>
            </a:r>
            <a:r>
              <a:rPr>
                <a:solidFill>
                  <a:srgbClr val="BB6688"/>
                </a:solidFill>
                <a:latin typeface="Courier"/>
              </a:rPr>
              <a:t>f" to </a:t>
            </a:r>
            <a:r>
              <a:rPr>
                <a:solidFill>
                  <a:srgbClr val="4070A0"/>
                </a:solidFill>
                <a:latin typeface="Courier"/>
              </a:rPr>
              <a:t>{</a:t>
            </a:r>
            <a:r>
              <a:rPr>
                <a:latin typeface="Courier"/>
              </a:rPr>
              <a:t>lpm</a:t>
            </a:r>
            <a:r>
              <a:rPr>
                <a:solidFill>
                  <a:srgbClr val="4070A0"/>
                </a:solidFill>
                <a:latin typeface="Courier"/>
              </a:rPr>
              <a:t>.</a:t>
            </a:r>
            <a:r>
              <a:rPr>
                <a:latin typeface="Courier"/>
              </a:rPr>
              <a:t>fittedvalues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f"outside [0, 1]: </a:t>
            </a:r>
            <a:r>
              <a:rPr>
                <a:solidFill>
                  <a:srgbClr val="4070A0"/>
                </a:solidFill>
                <a:latin typeface="Courier"/>
              </a:rPr>
              <a:t>{</a:t>
            </a:r>
            <a:r>
              <a:rPr>
                <a:latin typeface="Courier"/>
              </a:rPr>
              <a:t>((lpm.fittedvalues </a:t>
            </a:r>
            <a:r>
              <a:rPr>
                <a:solidFill>
                  <a:srgbClr val="666666"/>
                </a:solidFill>
                <a:latin typeface="Courier"/>
              </a:rPr>
              <a:t>&lt;</a:t>
            </a:r>
            <a:r>
              <a:rPr>
                <a:latin typeface="Courier"/>
              </a:rPr>
              <a:t> </a:t>
            </a:r>
            <a:r>
              <a:rPr>
                <a:solidFill>
                  <a:srgbClr val="40A070"/>
                </a:solidFill>
                <a:latin typeface="Courier"/>
              </a:rPr>
              <a:t>0</a:t>
            </a:r>
            <a:r>
              <a:rPr>
                <a:latin typeface="Courier"/>
              </a:rPr>
              <a:t>) </a:t>
            </a:r>
            <a:r>
              <a:rPr>
                <a:solidFill>
                  <a:srgbClr val="666666"/>
                </a:solidFill>
                <a:latin typeface="Courier"/>
              </a:rPr>
              <a:t>|</a:t>
            </a:r>
            <a:r>
              <a:rPr>
                <a:latin typeface="Courier"/>
              </a:rPr>
              <a:t> (lpm.fittedvalues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range</a:t>
            </a:r>
            <a:r>
              <a:rPr>
                <a:latin typeface="Courier"/>
              </a:rPr>
              <a:t>(</a:t>
            </a:r>
            <a:r>
              <a:rPr>
                <a:solidFill>
                  <a:srgbClr val="06287E"/>
                </a:solidFill>
                <a:latin typeface="Courier"/>
              </a:rPr>
              <a:t>fitted</a:t>
            </a:r>
            <a:r>
              <a:rPr>
                <a:latin typeface="Courier"/>
              </a:rPr>
              <a:t>(</a:t>
            </a:r>
            <a:r>
              <a:rPr>
                <a:solidFill>
                  <a:srgbClr val="06287E"/>
                </a:solidFill>
                <a:latin typeface="Courier"/>
              </a:rPr>
              <a:t>lm</a:t>
            </a:r>
            <a:r>
              <a:rPr>
                <a:latin typeface="Courier"/>
              </a:rPr>
              <a:t>(completed </a:t>
            </a:r>
            <a:r>
              <a:rPr>
                <a:solidFill>
                  <a:srgbClr val="4070A0"/>
                </a:solidFill>
                <a:latin typeface="Courier"/>
              </a:rPr>
              <a:t>~</a:t>
            </a:r>
            <a:r>
              <a:rPr>
                <a:latin typeface="Courier"/>
              </a:rPr>
              <a:t> ., </a:t>
            </a:r>
            <a:r>
              <a:rPr>
                <a:solidFill>
                  <a:srgbClr val="7D9029"/>
                </a:solidFill>
                <a:latin typeface="Courier"/>
              </a:rPr>
              <a:t>data =</a:t>
            </a:r>
            <a:r>
              <a:rPr>
                <a:latin typeface="Courier"/>
              </a:rPr>
              <a:t> referrals)))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a:t>
            </a:r>
          </a:p>
        </p:txBody>
      </p:sp>
      <p:sp>
        <p:nvSpPr>
          <p:cNvPr id="3" name="Content Placeholder 2"/>
          <p:cNvSpPr>
            <a:spLocks noGrp="1"/>
          </p:cNvSpPr>
          <p:nvPr>
            <p:ph idx="1"/>
          </p:nvPr>
        </p:nvSpPr>
        <p:spPr/>
        <p:txBody>
          <a:bodyPr/>
          <a:lstStyle/>
          <a:p>
            <a:pPr lvl="0"/>
            <a:r>
              <a:rPr/>
              <a:t>Eight of 1,581 fitted probabilities fall below zero, the lowest at −0.060 — The logistic model on the same data stays…</a:t>
            </a:r>
          </a:p>
          <a:p>
            <a:pPr lvl="0"/>
            <a:r>
              <a:rPr/>
              <a:t>Residuals against fitted values — Look for a fan shape, which means the spread depends on the level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r>
              <a:rPr>
                <a:latin typeface="Courier"/>
              </a:rPr>
              <a:t>plt.scatter(model.fittedvalues, model.resid, s</a:t>
            </a:r>
            <a:r>
              <a:rPr>
                <a:solidFill>
                  <a:srgbClr val="666666"/>
                </a:solidFill>
                <a:latin typeface="Courier"/>
              </a:rPr>
              <a:t>=</a:t>
            </a:r>
            <a:r>
              <a:rPr>
                <a:solidFill>
                  <a:srgbClr val="40A070"/>
                </a:solidFill>
                <a:latin typeface="Courier"/>
              </a:rPr>
              <a:t>6</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plot</a:t>
            </a:r>
            <a:r>
              <a:rPr>
                <a:latin typeface="Courier"/>
              </a:rPr>
              <a:t>(model, </a:t>
            </a:r>
            <a:r>
              <a:rPr>
                <a:solidFill>
                  <a:srgbClr val="7D9029"/>
                </a:solidFill>
                <a:latin typeface="Courier"/>
              </a:rPr>
              <a:t>which =</a:t>
            </a:r>
            <a:r>
              <a:rPr>
                <a:latin typeface="Courier"/>
              </a:rPr>
              <a:t> </a:t>
            </a:r>
            <a:r>
              <a:rPr>
                <a:solidFill>
                  <a:srgbClr val="40A070"/>
                </a:solidFill>
                <a:latin typeface="Courier"/>
              </a:rPr>
              <a:t>1</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a:t>
            </a:r>
          </a:p>
        </p:txBody>
      </p:sp>
      <p:sp>
        <p:nvSpPr>
          <p:cNvPr id="3" name="Content Placeholder 2"/>
          <p:cNvSpPr>
            <a:spLocks noGrp="1"/>
          </p:cNvSpPr>
          <p:nvPr>
            <p:ph idx="1"/>
          </p:nvPr>
        </p:nvSpPr>
        <p:spPr/>
        <p:txBody>
          <a:bodyPr/>
          <a:lstStyle/>
          <a:p>
            <a:pPr lvl="0"/>
            <a:r>
              <a:rPr/>
              <a:t>The decision: heteroscedasticity does not bias the coefficient, it biases the standard error — so the fix is a robust…</a:t>
            </a:r>
          </a:p>
          <a:p>
            <a:pPr lvl="0"/>
            <a:r>
              <a:rPr/>
              <a:t>Influence — A handful of rows can carry a coefficient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Python</a:t>
            </a:r>
          </a:p>
        </p:txBody>
      </p:sp>
      <p:sp>
        <p:nvSpPr>
          <p:cNvPr id="3" name="Content Placeholder 2"/>
          <p:cNvSpPr>
            <a:spLocks noGrp="1"/>
          </p:cNvSpPr>
          <p:nvPr>
            <p:ph idx="1"/>
          </p:nvPr>
        </p:nvSpPr>
        <p:spPr/>
        <p:txBody>
          <a:bodyPr/>
          <a:lstStyle/>
          <a:p>
            <a:pPr lvl="0" indent="0">
              <a:buNone/>
            </a:pPr>
            <a:r>
              <a:rPr>
                <a:latin typeface="Courier"/>
              </a:rPr>
              <a:t>influence </a:t>
            </a:r>
            <a:r>
              <a:rPr>
                <a:solidFill>
                  <a:srgbClr val="666666"/>
                </a:solidFill>
                <a:latin typeface="Courier"/>
              </a:rPr>
              <a:t>=</a:t>
            </a:r>
            <a:r>
              <a:rPr>
                <a:latin typeface="Courier"/>
              </a:rPr>
              <a:t> model.get_influence().cooks_distance[</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f"rows with Cook's D &gt; 4/n: </a:t>
            </a:r>
            <a:r>
              <a:rPr>
                <a:solidFill>
                  <a:srgbClr val="4070A0"/>
                </a:solidFill>
                <a:latin typeface="Courier"/>
              </a:rPr>
              <a:t>{</a:t>
            </a:r>
            <a:r>
              <a:rPr>
                <a:latin typeface="Courier"/>
              </a:rPr>
              <a:t>(influence </a:t>
            </a:r>
            <a:r>
              <a:rPr>
                <a:solidFill>
                  <a:srgbClr val="666666"/>
                </a:solidFill>
                <a:latin typeface="Courier"/>
              </a:rPr>
              <a:t>&gt;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a:t>
            </a:r>
            <a:r>
              <a:rPr>
                <a:latin typeface="Courier"/>
              </a:rPr>
              <a:t>(</a:t>
            </a:r>
            <a:r>
              <a:rPr>
                <a:solidFill>
                  <a:srgbClr val="06287E"/>
                </a:solidFill>
                <a:latin typeface="Courier"/>
              </a:rPr>
              <a:t>cooks.distance</a:t>
            </a:r>
            <a:r>
              <a:rPr>
                <a:latin typeface="Courier"/>
              </a:rPr>
              <a:t>(model) </a:t>
            </a:r>
            <a:r>
              <a:rPr>
                <a:solidFill>
                  <a:srgbClr val="4070A0"/>
                </a:solidFill>
                <a:latin typeface="Courier"/>
              </a:rPr>
              <a:t>&gt;</a:t>
            </a:r>
            <a:r>
              <a:rPr>
                <a:latin typeface="Courier"/>
              </a:rPr>
              <a:t> </a:t>
            </a:r>
            <a:r>
              <a:rPr>
                <a:solidFill>
                  <a:srgbClr val="40A070"/>
                </a:solidFill>
                <a:latin typeface="Courier"/>
              </a:rPr>
              <a:t>4</a:t>
            </a:r>
            <a:r>
              <a:rPr>
                <a:latin typeface="Courier"/>
              </a:rPr>
              <a:t> </a:t>
            </a:r>
            <a:r>
              <a:rPr>
                <a:solidFill>
                  <a:srgbClr val="4070A0"/>
                </a:solidFill>
                <a:latin typeface="Courier"/>
              </a:rPr>
              <a:t>/</a:t>
            </a:r>
            <a:r>
              <a:rPr>
                <a:latin typeface="Courier"/>
              </a:rPr>
              <a:t> </a:t>
            </a:r>
            <a:r>
              <a:rPr>
                <a:solidFill>
                  <a:srgbClr val="06287E"/>
                </a:solidFill>
                <a:latin typeface="Courier"/>
              </a:rPr>
              <a:t>nobs</a:t>
            </a:r>
            <a:r>
              <a:rPr>
                <a:latin typeface="Courier"/>
              </a:rPr>
              <a:t>(model))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a:t>
            </a:r>
          </a:p>
        </p:txBody>
      </p:sp>
      <p:sp>
        <p:nvSpPr>
          <p:cNvPr id="3" name="Content Placeholder 2"/>
          <p:cNvSpPr>
            <a:spLocks noGrp="1"/>
          </p:cNvSpPr>
          <p:nvPr>
            <p:ph idx="1"/>
          </p:nvPr>
        </p:nvSpPr>
        <p:spPr/>
        <p:txBody>
          <a:bodyPr/>
          <a:lstStyle/>
          <a:p>
            <a:pPr lvl="0"/>
            <a:r>
              <a:rPr/>
              <a:t>The decision: look at the flagged rows before doing anything — The WASH course’s eleven households with a unit error…</a:t>
            </a:r>
          </a:p>
          <a:p>
            <a:pPr lvl="0"/>
            <a:r>
              <a:rPr/>
              <a:t>Linearity of a continuous predictor — Fit it in bands and see whether the coefficients step evenly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Python</a:t>
            </a:r>
          </a:p>
        </p:txBody>
      </p:sp>
      <p:sp>
        <p:nvSpPr>
          <p:cNvPr id="3" name="Content Placeholder 2"/>
          <p:cNvSpPr>
            <a:spLocks noGrp="1"/>
          </p:cNvSpPr>
          <p:nvPr>
            <p:ph idx="1"/>
          </p:nvPr>
        </p:nvSpPr>
        <p:spPr/>
        <p:txBody>
          <a:bodyPr/>
          <a:lstStyle/>
          <a:p>
            <a:pPr lvl="0" indent="0">
              <a:buNone/>
            </a:pPr>
            <a:r>
              <a:rPr>
                <a:latin typeface="Courier"/>
              </a:rPr>
              <a:t>d[</a:t>
            </a:r>
            <a:r>
              <a:rPr>
                <a:solidFill>
                  <a:srgbClr val="4070A0"/>
                </a:solidFill>
                <a:latin typeface="Courier"/>
              </a:rPr>
              <a:t>"age_band"</a:t>
            </a:r>
            <a:r>
              <a:rPr>
                <a:latin typeface="Courier"/>
              </a:rPr>
              <a:t>] </a:t>
            </a:r>
            <a:r>
              <a:rPr>
                <a:solidFill>
                  <a:srgbClr val="666666"/>
                </a:solidFill>
                <a:latin typeface="Courier"/>
              </a:rPr>
              <a:t>=</a:t>
            </a:r>
            <a:r>
              <a:rPr>
                <a:latin typeface="Courier"/>
              </a:rPr>
              <a:t> pd.cut(d[</a:t>
            </a:r>
            <a:r>
              <a:rPr>
                <a:solidFill>
                  <a:srgbClr val="4070A0"/>
                </a:solidFill>
                <a:latin typeface="Courier"/>
              </a:rPr>
              <a:t>"child_age_months"</a:t>
            </a:r>
            <a:r>
              <a:rPr>
                <a:latin typeface="Courier"/>
              </a:rPr>
              <a:t>], [</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48</a:t>
            </a:r>
            <a:r>
              <a:rPr>
                <a:latin typeface="Courier"/>
              </a:rPr>
              <a:t>, </a:t>
            </a:r>
            <a:r>
              <a:rPr>
                <a:solidFill>
                  <a:srgbClr val="40A070"/>
                </a:solidFill>
                <a:latin typeface="Courier"/>
              </a:rPr>
              <a:t>60</a:t>
            </a:r>
            <a:r>
              <a:rPr>
                <a:latin typeface="Courier"/>
              </a:rPr>
              <a:t>])</a:t>
            </a:r>
            <a:br/>
            <a:r>
              <a:rPr>
                <a:solidFill>
                  <a:srgbClr val="008000"/>
                </a:solidFill>
                <a:latin typeface="Courier"/>
              </a:rPr>
              <a:t>print</a:t>
            </a:r>
            <a:r>
              <a:rPr>
                <a:latin typeface="Courier"/>
              </a:rPr>
              <a:t>(smf.ols(</a:t>
            </a:r>
            <a:r>
              <a:rPr>
                <a:solidFill>
                  <a:srgbClr val="4070A0"/>
                </a:solidFill>
                <a:latin typeface="Courier"/>
              </a:rPr>
              <a:t>"child_muac_mm ~ C(age_band)"</a:t>
            </a:r>
            <a:r>
              <a:rPr>
                <a:latin typeface="Courier"/>
              </a:rPr>
              <a:t>, data</a:t>
            </a:r>
            <a:r>
              <a:rPr>
                <a:solidFill>
                  <a:srgbClr val="666666"/>
                </a:solidFill>
                <a:latin typeface="Courier"/>
              </a:rPr>
              <a:t>=</a:t>
            </a:r>
            <a:r>
              <a:rPr>
                <a:latin typeface="Courier"/>
              </a:rPr>
              <a:t>d).fit().params.</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(child_muac_mm </a:t>
            </a:r>
            <a:r>
              <a:rPr>
                <a:solidFill>
                  <a:srgbClr val="4070A0"/>
                </a:solidFill>
                <a:latin typeface="Courier"/>
              </a:rPr>
              <a:t>~</a:t>
            </a:r>
            <a:r>
              <a:rPr>
                <a:latin typeface="Courier"/>
              </a:rPr>
              <a:t> </a:t>
            </a:r>
            <a:r>
              <a:rPr>
                <a:solidFill>
                  <a:srgbClr val="06287E"/>
                </a:solidFill>
                <a:latin typeface="Courier"/>
              </a:rPr>
              <a:t>cut</a:t>
            </a:r>
            <a:r>
              <a:rPr>
                <a:latin typeface="Courier"/>
              </a:rPr>
              <a:t>(child_age_months,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48</a:t>
            </a:r>
            <a:r>
              <a:rPr>
                <a:latin typeface="Courier"/>
              </a:rPr>
              <a:t>, </a:t>
            </a:r>
            <a:r>
              <a:rPr>
                <a:solidFill>
                  <a:srgbClr val="40A070"/>
                </a:solidFill>
                <a:latin typeface="Courier"/>
              </a:rPr>
              <a:t>60</a:t>
            </a:r>
            <a:r>
              <a:rPr>
                <a:latin typeface="Courier"/>
              </a:rPr>
              <a:t>)), </a:t>
            </a:r>
            <a:r>
              <a:rPr>
                <a:solidFill>
                  <a:srgbClr val="7D9029"/>
                </a:solidFill>
                <a:latin typeface="Courier"/>
              </a:rPr>
              <a:t>data =</a:t>
            </a:r>
            <a:r>
              <a:rPr>
                <a:latin typeface="Courier"/>
              </a:rPr>
              <a:t> 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Diagnostics that change a decision</a:t>
            </a:r>
          </a:p>
        </p:txBody>
      </p:sp>
      <p:sp>
        <p:nvSpPr>
          <p:cNvPr id="3" name="Content Placeholder 2"/>
          <p:cNvSpPr>
            <a:spLocks noGrp="1"/>
          </p:cNvSpPr>
          <p:nvPr>
            <p:ph idx="1"/>
          </p:nvPr>
        </p:nvSpPr>
        <p:spPr/>
        <p:txBody>
          <a:bodyPr/>
          <a:lstStyle/>
          <a:p>
            <a:pPr lvl="0"/>
            <a:r>
              <a:rPr/>
              <a:t>The decision: if the bands do not step evenly, the linear term is answering the wrong question — and banding is usually…</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R² is and is not</a:t>
            </a:r>
          </a:p>
        </p:txBody>
      </p:sp>
      <p:sp>
        <p:nvSpPr>
          <p:cNvPr id="3" name="Content Placeholder 2"/>
          <p:cNvSpPr>
            <a:spLocks noGrp="1"/>
          </p:cNvSpPr>
          <p:nvPr>
            <p:ph idx="1"/>
          </p:nvPr>
        </p:nvSpPr>
        <p:spPr/>
        <p:txBody>
          <a:bodyPr/>
          <a:lstStyle/>
          <a:p>
            <a:pPr lvl="0"/>
            <a:r>
              <a:rPr/>
              <a:t>R² is the share of variance the model accounts for — In programme data it is routinely small and that is a fact about…</a:t>
            </a:r>
          </a:p>
          <a:p>
            <a:pPr lvl="0"/>
            <a:r>
              <a:rPr/>
              <a:t>It is not a measure of whether a coefficient is right — A randomised trial with a decisive treatment effect can have an…</a:t>
            </a:r>
          </a:p>
          <a:p>
            <a:pPr lvl="0"/>
            <a:r>
              <a:rPr/>
              <a:t>It is a measure of whether predictions are worth making — That is the use above, and it is the honest one: the…</a:t>
            </a:r>
          </a:p>
          <a:p>
            <a:pPr lvl="0"/>
            <a:r>
              <a:rPr/>
              <a:t>Adjusted R² penalises added terms, and it went from 0.030 to 0.011 here — the gap between the two is a measure of how…</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Predicting child MUAC from household characteristics
  Linear model, 641 children with complete data.
  R-squared 0.030, adjusted 0.011. Residual SD 15.95 mm against an outcome
  SD of 16.04 mm.
  Only food insecurity is distinguishable from zero: -4.70 mm (95% CI -7.45
  to -1.95). Household size, displacement status, water source, child sex
  and child age are not.
  Used as a targeting rule, screening the 20% of children the model ranks
  worst would find 31% of the children with MUAC below 125 mm, against 20%
  expected from screening 20% at random. Screening half the children would
  find 60%.
  Recommendation: do not target screening on household characteristics. The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survey's 14.0% prevalence of MUAC below 125 mm is not concentrated in
  households that a registration form can identify, and blanket screening
  remains the only rule that reaches the caseload.
  This model is reported because it does not fit. A negative result about
  targeting is a budget decision, and dropping the model would have left the
  proposal to assume targeting works.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why the section exists — A model that does not fit is evidence, and the file drawer it usually…</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That is the course.</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https://data-analysis.cassion.dev/courses/regression-for-programmes/reg-08-the-model-that-does-not-fit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R² of 0.03, and the most useful result in the report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Twelve household characteristics explain three per cent of the variation in child MUAC. Targeting screening on the model’s worst-predicted 20% finds 31% of the malnourished children, against 20% at random. The model failed, and its failure is the operational answer.</vt:lpwstr>
  </property>
</Properties>
</file>