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notesMaster" Target="notesMasters/notesMaster1.xml" /><Relationship Id="rId34" Type="http://schemas.openxmlformats.org/officeDocument/2006/relationships/viewProps" Target="viewProps.xml" /><Relationship Id="rId33" Type="http://schemas.openxmlformats.org/officeDocument/2006/relationships/presProps" Target="presProps.xml" /><Relationship Id="rId1" Type="http://schemas.openxmlformats.org/officeDocument/2006/relationships/slideMaster" Target="slideMasters/slideMaster1.xml" /><Relationship Id="rId36" Type="http://schemas.openxmlformats.org/officeDocument/2006/relationships/tableStyles" Target="tableStyles.xml" /><Relationship Id="rId3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Douze caractéristiques de ménage expliquent trois pour cent de la variation du PB des enfants. Cibler le dépistage sur les 20 % les moins bien prédits trouve 31 % des enfants malnutris, contre 20 % au hasard. Le modèle a échoué, et son échec est la réponse opérationnelle.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programme veut dépister moins d’enfants. Si les caractéristiques des ménages prédisaient quels enfants sont malnutris, le dépistage pourrait viser les ménages qui en abritent le plus probablement, et l’enquête porte toutes les variables qu’une telle règle emploierait.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 = 641. R² = 0,030, R² ajusté = 0,011. Écart-type résiduel 15,95 mm contre un écart-type du résultat de 16,04 mm. Le modèle a retiré moins d’un millimètre des seize dont il partait. Un seul coefficient se distingue de zéro.</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L’instinct est d’écarter le modèle, d’essayer plus de variables, ou de se tourner vers quelque chose de non linéaire. Les trois sont faux ici, et la raison est que la question n’était pas « puis-je modéliser le PB » — c’était « puis-je cibler le dépistage ».</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ciblage par le modèle trouve 31 % des enfants malnutris en en dépistant 20 %. Dépister 20 % au hasard en trouve 20 %. Le modèle fait onze points mieux que le hasard et manque sept enfants sur dix parmi ceux qu’un programme existe pour atteindre. C’est cela, le constat. Non pas « le modèle n’a pas marché » — </a:t>
            </a:r>
            <a:r>
              <a:rPr i="1"/>
              <a:t>les caractéristiques des ménages n’identifient pas assez bien les enfants malnutris pour cibler le dépistage, donc le dépistage doit rester systématique.</a:t>
            </a:r>
            <a:r>
              <a:rPr/>
              <a:t> Un programme peut agir sur cette phrase, elle coûte une somme réelle, et elle est étayée par un modèle de R² 0,03.</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vérifications, chacune assortie d’une décision plutôt que d’un seuil. Des valeurs ajustées hors de la plage possible. Pour un résultat binaire ajusté par régression linéaire, c’est immédiat.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Huit des 1 581 probabilités ajustées tombent sous zéro, la plus basse à −0,060. Le modèle logistique sur les mêmes données reste entre 0,065 et 0,738. La décision : employez le logistique quand les prédictions comptent, et le modèle linéaire de probabilité quand seule la différence moyenne compte — le coefficient du modèle linéaire est directement une différence de risques, ce qui explique sa survie en économie. Les résidus contre les valeurs ajustées. Cherchez une forme en éventail, qui signifie que la dispersion dépend du niveau.</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décision : l’hétéroscédasticité ne biaise pas le coefficient, elle biaise l’erreur-type — le remède est donc une erreur-type robuste, non un résultat transformé. L’influence. Une poignée de lignes peut porter un coefficient.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décision : regardez les lignes signalées avant de faire quoi que ce soit. Les onze ménages du cours EAH avec une erreur d’unité sont exactement le genre de ligne qui ressort ici, et la réponse est de corriger les données, non de sous-pondérer le point. La linéarité d’un prédicteur continu. Ajustez-le par classes et voyez si les coefficients progressent régulièrement.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décision : si les classes ne progressent pas régulièrement, le terme linéaire répond à la mauvaise question, et le découpage en classes est généralement une meilleure réponse qu’un polynôme, parce que les classes sont interprétables par ceux qui lisent le rapport.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R² est la part de variance dont le modèle rend compte. Dans des données de programme il est couramment petit, et c’est un fait sur les gens, non sur l’analyste. Ce n’est pas une mesure de la justesse d’un coefficient. Un essai randomisé avec un effet de traitement tranché peut avoir un R² de 0,02, parce que la variation individuelle noie une vraie différence moyenne. Juger une estimation causale par le R² est une erreur de catégorie. C’est une mesure de la valeur des prédictions. C’est l’usage ci-dessus, et c’est l’usage honnête : la question du ciblage est une question de prédiction, et le R² y a répondu. Le R² ajusté pénalise les termes ajoutés, et il est passé de 0,030 à 0,011 ici — l’écart entre les deux mesure combien des douze variables payaient leur place. Presque aucune.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dernier paragraphe est la raison d’être de cette section. Un modèle qui s’ajuste mal est une preuve, et le tiroir où il finit d’ordinaire est l’endroit où l’hypothèse d’un programme survit sans être contestée.</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le cours. Huit leçons, une idée : un coefficient est une comparaison, et le travail consiste à dire laquelle, entre quelles unités, ajustée sur quoi, avec une erreur-type qui épouse la façon dont les données sont arrivées. Le laboratoire met les quatre décisions dans une seule analyse. Puis </a:t>
            </a:r>
            <a:r>
              <a:rPr i="1"/>
              <a:t>Méthodes d’évaluation d’impact</a:t>
            </a:r>
            <a:r>
              <a:rPr/>
              <a:t> prend en charge la question que ce cours a différée dans le dernier paragraphe de chaque leçon — laquelle de ces comparaisons peut s’écrire comme une cause.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gression-for-programmes/reg-08-the-model-that-does-not-fi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 R² de 0,03, et le constat le plus utile du rapport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Douze caractéristiques de ménage expliquent trois pour cent de la variation du PB des enfants. Cibler le dépistage sur les 20 % les moins bien prédits trouve 31 % des enfants malnutris, contre 20 % au hasard. Le modèle a échoué, et son échec est la réponse opérationnelle.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 modèle bâti pour répondre à une question de ciblage</a:t>
            </a:r>
          </a:p>
          <a:p>
            <a:pPr lvl="0"/>
            <a:r>
              <a:rPr/>
              <a:t>Ne le supprimez pas</a:t>
            </a:r>
          </a:p>
          <a:p>
            <a:pPr lvl="0"/>
            <a:r>
              <a:rPr/>
              <a:t>Des diagnostics qui changent une décision</a:t>
            </a:r>
          </a:p>
          <a:p>
            <a:pPr lvl="0"/>
            <a:r>
              <a:rPr/>
              <a:t>Ce que le R² est et n’est pas</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modèle bâti pour répondre à une question de ciblage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survey </a:t>
            </a:r>
            <a:r>
              <a:rPr>
                <a:solidFill>
                  <a:srgbClr val="666666"/>
                </a:solidFill>
                <a:latin typeface="Courier"/>
              </a:rPr>
              <a:t>=</a:t>
            </a:r>
            <a:r>
              <a:rPr>
                <a:latin typeface="Courier"/>
              </a:rPr>
              <a:t> pd.read_csv(</a:t>
            </a:r>
            <a:r>
              <a:rPr>
                <a:solidFill>
                  <a:srgbClr val="4070A0"/>
                </a:solidFill>
                <a:latin typeface="Courier"/>
              </a:rPr>
              <a:t>"household-survey-2025.v1.csv"</a:t>
            </a:r>
            <a:r>
              <a:rPr>
                <a:latin typeface="Courier"/>
              </a:rPr>
              <a:t>)</a:t>
            </a:r>
            <a:br/>
            <a:r>
              <a:rPr>
                <a:latin typeface="Courier"/>
              </a:rPr>
              <a:t>d </a:t>
            </a:r>
            <a:r>
              <a:rPr>
                <a:solidFill>
                  <a:srgbClr val="666666"/>
                </a:solidFill>
                <a:latin typeface="Courier"/>
              </a:rPr>
              <a:t>=</a:t>
            </a:r>
            <a:r>
              <a:rPr>
                <a:latin typeface="Courier"/>
              </a:rPr>
              <a:t> survey.dropna(subset</a:t>
            </a:r>
            <a:r>
              <a:rPr>
                <a:solidFill>
                  <a:srgbClr val="666666"/>
                </a:solidFill>
                <a:latin typeface="Courier"/>
              </a:rPr>
              <a:t>=</a:t>
            </a:r>
            <a:r>
              <a:rPr>
                <a:latin typeface="Courier"/>
              </a:rPr>
              <a:t>[</a:t>
            </a:r>
            <a:r>
              <a:rPr>
                <a:solidFill>
                  <a:srgbClr val="4070A0"/>
                </a:solidFill>
                <a:latin typeface="Courier"/>
              </a:rPr>
              <a:t>"child_muac_mm"</a:t>
            </a:r>
            <a:r>
              <a:rPr>
                <a:latin typeface="Courier"/>
              </a:rPr>
              <a:t>, </a:t>
            </a:r>
            <a:r>
              <a:rPr>
                <a:solidFill>
                  <a:srgbClr val="4070A0"/>
                </a:solidFill>
                <a:latin typeface="Courier"/>
              </a:rPr>
              <a:t>"child_age_months"</a:t>
            </a:r>
            <a:r>
              <a:rPr>
                <a:latin typeface="Courier"/>
              </a:rPr>
              <a:t>, </a:t>
            </a:r>
            <a:r>
              <a:rPr>
                <a:solidFill>
                  <a:srgbClr val="4070A0"/>
                </a:solidFill>
                <a:latin typeface="Courier"/>
              </a:rPr>
              <a:t>"child_sex"</a:t>
            </a:r>
            <a:r>
              <a:rPr>
                <a:latin typeface="Courier"/>
              </a:rPr>
              <a:t>,</a:t>
            </a:r>
            <a:br/>
            <a:r>
              <a:rPr>
                <a:latin typeface="Courier"/>
              </a:rPr>
              <a:t>                          </a:t>
            </a:r>
            <a:r>
              <a:rPr>
                <a:solidFill>
                  <a:srgbClr val="4070A0"/>
                </a:solidFill>
                <a:latin typeface="Courier"/>
              </a:rPr>
              <a:t>"household_size"</a:t>
            </a:r>
            <a:r>
              <a:rPr>
                <a:latin typeface="Courier"/>
              </a:rPr>
              <a:t>, </a:t>
            </a:r>
            <a:r>
              <a:rPr>
                <a:solidFill>
                  <a:srgbClr val="4070A0"/>
                </a:solidFill>
                <a:latin typeface="Courier"/>
              </a:rPr>
              <a:t>"displacement_status"</a:t>
            </a:r>
            <a:r>
              <a:rPr>
                <a:latin typeface="Courier"/>
              </a:rPr>
              <a:t>,</a:t>
            </a:r>
            <a:br/>
            <a:r>
              <a:rPr>
                <a:latin typeface="Courier"/>
              </a:rPr>
              <a:t>                          </a:t>
            </a:r>
            <a:r>
              <a:rPr>
                <a:solidFill>
                  <a:srgbClr val="4070A0"/>
                </a:solidFill>
                <a:latin typeface="Courier"/>
              </a:rPr>
              <a:t>"main_livelihood"</a:t>
            </a:r>
            <a:r>
              <a:rPr>
                <a:latin typeface="Courier"/>
              </a:rPr>
              <a:t>, </a:t>
            </a:r>
            <a:r>
              <a:rPr>
                <a:solidFill>
                  <a:srgbClr val="4070A0"/>
                </a:solidFill>
                <a:latin typeface="Courier"/>
              </a:rPr>
              <a:t>"food_insecure"</a:t>
            </a:r>
            <a:r>
              <a:rPr>
                <a:latin typeface="Courier"/>
              </a:rPr>
              <a:t>,</a:t>
            </a:r>
            <a:br/>
            <a:r>
              <a:rPr>
                <a:latin typeface="Courier"/>
              </a:rPr>
              <a:t>                          </a:t>
            </a:r>
            <a:r>
              <a:rPr>
                <a:solidFill>
                  <a:srgbClr val="4070A0"/>
                </a:solidFill>
                <a:latin typeface="Courier"/>
              </a:rPr>
              <a:t>"improved_water_source"</a:t>
            </a:r>
            <a:r>
              <a:rPr>
                <a:latin typeface="Courier"/>
              </a:rPr>
              <a:t>])</a:t>
            </a:r>
            <a:br/>
            <a:br/>
            <a:r>
              <a:rPr>
                <a:latin typeface="Courier"/>
              </a:rPr>
              <a:t>model </a:t>
            </a:r>
            <a:r>
              <a:rPr>
                <a:solidFill>
                  <a:srgbClr val="666666"/>
                </a:solidFill>
                <a:latin typeface="Courier"/>
              </a:rPr>
              <a:t>=</a:t>
            </a:r>
            <a:r>
              <a:rPr>
                <a:latin typeface="Courier"/>
              </a:rPr>
              <a:t> smf.ols(</a:t>
            </a:r>
            <a:br/>
            <a:r>
              <a:rPr>
                <a:latin typeface="Courier"/>
              </a:rPr>
              <a:t>    </a:t>
            </a:r>
            <a:r>
              <a:rPr>
                <a:solidFill>
                  <a:srgbClr val="4070A0"/>
                </a:solidFill>
                <a:latin typeface="Courier"/>
              </a:rPr>
              <a:t>"child_muac_mm ~ child_age_months + child_sex + household_size"</a:t>
            </a:r>
            <a:br/>
            <a:r>
              <a:rPr>
                <a:latin typeface="Courier"/>
              </a:rPr>
              <a:t>    </a:t>
            </a:r>
            <a:r>
              <a:rPr>
                <a:solidFill>
                  <a:srgbClr val="4070A0"/>
                </a:solidFill>
                <a:latin typeface="Courier"/>
              </a:rPr>
              <a:t>" + displacement_status + main_livelihood + food_insecure"</a:t>
            </a:r>
            <a:br/>
            <a:r>
              <a:rPr>
                <a:latin typeface="Courier"/>
              </a:rPr>
              <a:t>    </a:t>
            </a:r>
            <a:r>
              <a:rPr>
                <a:solidFill>
                  <a:srgbClr val="4070A0"/>
                </a:solidFill>
                <a:latin typeface="Courier"/>
              </a:rPr>
              <a:t>" + improved_water_source"</a:t>
            </a:r>
            <a:r>
              <a:rPr>
                <a:latin typeface="Courier"/>
              </a:rPr>
              <a:t>, data</a:t>
            </a:r>
            <a:r>
              <a:rPr>
                <a:solidFill>
                  <a:srgbClr val="666666"/>
                </a:solidFill>
                <a:latin typeface="Courier"/>
              </a:rPr>
              <a:t>=</a:t>
            </a:r>
            <a:r>
              <a:rPr>
                <a:latin typeface="Courier"/>
              </a:rPr>
              <a:t>d).fit()</a:t>
            </a:r>
            <a:br/>
            <a:br/>
            <a:r>
              <a:rPr>
                <a:solidFill>
                  <a:srgbClr val="008000"/>
                </a:solidFill>
                <a:latin typeface="Courier"/>
              </a:rPr>
              <a:t>print</a:t>
            </a:r>
            <a:r>
              <a:rPr>
                <a:latin typeface="Courier"/>
              </a:rPr>
              <a:t>(</a:t>
            </a:r>
            <a:r>
              <a:rPr>
                <a:solidFill>
                  <a:srgbClr val="BB6688"/>
                </a:solidFill>
                <a:latin typeface="Courier"/>
              </a:rPr>
              <a:t>f"n = </a:t>
            </a:r>
            <a:r>
              <a:rPr>
                <a:solidFill>
                  <a:srgbClr val="4070A0"/>
                </a:solidFill>
                <a:latin typeface="Courier"/>
              </a:rPr>
              <a:t>{</a:t>
            </a:r>
            <a:r>
              <a:rPr>
                <a:solidFill>
                  <a:srgbClr val="008000"/>
                </a:solidFill>
                <a:latin typeface="Courier"/>
              </a:rPr>
              <a:t>int</a:t>
            </a:r>
            <a:r>
              <a:rPr>
                <a:latin typeface="Courier"/>
              </a:rPr>
              <a:t>(model.nobs)</a:t>
            </a:r>
            <a:r>
              <a:rPr>
                <a:solidFill>
                  <a:srgbClr val="4070A0"/>
                </a:solidFill>
                <a:latin typeface="Courier"/>
              </a:rPr>
              <a:t>}</a:t>
            </a:r>
            <a:r>
              <a:rPr>
                <a:solidFill>
                  <a:srgbClr val="BB6688"/>
                </a:solidFill>
                <a:latin typeface="Courier"/>
              </a:rPr>
              <a:t>   R2 = </a:t>
            </a:r>
            <a:r>
              <a:rPr>
                <a:solidFill>
                  <a:srgbClr val="4070A0"/>
                </a:solidFill>
                <a:latin typeface="Courier"/>
              </a:rPr>
              <a:t>{</a:t>
            </a:r>
            <a:r>
              <a:rPr>
                <a:latin typeface="Courier"/>
              </a:rPr>
              <a:t>model</a:t>
            </a:r>
            <a:r>
              <a:rPr>
                <a:solidFill>
                  <a:srgbClr val="4070A0"/>
                </a:solidFill>
                <a:latin typeface="Courier"/>
              </a:rPr>
              <a:t>.</a:t>
            </a:r>
            <a:r>
              <a:rPr>
                <a:latin typeface="Courier"/>
              </a:rPr>
              <a:t>rsquared</a:t>
            </a:r>
            <a:r>
              <a:rPr>
                <a:solidFill>
                  <a:srgbClr val="4070A0"/>
                </a:solidFill>
                <a:latin typeface="Courier"/>
              </a:rPr>
              <a:t>:.4f}</a:t>
            </a:r>
            <a:r>
              <a:rPr>
                <a:solidFill>
                  <a:srgbClr val="BB6688"/>
                </a:solidFill>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modèle bâti pour répondre à une question de ciblage — En Python (suite)</a:t>
            </a:r>
          </a:p>
        </p:txBody>
      </p:sp>
      <p:sp>
        <p:nvSpPr>
          <p:cNvPr id="3" name="Content Placeholder 2"/>
          <p:cNvSpPr>
            <a:spLocks noGrp="1"/>
          </p:cNvSpPr>
          <p:nvPr>
            <p:ph idx="1"/>
          </p:nvPr>
        </p:nvSpPr>
        <p:spPr/>
        <p:txBody>
          <a:bodyPr/>
          <a:lstStyle/>
          <a:p>
            <a:pPr lvl="0" indent="0">
              <a:buNone/>
            </a:pPr>
            <a:r>
              <a:rPr>
                <a:latin typeface="Courier"/>
              </a:rPr>
              <a:t>      </a:t>
            </a:r>
            <a:r>
              <a:rPr>
                <a:solidFill>
                  <a:srgbClr val="BB6688"/>
                </a:solidFill>
                <a:latin typeface="Courier"/>
              </a:rPr>
              <a:t>f"   adjusted R2 = </a:t>
            </a:r>
            <a:r>
              <a:rPr>
                <a:solidFill>
                  <a:srgbClr val="4070A0"/>
                </a:solidFill>
                <a:latin typeface="Courier"/>
              </a:rPr>
              <a:t>{</a:t>
            </a:r>
            <a:r>
              <a:rPr>
                <a:latin typeface="Courier"/>
              </a:rPr>
              <a:t>model</a:t>
            </a:r>
            <a:r>
              <a:rPr>
                <a:solidFill>
                  <a:srgbClr val="4070A0"/>
                </a:solidFill>
                <a:latin typeface="Courier"/>
              </a:rPr>
              <a:t>.</a:t>
            </a:r>
            <a:r>
              <a:rPr>
                <a:latin typeface="Courier"/>
              </a:rPr>
              <a:t>rsquared_adj</a:t>
            </a:r>
            <a:r>
              <a:rPr>
                <a:solidFill>
                  <a:srgbClr val="4070A0"/>
                </a:solidFill>
                <a:latin typeface="Courier"/>
              </a:rPr>
              <a:t>:.4f}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f"residual SD </a:t>
            </a:r>
            <a:r>
              <a:rPr>
                <a:solidFill>
                  <a:srgbClr val="4070A0"/>
                </a:solidFill>
                <a:latin typeface="Courier"/>
              </a:rPr>
              <a:t>{</a:t>
            </a:r>
            <a:r>
              <a:rPr>
                <a:latin typeface="Courier"/>
              </a:rPr>
              <a:t>np</a:t>
            </a:r>
            <a:r>
              <a:rPr>
                <a:solidFill>
                  <a:srgbClr val="4070A0"/>
                </a:solidFill>
                <a:latin typeface="Courier"/>
              </a:rPr>
              <a:t>.</a:t>
            </a:r>
            <a:r>
              <a:rPr>
                <a:latin typeface="Courier"/>
              </a:rPr>
              <a:t>sqrt(model.scale)</a:t>
            </a:r>
            <a:r>
              <a:rPr>
                <a:solidFill>
                  <a:srgbClr val="4070A0"/>
                </a:solidFill>
                <a:latin typeface="Courier"/>
              </a:rPr>
              <a:t>:.2f}</a:t>
            </a:r>
            <a:r>
              <a:rPr>
                <a:solidFill>
                  <a:srgbClr val="BB6688"/>
                </a:solidFill>
                <a:latin typeface="Courier"/>
              </a:rPr>
              <a:t>  outcome SD </a:t>
            </a:r>
            <a:r>
              <a:rPr>
                <a:solidFill>
                  <a:srgbClr val="4070A0"/>
                </a:solidFill>
                <a:latin typeface="Courier"/>
              </a:rPr>
              <a:t>{</a:t>
            </a:r>
            <a:r>
              <a:rPr>
                <a:latin typeface="Courier"/>
              </a:rPr>
              <a:t>d[</a:t>
            </a:r>
            <a:r>
              <a:rPr>
                <a:solidFill>
                  <a:srgbClr val="4070A0"/>
                </a:solidFill>
                <a:latin typeface="Courier"/>
              </a:rPr>
              <a:t>'child_muac_mm'</a:t>
            </a:r>
            <a:r>
              <a:rPr>
                <a:latin typeface="Courier"/>
              </a:rPr>
              <a:t>]</a:t>
            </a:r>
            <a:r>
              <a:rPr>
                <a:solidFill>
                  <a:srgbClr val="4070A0"/>
                </a:solidFill>
                <a:latin typeface="Courier"/>
              </a:rPr>
              <a:t>.</a:t>
            </a:r>
            <a:r>
              <a:rPr>
                <a:latin typeface="Courier"/>
              </a:rPr>
              <a:t>std()</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modèle bâti pour répondre à une question de ciblage — En R</a:t>
            </a:r>
          </a:p>
        </p:txBody>
      </p:sp>
      <p:sp>
        <p:nvSpPr>
          <p:cNvPr id="3" name="Content Placeholder 2"/>
          <p:cNvSpPr>
            <a:spLocks noGrp="1"/>
          </p:cNvSpPr>
          <p:nvPr>
            <p:ph idx="1"/>
          </p:nvPr>
        </p:nvSpPr>
        <p:spPr/>
        <p:txBody>
          <a:bodyPr/>
          <a:lstStyle/>
          <a:p>
            <a:pPr lvl="0" indent="0">
              <a:buNone/>
            </a:pPr>
            <a:r>
              <a:rPr>
                <a:latin typeface="Courier"/>
              </a:rPr>
              <a:t>model </a:t>
            </a:r>
            <a:r>
              <a:rPr>
                <a:solidFill>
                  <a:srgbClr val="007020"/>
                </a:solidFill>
                <a:latin typeface="Courier"/>
              </a:rPr>
              <a:t>&lt;-</a:t>
            </a:r>
            <a:r>
              <a:rPr>
                <a:latin typeface="Courier"/>
              </a:rPr>
              <a:t> </a:t>
            </a:r>
            <a:r>
              <a:rPr>
                <a:solidFill>
                  <a:srgbClr val="06287E"/>
                </a:solidFill>
                <a:latin typeface="Courier"/>
              </a:rPr>
              <a:t>lm</a:t>
            </a:r>
            <a:r>
              <a:rPr>
                <a:latin typeface="Courier"/>
              </a:rPr>
              <a:t>(child_muac_mm </a:t>
            </a:r>
            <a:r>
              <a:rPr>
                <a:solidFill>
                  <a:srgbClr val="4070A0"/>
                </a:solidFill>
                <a:latin typeface="Courier"/>
              </a:rPr>
              <a:t>~</a:t>
            </a:r>
            <a:r>
              <a:rPr>
                <a:latin typeface="Courier"/>
              </a:rPr>
              <a:t> child_age_months </a:t>
            </a:r>
            <a:r>
              <a:rPr>
                <a:solidFill>
                  <a:srgbClr val="4070A0"/>
                </a:solidFill>
                <a:latin typeface="Courier"/>
              </a:rPr>
              <a:t>+</a:t>
            </a:r>
            <a:r>
              <a:rPr>
                <a:latin typeface="Courier"/>
              </a:rPr>
              <a:t> child_sex </a:t>
            </a:r>
            <a:r>
              <a:rPr>
                <a:solidFill>
                  <a:srgbClr val="4070A0"/>
                </a:solidFill>
                <a:latin typeface="Courier"/>
              </a:rPr>
              <a:t>+</a:t>
            </a:r>
            <a:r>
              <a:rPr>
                <a:latin typeface="Courier"/>
              </a:rPr>
              <a:t> household_size </a:t>
            </a:r>
            <a:r>
              <a:rPr>
                <a:solidFill>
                  <a:srgbClr val="4070A0"/>
                </a:solidFill>
                <a:latin typeface="Courier"/>
              </a:rPr>
              <a:t>+</a:t>
            </a:r>
            <a:br/>
            <a:r>
              <a:rPr>
                <a:latin typeface="Courier"/>
              </a:rPr>
              <a:t>              displacement_status </a:t>
            </a:r>
            <a:r>
              <a:rPr>
                <a:solidFill>
                  <a:srgbClr val="4070A0"/>
                </a:solidFill>
                <a:latin typeface="Courier"/>
              </a:rPr>
              <a:t>+</a:t>
            </a:r>
            <a:r>
              <a:rPr>
                <a:latin typeface="Courier"/>
              </a:rPr>
              <a:t> main_livelihood </a:t>
            </a:r>
            <a:r>
              <a:rPr>
                <a:solidFill>
                  <a:srgbClr val="4070A0"/>
                </a:solidFill>
                <a:latin typeface="Courier"/>
              </a:rPr>
              <a:t>+</a:t>
            </a:r>
            <a:r>
              <a:rPr>
                <a:latin typeface="Courier"/>
              </a:rPr>
              <a:t> food_insecure </a:t>
            </a:r>
            <a:r>
              <a:rPr>
                <a:solidFill>
                  <a:srgbClr val="4070A0"/>
                </a:solidFill>
                <a:latin typeface="Courier"/>
              </a:rPr>
              <a:t>+</a:t>
            </a:r>
            <a:br/>
            <a:r>
              <a:rPr>
                <a:latin typeface="Courier"/>
              </a:rPr>
              <a:t>              improved_water_source, </a:t>
            </a:r>
            <a:r>
              <a:rPr>
                <a:solidFill>
                  <a:srgbClr val="7D9029"/>
                </a:solidFill>
                <a:latin typeface="Courier"/>
              </a:rPr>
              <a:t>data =</a:t>
            </a:r>
            <a:r>
              <a:rPr>
                <a:latin typeface="Courier"/>
              </a:rPr>
              <a:t> d)</a:t>
            </a:r>
            <a:br/>
            <a:r>
              <a:rPr>
                <a:solidFill>
                  <a:srgbClr val="06287E"/>
                </a:solidFill>
                <a:latin typeface="Courier"/>
              </a:rPr>
              <a:t>summary</a:t>
            </a:r>
            <a:r>
              <a:rPr>
                <a:latin typeface="Courier"/>
              </a:rPr>
              <a:t>(model)</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modèle bâti pour répondre à une question de ciblage</a:t>
            </a:r>
          </a:p>
        </p:txBody>
      </p:sp>
      <p:sp>
        <p:nvSpPr>
          <p:cNvPr id="3" name="Content Placeholder 2"/>
          <p:cNvSpPr>
            <a:spLocks noGrp="1"/>
          </p:cNvSpPr>
          <p:nvPr>
            <p:ph idx="1"/>
          </p:nvPr>
        </p:nvSpPr>
        <p:spPr/>
        <p:txBody>
          <a:bodyPr/>
          <a:lstStyle/>
          <a:p>
            <a:pPr lvl="0"/>
            <a:r>
              <a:rPr/>
              <a:t>n = 641. R² = 0,030, R² ajusté = 0,011. Écart-type résiduel 15,95 mm contre un écart-type du résultat de 16,04 mm</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modèle bâti pour répondre à une question de ciblage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Terme</a:t>
                      </a:r>
                    </a:p>
                  </a:txBody>
                  <a:tcPr/>
                </a:tc>
                <a:tc>
                  <a:txBody>
                    <a:bodyPr/>
                    <a:lstStyle/>
                    <a:p>
                      <a:pPr lvl="0" indent="0" marL="0">
                        <a:buNone/>
                      </a:pPr>
                      <a:r>
                        <a:rPr/>
                        <a:t>Coefficient</a:t>
                      </a:r>
                    </a:p>
                  </a:txBody>
                  <a:tcPr/>
                </a:tc>
                <a:tc>
                  <a:txBody>
                    <a:bodyPr/>
                    <a:lstStyle/>
                    <a:p>
                      <a:pPr lvl="0" indent="0" marL="0">
                        <a:buNone/>
                      </a:pPr>
                      <a:r>
                        <a:rPr/>
                        <a:t>IC à 95 %</a:t>
                      </a:r>
                    </a:p>
                  </a:txBody>
                  <a:tcPr/>
                </a:tc>
              </a:tr>
              <a:tr h="0">
                <a:tc>
                  <a:txBody>
                    <a:bodyPr/>
                    <a:lstStyle/>
                    <a:p>
                      <a:pPr lvl="0" indent="0" marL="0">
                        <a:buNone/>
                      </a:pPr>
                      <a:r>
                        <a:rPr b="1"/>
                        <a:t>Insécurité alimentaire</a:t>
                      </a:r>
                    </a:p>
                  </a:txBody>
                </a:tc>
                <a:tc>
                  <a:txBody>
                    <a:bodyPr/>
                    <a:lstStyle/>
                    <a:p>
                      <a:pPr lvl="0" indent="0" marL="0">
                        <a:buNone/>
                      </a:pPr>
                      <a:r>
                        <a:rPr b="1"/>
                        <a:t>−4,70 mm</a:t>
                      </a:r>
                    </a:p>
                  </a:txBody>
                </a:tc>
                <a:tc>
                  <a:txBody>
                    <a:bodyPr/>
                    <a:lstStyle/>
                    <a:p>
                      <a:pPr lvl="0" indent="0" marL="0">
                        <a:buNone/>
                      </a:pPr>
                      <a:r>
                        <a:rPr/>
                        <a:t>−7,45 à −1,95</a:t>
                      </a:r>
                    </a:p>
                  </a:txBody>
                </a:tc>
              </a:tr>
              <a:tr h="0">
                <a:tc>
                  <a:txBody>
                    <a:bodyPr/>
                    <a:lstStyle/>
                    <a:p>
                      <a:pPr lvl="0" indent="0" marL="0">
                        <a:buNone/>
                      </a:pPr>
                      <a:r>
                        <a:rPr/>
                        <a:t>Moyen d’existence salarié</a:t>
                      </a:r>
                    </a:p>
                  </a:txBody>
                </a:tc>
                <a:tc>
                  <a:txBody>
                    <a:bodyPr/>
                    <a:lstStyle/>
                    <a:p>
                      <a:pPr lvl="0" indent="0" marL="0">
                        <a:buNone/>
                      </a:pPr>
                      <a:r>
                        <a:rPr/>
                        <a:t>−3,49 mm</a:t>
                      </a:r>
                    </a:p>
                  </a:txBody>
                </a:tc>
                <a:tc>
                  <a:txBody>
                    <a:bodyPr/>
                    <a:lstStyle/>
                    <a:p>
                      <a:pPr lvl="0" indent="0" marL="0">
                        <a:buNone/>
                      </a:pPr>
                      <a:r>
                        <a:rPr/>
                        <a:t>−8,44 à +1,45</a:t>
                      </a:r>
                    </a:p>
                  </a:txBody>
                </a:tc>
              </a:tr>
              <a:tr h="0">
                <a:tc>
                  <a:txBody>
                    <a:bodyPr/>
                    <a:lstStyle/>
                    <a:p>
                      <a:pPr lvl="0" indent="0" marL="0">
                        <a:buNone/>
                      </a:pPr>
                      <a:r>
                        <a:rPr/>
                        <a:t>Moyen d’existence agricole</a:t>
                      </a:r>
                    </a:p>
                  </a:txBody>
                </a:tc>
                <a:tc>
                  <a:txBody>
                    <a:bodyPr/>
                    <a:lstStyle/>
                    <a:p>
                      <a:pPr lvl="0" indent="0" marL="0">
                        <a:buNone/>
                      </a:pPr>
                      <a:r>
                        <a:rPr/>
                        <a:t>−2,76 mm</a:t>
                      </a:r>
                    </a:p>
                  </a:txBody>
                </a:tc>
                <a:tc>
                  <a:txBody>
                    <a:bodyPr/>
                    <a:lstStyle/>
                    <a:p>
                      <a:pPr lvl="0" indent="0" marL="0">
                        <a:buNone/>
                      </a:pPr>
                      <a:r>
                        <a:rPr/>
                        <a:t>−6,16 à +0,64</a:t>
                      </a:r>
                    </a:p>
                  </a:txBody>
                </a:tc>
              </a:tr>
              <a:tr h="0">
                <a:tc>
                  <a:txBody>
                    <a:bodyPr/>
                    <a:lstStyle/>
                    <a:p>
                      <a:pPr lvl="0" indent="0" marL="0">
                        <a:buNone/>
                      </a:pPr>
                      <a:r>
                        <a:rPr/>
                        <a:t>Âge de l’enfant, par mois</a:t>
                      </a:r>
                    </a:p>
                  </a:txBody>
                </a:tc>
                <a:tc>
                  <a:txBody>
                    <a:bodyPr/>
                    <a:lstStyle/>
                    <a:p>
                      <a:pPr lvl="0" indent="0" marL="0">
                        <a:buNone/>
                      </a:pPr>
                      <a:r>
                        <a:rPr/>
                        <a:t>−0,03 mm</a:t>
                      </a:r>
                    </a:p>
                  </a:txBody>
                </a:tc>
                <a:tc>
                  <a:txBody>
                    <a:bodyPr/>
                    <a:lstStyle/>
                    <a:p>
                      <a:pPr lvl="0" indent="0" marL="0">
                        <a:buNone/>
                      </a:pPr>
                      <a:r>
                        <a:rPr/>
                        <a:t>−0,11 à +0,05</a:t>
                      </a:r>
                    </a:p>
                  </a:txBody>
                </a:tc>
              </a:tr>
              <a:tr h="0">
                <a:tc>
                  <a:txBody>
                    <a:bodyPr/>
                    <a:lstStyle/>
                    <a:p>
                      <a:pPr lvl="0" indent="0" marL="0">
                        <a:buNone/>
                      </a:pPr>
                      <a:r>
                        <a:rPr/>
                        <a:t>Source d’eau améliorée</a:t>
                      </a:r>
                    </a:p>
                  </a:txBody>
                </a:tc>
                <a:tc>
                  <a:txBody>
                    <a:bodyPr/>
                    <a:lstStyle/>
                    <a:p>
                      <a:pPr lvl="0" indent="0" marL="0">
                        <a:buNone/>
                      </a:pPr>
                      <a:r>
                        <a:rPr/>
                        <a:t>−1,09 mm</a:t>
                      </a:r>
                    </a:p>
                  </a:txBody>
                </a:tc>
                <a:tc>
                  <a:txBody>
                    <a:bodyPr/>
                    <a:lstStyle/>
                    <a:p>
                      <a:pPr lvl="0" indent="0" marL="0">
                        <a:buNone/>
                      </a:pPr>
                      <a:r>
                        <a:rPr/>
                        <a:t>−3,76 à +1,58</a:t>
                      </a:r>
                    </a:p>
                  </a:txBody>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 le supprimez pas — En Python</a:t>
            </a:r>
          </a:p>
        </p:txBody>
      </p:sp>
      <p:sp>
        <p:nvSpPr>
          <p:cNvPr id="3" name="Content Placeholder 2"/>
          <p:cNvSpPr>
            <a:spLocks noGrp="1"/>
          </p:cNvSpPr>
          <p:nvPr>
            <p:ph idx="1"/>
          </p:nvPr>
        </p:nvSpPr>
        <p:spPr/>
        <p:txBody>
          <a:bodyPr/>
          <a:lstStyle/>
          <a:p>
            <a:pPr lvl="0" indent="0">
              <a:buNone/>
            </a:pPr>
            <a:r>
              <a:rPr>
                <a:latin typeface="Courier"/>
              </a:rPr>
              <a:t>d </a:t>
            </a:r>
            <a:r>
              <a:rPr>
                <a:solidFill>
                  <a:srgbClr val="666666"/>
                </a:solidFill>
                <a:latin typeface="Courier"/>
              </a:rPr>
              <a:t>=</a:t>
            </a:r>
            <a:r>
              <a:rPr>
                <a:latin typeface="Courier"/>
              </a:rPr>
              <a:t> d.assign(predicted</a:t>
            </a:r>
            <a:r>
              <a:rPr>
                <a:solidFill>
                  <a:srgbClr val="666666"/>
                </a:solidFill>
                <a:latin typeface="Courier"/>
              </a:rPr>
              <a:t>=</a:t>
            </a:r>
            <a:r>
              <a:rPr>
                <a:latin typeface="Courier"/>
              </a:rPr>
              <a:t>model.fittedvalues, mam</a:t>
            </a:r>
            <a:r>
              <a:rPr>
                <a:solidFill>
                  <a:srgbClr val="666666"/>
                </a:solidFill>
                <a:latin typeface="Courier"/>
              </a:rPr>
              <a:t>=</a:t>
            </a:r>
            <a:r>
              <a:rPr>
                <a:latin typeface="Courier"/>
              </a:rPr>
              <a:t>(d[</a:t>
            </a:r>
            <a:r>
              <a:rPr>
                <a:solidFill>
                  <a:srgbClr val="4070A0"/>
                </a:solidFill>
                <a:latin typeface="Courier"/>
              </a:rPr>
              <a:t>"child_muac_mm"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r>
              <a:rPr b="1">
                <a:solidFill>
                  <a:srgbClr val="007020"/>
                </a:solidFill>
                <a:latin typeface="Courier"/>
              </a:rPr>
              <a:t>for</a:t>
            </a:r>
            <a:r>
              <a:rPr>
                <a:latin typeface="Courier"/>
              </a:rPr>
              <a:t> frac </a:t>
            </a:r>
            <a:r>
              <a:rPr b="1">
                <a:solidFill>
                  <a:srgbClr val="007020"/>
                </a:solidFill>
                <a:latin typeface="Courier"/>
              </a:rPr>
              <a:t>in</a:t>
            </a:r>
            <a:r>
              <a:rPr>
                <a:latin typeface="Courier"/>
              </a:rPr>
              <a:t> (</a:t>
            </a:r>
            <a:r>
              <a:rPr>
                <a:solidFill>
                  <a:srgbClr val="40A070"/>
                </a:solidFill>
                <a:latin typeface="Courier"/>
              </a:rPr>
              <a:t>0.20</a:t>
            </a:r>
            <a:r>
              <a:rPr>
                <a:latin typeface="Courier"/>
              </a:rPr>
              <a:t>, </a:t>
            </a:r>
            <a:r>
              <a:rPr>
                <a:solidFill>
                  <a:srgbClr val="40A070"/>
                </a:solidFill>
                <a:latin typeface="Courier"/>
              </a:rPr>
              <a:t>0.30</a:t>
            </a:r>
            <a:r>
              <a:rPr>
                <a:latin typeface="Courier"/>
              </a:rPr>
              <a:t>, </a:t>
            </a:r>
            <a:r>
              <a:rPr>
                <a:solidFill>
                  <a:srgbClr val="40A070"/>
                </a:solidFill>
                <a:latin typeface="Courier"/>
              </a:rPr>
              <a:t>0.50</a:t>
            </a:r>
            <a:r>
              <a:rPr>
                <a:latin typeface="Courier"/>
              </a:rPr>
              <a:t>):</a:t>
            </a:r>
            <a:br/>
            <a:r>
              <a:rPr>
                <a:latin typeface="Courier"/>
              </a:rPr>
              <a:t>    cut </a:t>
            </a:r>
            <a:r>
              <a:rPr>
                <a:solidFill>
                  <a:srgbClr val="666666"/>
                </a:solidFill>
                <a:latin typeface="Courier"/>
              </a:rPr>
              <a:t>=</a:t>
            </a:r>
            <a:r>
              <a:rPr>
                <a:latin typeface="Courier"/>
              </a:rPr>
              <a:t> d[</a:t>
            </a:r>
            <a:r>
              <a:rPr>
                <a:solidFill>
                  <a:srgbClr val="4070A0"/>
                </a:solidFill>
                <a:latin typeface="Courier"/>
              </a:rPr>
              <a:t>"predicted"</a:t>
            </a:r>
            <a:r>
              <a:rPr>
                <a:latin typeface="Courier"/>
              </a:rPr>
              <a:t>].quantile(frac)</a:t>
            </a:r>
            <a:br/>
            <a:r>
              <a:rPr>
                <a:latin typeface="Courier"/>
              </a:rPr>
              <a:t>    caught </a:t>
            </a:r>
            <a:r>
              <a:rPr>
                <a:solidFill>
                  <a:srgbClr val="666666"/>
                </a:solidFill>
                <a:latin typeface="Courier"/>
              </a:rPr>
              <a:t>=</a:t>
            </a:r>
            <a:r>
              <a:rPr>
                <a:latin typeface="Courier"/>
              </a:rPr>
              <a:t> d.loc[d[</a:t>
            </a:r>
            <a:r>
              <a:rPr>
                <a:solidFill>
                  <a:srgbClr val="4070A0"/>
                </a:solidFill>
                <a:latin typeface="Courier"/>
              </a:rPr>
              <a:t>"predicted"</a:t>
            </a:r>
            <a:r>
              <a:rPr>
                <a:latin typeface="Courier"/>
              </a:rPr>
              <a:t>] </a:t>
            </a:r>
            <a:r>
              <a:rPr>
                <a:solidFill>
                  <a:srgbClr val="666666"/>
                </a:solidFill>
                <a:latin typeface="Courier"/>
              </a:rPr>
              <a:t>&lt;=</a:t>
            </a:r>
            <a:r>
              <a:rPr>
                <a:latin typeface="Courier"/>
              </a:rPr>
              <a:t> cut, </a:t>
            </a:r>
            <a:r>
              <a:rPr>
                <a:solidFill>
                  <a:srgbClr val="4070A0"/>
                </a:solidFill>
                <a:latin typeface="Courier"/>
              </a:rPr>
              <a:t>"mam"</a:t>
            </a:r>
            <a:r>
              <a:rPr>
                <a:latin typeface="Courier"/>
              </a:rPr>
              <a:t>].</a:t>
            </a:r>
            <a:r>
              <a:rPr>
                <a:solidFill>
                  <a:srgbClr val="008000"/>
                </a:solidFill>
                <a:latin typeface="Courier"/>
              </a:rPr>
              <a:t>sum</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f"screen worst </a:t>
            </a:r>
            <a:r>
              <a:rPr>
                <a:solidFill>
                  <a:srgbClr val="4070A0"/>
                </a:solidFill>
                <a:latin typeface="Courier"/>
              </a:rPr>
              <a:t>{</a:t>
            </a:r>
            <a:r>
              <a:rPr>
                <a:latin typeface="Courier"/>
              </a:rPr>
              <a:t>frac</a:t>
            </a:r>
            <a:r>
              <a:rPr>
                <a:solidFill>
                  <a:srgbClr val="4070A0"/>
                </a:solidFill>
                <a:latin typeface="Courier"/>
              </a:rPr>
              <a:t>:.0%}</a:t>
            </a:r>
            <a:r>
              <a:rPr>
                <a:solidFill>
                  <a:srgbClr val="BB6688"/>
                </a:solidFill>
                <a:latin typeface="Courier"/>
              </a:rPr>
              <a:t>: catches </a:t>
            </a:r>
            <a:r>
              <a:rPr>
                <a:solidFill>
                  <a:srgbClr val="4070A0"/>
                </a:solidFill>
                <a:latin typeface="Courier"/>
              </a:rPr>
              <a:t>{</a:t>
            </a:r>
            <a:r>
              <a:rPr>
                <a:latin typeface="Courier"/>
              </a:rPr>
              <a:t>caught</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d[</a:t>
            </a:r>
            <a:r>
              <a:rPr>
                <a:solidFill>
                  <a:srgbClr val="4070A0"/>
                </a:solidFill>
                <a:latin typeface="Courier"/>
              </a:rPr>
              <a:t>'mam'</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br/>
            <a:r>
              <a:rPr>
                <a:latin typeface="Courier"/>
              </a:rPr>
              <a:t>          </a:t>
            </a:r>
            <a:r>
              <a:rPr>
                <a:solidFill>
                  <a:srgbClr val="BB6688"/>
                </a:solidFill>
                <a:latin typeface="Courier"/>
              </a:rPr>
              <a:t>f" = </a:t>
            </a:r>
            <a:r>
              <a:rPr>
                <a:solidFill>
                  <a:srgbClr val="4070A0"/>
                </a:solidFill>
                <a:latin typeface="Courier"/>
              </a:rPr>
              <a:t>{</a:t>
            </a:r>
            <a:r>
              <a:rPr>
                <a:latin typeface="Courier"/>
              </a:rPr>
              <a:t>caught </a:t>
            </a:r>
            <a:r>
              <a:rPr>
                <a:solidFill>
                  <a:srgbClr val="666666"/>
                </a:solidFill>
                <a:latin typeface="Courier"/>
              </a:rPr>
              <a:t>/</a:t>
            </a:r>
            <a:r>
              <a:rPr>
                <a:latin typeface="Courier"/>
              </a:rPr>
              <a:t> d[</a:t>
            </a:r>
            <a:r>
              <a:rPr>
                <a:solidFill>
                  <a:srgbClr val="4070A0"/>
                </a:solidFill>
                <a:latin typeface="Courier"/>
              </a:rPr>
              <a:t>'mam'</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:.1%}</a:t>
            </a:r>
            <a:r>
              <a:rPr>
                <a:solidFill>
                  <a:srgbClr val="BB6688"/>
                </a:solidFill>
                <a:latin typeface="Courier"/>
              </a:rPr>
              <a:t> of cases"</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 le supprimez pas — En R</a:t>
            </a:r>
          </a:p>
        </p:txBody>
      </p:sp>
      <p:sp>
        <p:nvSpPr>
          <p:cNvPr id="3" name="Content Placeholder 2"/>
          <p:cNvSpPr>
            <a:spLocks noGrp="1"/>
          </p:cNvSpPr>
          <p:nvPr>
            <p:ph idx="1"/>
          </p:nvPr>
        </p:nvSpPr>
        <p:spPr/>
        <p:txBody>
          <a:bodyPr/>
          <a:lstStyle/>
          <a:p>
            <a:pPr lvl="0" indent="0">
              <a:buNone/>
            </a:pPr>
            <a:r>
              <a:rPr>
                <a:latin typeface="Courier"/>
              </a:rPr>
              <a:t>d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predicted =</a:t>
            </a:r>
            <a:r>
              <a:rPr>
                <a:latin typeface="Courier"/>
              </a:rPr>
              <a:t> </a:t>
            </a:r>
            <a:r>
              <a:rPr>
                <a:solidFill>
                  <a:srgbClr val="06287E"/>
                </a:solidFill>
                <a:latin typeface="Courier"/>
              </a:rPr>
              <a:t>fitted</a:t>
            </a:r>
            <a:r>
              <a:rPr>
                <a:latin typeface="Courier"/>
              </a:rPr>
              <a:t>(model), </a:t>
            </a:r>
            <a:r>
              <a:rPr>
                <a:solidFill>
                  <a:srgbClr val="7D9029"/>
                </a:solidFill>
                <a:latin typeface="Courier"/>
              </a:rPr>
              <a:t>mam =</a:t>
            </a:r>
            <a:r>
              <a:rPr>
                <a:latin typeface="Courier"/>
              </a:rPr>
              <a:t> child_muac_mm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|&gt;</a:t>
            </a:r>
            <a:br/>
            <a:r>
              <a:rPr>
                <a:latin typeface="Courier"/>
              </a:rPr>
              <a:t>  </a:t>
            </a:r>
            <a:r>
              <a:rPr>
                <a:solidFill>
                  <a:srgbClr val="06287E"/>
                </a:solidFill>
                <a:latin typeface="Courier"/>
              </a:rPr>
              <a:t>arrange</a:t>
            </a:r>
            <a:r>
              <a:rPr>
                <a:latin typeface="Courier"/>
              </a:rPr>
              <a:t>(predicted)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caught =</a:t>
            </a:r>
            <a:r>
              <a:rPr>
                <a:latin typeface="Courier"/>
              </a:rPr>
              <a:t> </a:t>
            </a:r>
            <a:r>
              <a:rPr>
                <a:solidFill>
                  <a:srgbClr val="06287E"/>
                </a:solidFill>
                <a:latin typeface="Courier"/>
              </a:rPr>
              <a:t>mean</a:t>
            </a:r>
            <a:r>
              <a:rPr>
                <a:latin typeface="Courier"/>
              </a:rPr>
              <a:t>(</a:t>
            </a:r>
            <a:r>
              <a:rPr>
                <a:solidFill>
                  <a:srgbClr val="06287E"/>
                </a:solidFill>
                <a:latin typeface="Courier"/>
              </a:rPr>
              <a:t>head</a:t>
            </a:r>
            <a:r>
              <a:rPr>
                <a:latin typeface="Courier"/>
              </a:rPr>
              <a:t>(mam, </a:t>
            </a:r>
            <a:r>
              <a:rPr>
                <a:solidFill>
                  <a:srgbClr val="06287E"/>
                </a:solidFill>
                <a:latin typeface="Courier"/>
              </a:rPr>
              <a:t>n</a:t>
            </a:r>
            <a:r>
              <a:rPr>
                <a:latin typeface="Courier"/>
              </a:rPr>
              <a:t>() </a:t>
            </a:r>
            <a:r>
              <a:rPr>
                <a:solidFill>
                  <a:srgbClr val="4070A0"/>
                </a:solidFill>
                <a:latin typeface="Courier"/>
              </a:rPr>
              <a:t>*</a:t>
            </a:r>
            <a:r>
              <a:rPr>
                <a:latin typeface="Courier"/>
              </a:rPr>
              <a:t> </a:t>
            </a:r>
            <a:r>
              <a:rPr>
                <a:solidFill>
                  <a:srgbClr val="40A070"/>
                </a:solidFill>
                <a:latin typeface="Courier"/>
              </a:rPr>
              <a:t>0.2</a:t>
            </a:r>
            <a:r>
              <a:rPr>
                <a:latin typeface="Courier"/>
              </a:rPr>
              <a:t>)) </a:t>
            </a:r>
            <a:r>
              <a:rPr>
                <a:solidFill>
                  <a:srgbClr val="4070A0"/>
                </a:solidFill>
                <a:latin typeface="Courier"/>
              </a:rPr>
              <a:t>*</a:t>
            </a:r>
            <a:r>
              <a:rPr>
                <a:latin typeface="Courier"/>
              </a:rPr>
              <a:t> </a:t>
            </a:r>
            <a:r>
              <a:rPr>
                <a:solidFill>
                  <a:srgbClr val="06287E"/>
                </a:solidFill>
                <a:latin typeface="Courier"/>
              </a:rPr>
              <a:t>sum</a:t>
            </a:r>
            <a:r>
              <a:rPr>
                <a:latin typeface="Courier"/>
              </a:rPr>
              <a:t>(mam))</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 le supprimez pas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Règle de dépistage</a:t>
                      </a:r>
                    </a:p>
                  </a:txBody>
                  <a:tcPr/>
                </a:tc>
                <a:tc>
                  <a:txBody>
                    <a:bodyPr/>
                    <a:lstStyle/>
                    <a:p>
                      <a:pPr lvl="0" indent="0" marL="0">
                        <a:buNone/>
                      </a:pPr>
                      <a:r>
                        <a:rPr/>
                        <a:t>Enfants dépistés</a:t>
                      </a:r>
                    </a:p>
                  </a:txBody>
                  <a:tcPr/>
                </a:tc>
                <a:tc>
                  <a:txBody>
                    <a:bodyPr/>
                    <a:lstStyle/>
                    <a:p>
                      <a:pPr lvl="0" indent="0" marL="0">
                        <a:buNone/>
                      </a:pPr>
                      <a:r>
                        <a:rPr/>
                        <a:t>PB &lt; 125 mm trouvés</a:t>
                      </a:r>
                    </a:p>
                  </a:txBody>
                  <a:tcPr/>
                </a:tc>
              </a:tr>
              <a:tr h="0">
                <a:tc>
                  <a:txBody>
                    <a:bodyPr/>
                    <a:lstStyle/>
                    <a:p>
                      <a:pPr lvl="0" indent="0" marL="0">
                        <a:buNone/>
                      </a:pPr>
                      <a:r>
                        <a:rPr b="1"/>
                        <a:t>20 % les moins bien prédits</a:t>
                      </a:r>
                    </a:p>
                  </a:txBody>
                </a:tc>
                <a:tc>
                  <a:txBody>
                    <a:bodyPr/>
                    <a:lstStyle/>
                    <a:p>
                      <a:pPr lvl="0" indent="0" marL="0">
                        <a:buNone/>
                      </a:pPr>
                      <a:r>
                        <a:rPr/>
                        <a:t>129</a:t>
                      </a:r>
                    </a:p>
                  </a:txBody>
                </a:tc>
                <a:tc>
                  <a:txBody>
                    <a:bodyPr/>
                    <a:lstStyle/>
                    <a:p>
                      <a:pPr lvl="0" indent="0" marL="0">
                        <a:buNone/>
                      </a:pPr>
                      <a:r>
                        <a:rPr/>
                        <a:t>28 sur 90 = </a:t>
                      </a:r>
                      <a:r>
                        <a:rPr b="1"/>
                        <a:t>31,1 %</a:t>
                      </a:r>
                    </a:p>
                  </a:txBody>
                </a:tc>
              </a:tr>
              <a:tr h="0">
                <a:tc>
                  <a:txBody>
                    <a:bodyPr/>
                    <a:lstStyle/>
                    <a:p>
                      <a:pPr lvl="0" indent="0" marL="0">
                        <a:buNone/>
                      </a:pPr>
                      <a:r>
                        <a:rPr/>
                        <a:t>30 % les moins bien prédits</a:t>
                      </a:r>
                    </a:p>
                  </a:txBody>
                </a:tc>
                <a:tc>
                  <a:txBody>
                    <a:bodyPr/>
                    <a:lstStyle/>
                    <a:p>
                      <a:pPr lvl="0" indent="0" marL="0">
                        <a:buNone/>
                      </a:pPr>
                      <a:r>
                        <a:rPr/>
                        <a:t>193</a:t>
                      </a:r>
                    </a:p>
                  </a:txBody>
                </a:tc>
                <a:tc>
                  <a:txBody>
                    <a:bodyPr/>
                    <a:lstStyle/>
                    <a:p>
                      <a:pPr lvl="0" indent="0" marL="0">
                        <a:buNone/>
                      </a:pPr>
                      <a:r>
                        <a:rPr/>
                        <a:t>41 sur 90 = 45,6 %</a:t>
                      </a:r>
                    </a:p>
                  </a:txBody>
                </a:tc>
              </a:tr>
              <a:tr h="0">
                <a:tc>
                  <a:txBody>
                    <a:bodyPr/>
                    <a:lstStyle/>
                    <a:p>
                      <a:pPr lvl="0" indent="0" marL="0">
                        <a:buNone/>
                      </a:pPr>
                      <a:r>
                        <a:rPr/>
                        <a:t>50 % les moins bien prédits</a:t>
                      </a:r>
                    </a:p>
                  </a:txBody>
                </a:tc>
                <a:tc>
                  <a:txBody>
                    <a:bodyPr/>
                    <a:lstStyle/>
                    <a:p>
                      <a:pPr lvl="0" indent="0" marL="0">
                        <a:buNone/>
                      </a:pPr>
                      <a:r>
                        <a:rPr/>
                        <a:t>321</a:t>
                      </a:r>
                    </a:p>
                  </a:txBody>
                </a:tc>
                <a:tc>
                  <a:txBody>
                    <a:bodyPr/>
                    <a:lstStyle/>
                    <a:p>
                      <a:pPr lvl="0" indent="0" marL="0">
                        <a:buNone/>
                      </a:pPr>
                      <a:r>
                        <a:rPr/>
                        <a:t>54 sur 90 = 60,0 %</a:t>
                      </a:r>
                    </a:p>
                  </a:txBody>
                </a:tc>
              </a:tr>
              <a:tr h="0">
                <a:tc>
                  <a:txBody>
                    <a:bodyPr/>
                    <a:lstStyle/>
                    <a:p>
                      <a:pPr lvl="0" indent="0" marL="0">
                        <a:buNone/>
                      </a:pPr>
                      <a:r>
                        <a:rPr b="1"/>
                        <a:t>20 % au hasard</a:t>
                      </a:r>
                    </a:p>
                  </a:txBody>
                </a:tc>
                <a:tc>
                  <a:txBody>
                    <a:bodyPr/>
                    <a:lstStyle/>
                    <a:p>
                      <a:pPr lvl="0" indent="0" marL="0">
                        <a:buNone/>
                      </a:pPr>
                      <a:r>
                        <a:rPr/>
                        <a:t>129</a:t>
                      </a:r>
                    </a:p>
                  </a:txBody>
                </a:tc>
                <a:tc>
                  <a:txBody>
                    <a:bodyPr/>
                    <a:lstStyle/>
                    <a:p>
                      <a:pPr lvl="0" indent="0" marL="0">
                        <a:buNone/>
                      </a:pPr>
                      <a:r>
                        <a:rPr b="1"/>
                        <a:t>20 %</a:t>
                      </a:r>
                      <a:r>
                        <a:rPr/>
                        <a:t> attendus</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 le supprimez pas</a:t>
            </a:r>
          </a:p>
        </p:txBody>
      </p:sp>
      <p:sp>
        <p:nvSpPr>
          <p:cNvPr id="3" name="Content Placeholder 2"/>
          <p:cNvSpPr>
            <a:spLocks noGrp="1"/>
          </p:cNvSpPr>
          <p:nvPr>
            <p:ph idx="1"/>
          </p:nvPr>
        </p:nvSpPr>
        <p:spPr/>
        <p:txBody>
          <a:bodyPr/>
          <a:lstStyle/>
          <a:p>
            <a:pPr lvl="0"/>
            <a:r>
              <a:rPr/>
              <a:t>Le ciblage par le modèle trouve 31 % des enfants malnutris en en dépistant 20 %. Dépister 20 % au hasard en trouve 20 %…</a:t>
            </a:r>
          </a:p>
          <a:p>
            <a:pPr lvl="0"/>
            <a:r>
              <a:rPr/>
              <a:t>C’est cela, le constat — Non pas « le modèle n’a pas marché » — *les caractéristiques des ménages n’identifient pas…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diagnostics qui changent une décision</a:t>
            </a:r>
          </a:p>
        </p:txBody>
      </p:sp>
      <p:sp>
        <p:nvSpPr>
          <p:cNvPr id="3" name="Content Placeholder 2"/>
          <p:cNvSpPr>
            <a:spLocks noGrp="1"/>
          </p:cNvSpPr>
          <p:nvPr>
            <p:ph idx="1"/>
          </p:nvPr>
        </p:nvSpPr>
        <p:spPr/>
        <p:txBody>
          <a:bodyPr/>
          <a:lstStyle/>
          <a:p>
            <a:pPr lvl="0"/>
            <a:r>
              <a:rPr/>
              <a:t>Des valeurs ajustées hors de la plage possible — Pour un résultat binaire ajusté par régression linéaire, c’est immédiat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diagnostics qui changent une décision — En Python</a:t>
            </a:r>
          </a:p>
        </p:txBody>
      </p:sp>
      <p:sp>
        <p:nvSpPr>
          <p:cNvPr id="3" name="Content Placeholder 2"/>
          <p:cNvSpPr>
            <a:spLocks noGrp="1"/>
          </p:cNvSpPr>
          <p:nvPr>
            <p:ph idx="1"/>
          </p:nvPr>
        </p:nvSpPr>
        <p:spPr/>
        <p:txBody>
          <a:bodyPr/>
          <a:lstStyle/>
          <a:p>
            <a:pPr lvl="0" indent="0">
              <a:buNone/>
            </a:pPr>
            <a:r>
              <a:rPr>
                <a:latin typeface="Courier"/>
              </a:rPr>
              <a:t>lpm </a:t>
            </a:r>
            <a:r>
              <a:rPr>
                <a:solidFill>
                  <a:srgbClr val="666666"/>
                </a:solidFill>
                <a:latin typeface="Courier"/>
              </a:rPr>
              <a:t>=</a:t>
            </a:r>
            <a:r>
              <a:rPr>
                <a:latin typeface="Courier"/>
              </a:rPr>
              <a:t> smf.ols(</a:t>
            </a:r>
            <a:r>
              <a:rPr>
                <a:solidFill>
                  <a:srgbClr val="4070A0"/>
                </a:solidFill>
                <a:latin typeface="Courier"/>
              </a:rPr>
              <a:t>"completed ~ disability + case_category + age_band + sex"</a:t>
            </a:r>
            <a:br/>
            <a:r>
              <a:rPr>
                <a:latin typeface="Courier"/>
              </a:rPr>
              <a:t>              </a:t>
            </a:r>
            <a:r>
              <a:rPr>
                <a:solidFill>
                  <a:srgbClr val="4070A0"/>
                </a:solidFill>
                <a:latin typeface="Courier"/>
              </a:rPr>
              <a:t>" + service_requested + admin1"</a:t>
            </a:r>
            <a:r>
              <a:rPr>
                <a:latin typeface="Courier"/>
              </a:rPr>
              <a:t>, data</a:t>
            </a:r>
            <a:r>
              <a:rPr>
                <a:solidFill>
                  <a:srgbClr val="666666"/>
                </a:solidFill>
                <a:latin typeface="Courier"/>
              </a:rPr>
              <a:t>=</a:t>
            </a:r>
            <a:r>
              <a:rPr>
                <a:latin typeface="Courier"/>
              </a:rPr>
              <a:t>referrals).fit()</a:t>
            </a:r>
            <a:br/>
            <a:r>
              <a:rPr>
                <a:solidFill>
                  <a:srgbClr val="008000"/>
                </a:solidFill>
                <a:latin typeface="Courier"/>
              </a:rPr>
              <a:t>print</a:t>
            </a:r>
            <a:r>
              <a:rPr>
                <a:latin typeface="Courier"/>
              </a:rPr>
              <a:t>(</a:t>
            </a:r>
            <a:r>
              <a:rPr>
                <a:solidFill>
                  <a:srgbClr val="BB6688"/>
                </a:solidFill>
                <a:latin typeface="Courier"/>
              </a:rPr>
              <a:t>f"fitted values from </a:t>
            </a:r>
            <a:r>
              <a:rPr>
                <a:solidFill>
                  <a:srgbClr val="4070A0"/>
                </a:solidFill>
                <a:latin typeface="Courier"/>
              </a:rPr>
              <a:t>{</a:t>
            </a:r>
            <a:r>
              <a:rPr>
                <a:latin typeface="Courier"/>
              </a:rPr>
              <a:t>lpm</a:t>
            </a:r>
            <a:r>
              <a:rPr>
                <a:solidFill>
                  <a:srgbClr val="4070A0"/>
                </a:solidFill>
                <a:latin typeface="Courier"/>
              </a:rPr>
              <a:t>.</a:t>
            </a:r>
            <a:r>
              <a:rPr>
                <a:latin typeface="Courier"/>
              </a:rPr>
              <a:t>fittedvalues</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:.3f}</a:t>
            </a:r>
            <a:r>
              <a:rPr>
                <a:solidFill>
                  <a:srgbClr val="BB6688"/>
                </a:solidFill>
                <a:latin typeface="Courier"/>
              </a:rPr>
              <a:t>"</a:t>
            </a:r>
            <a:br/>
            <a:r>
              <a:rPr>
                <a:latin typeface="Courier"/>
              </a:rPr>
              <a:t>      </a:t>
            </a:r>
            <a:r>
              <a:rPr>
                <a:solidFill>
                  <a:srgbClr val="BB6688"/>
                </a:solidFill>
                <a:latin typeface="Courier"/>
              </a:rPr>
              <a:t>f" to </a:t>
            </a:r>
            <a:r>
              <a:rPr>
                <a:solidFill>
                  <a:srgbClr val="4070A0"/>
                </a:solidFill>
                <a:latin typeface="Courier"/>
              </a:rPr>
              <a:t>{</a:t>
            </a:r>
            <a:r>
              <a:rPr>
                <a:latin typeface="Courier"/>
              </a:rPr>
              <a:t>lpm</a:t>
            </a:r>
            <a:r>
              <a:rPr>
                <a:solidFill>
                  <a:srgbClr val="4070A0"/>
                </a:solidFill>
                <a:latin typeface="Courier"/>
              </a:rPr>
              <a:t>.</a:t>
            </a:r>
            <a:r>
              <a:rPr>
                <a:latin typeface="Courier"/>
              </a:rPr>
              <a:t>fittedvalues</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f"outside [0, 1]: </a:t>
            </a:r>
            <a:r>
              <a:rPr>
                <a:solidFill>
                  <a:srgbClr val="4070A0"/>
                </a:solidFill>
                <a:latin typeface="Courier"/>
              </a:rPr>
              <a:t>{</a:t>
            </a:r>
            <a:r>
              <a:rPr>
                <a:latin typeface="Courier"/>
              </a:rPr>
              <a:t>((lpm.fittedvalues </a:t>
            </a:r>
            <a:r>
              <a:rPr>
                <a:solidFill>
                  <a:srgbClr val="666666"/>
                </a:solidFill>
                <a:latin typeface="Courier"/>
              </a:rPr>
              <a:t>&lt;</a:t>
            </a:r>
            <a:r>
              <a:rPr>
                <a:latin typeface="Courier"/>
              </a:rPr>
              <a:t> </a:t>
            </a:r>
            <a:r>
              <a:rPr>
                <a:solidFill>
                  <a:srgbClr val="40A070"/>
                </a:solidFill>
                <a:latin typeface="Courier"/>
              </a:rPr>
              <a:t>0</a:t>
            </a:r>
            <a:r>
              <a:rPr>
                <a:latin typeface="Courier"/>
              </a:rPr>
              <a:t>) </a:t>
            </a:r>
            <a:r>
              <a:rPr>
                <a:solidFill>
                  <a:srgbClr val="666666"/>
                </a:solidFill>
                <a:latin typeface="Courier"/>
              </a:rPr>
              <a:t>|</a:t>
            </a:r>
            <a:r>
              <a:rPr>
                <a:latin typeface="Courier"/>
              </a:rPr>
              <a:t> (lpm.fittedvalues </a:t>
            </a:r>
            <a:r>
              <a:rPr>
                <a:solidFill>
                  <a:srgbClr val="666666"/>
                </a:solidFill>
                <a:latin typeface="Courier"/>
              </a:rPr>
              <a:t>&gt;</a:t>
            </a:r>
            <a:r>
              <a:rPr>
                <a:latin typeface="Courier"/>
              </a:rPr>
              <a:t> </a:t>
            </a:r>
            <a:r>
              <a:rPr>
                <a:solidFill>
                  <a:srgbClr val="40A070"/>
                </a:solidFill>
                <a:latin typeface="Courier"/>
              </a:rPr>
              <a:t>1</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diagnostics qui changent une décision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range</a:t>
            </a:r>
            <a:r>
              <a:rPr>
                <a:latin typeface="Courier"/>
              </a:rPr>
              <a:t>(</a:t>
            </a:r>
            <a:r>
              <a:rPr>
                <a:solidFill>
                  <a:srgbClr val="06287E"/>
                </a:solidFill>
                <a:latin typeface="Courier"/>
              </a:rPr>
              <a:t>fitted</a:t>
            </a:r>
            <a:r>
              <a:rPr>
                <a:latin typeface="Courier"/>
              </a:rPr>
              <a:t>(</a:t>
            </a:r>
            <a:r>
              <a:rPr>
                <a:solidFill>
                  <a:srgbClr val="06287E"/>
                </a:solidFill>
                <a:latin typeface="Courier"/>
              </a:rPr>
              <a:t>lm</a:t>
            </a:r>
            <a:r>
              <a:rPr>
                <a:latin typeface="Courier"/>
              </a:rPr>
              <a:t>(completed </a:t>
            </a:r>
            <a:r>
              <a:rPr>
                <a:solidFill>
                  <a:srgbClr val="4070A0"/>
                </a:solidFill>
                <a:latin typeface="Courier"/>
              </a:rPr>
              <a:t>~</a:t>
            </a:r>
            <a:r>
              <a:rPr>
                <a:latin typeface="Courier"/>
              </a:rPr>
              <a:t> ., </a:t>
            </a:r>
            <a:r>
              <a:rPr>
                <a:solidFill>
                  <a:srgbClr val="7D9029"/>
                </a:solidFill>
                <a:latin typeface="Courier"/>
              </a:rPr>
              <a:t>data =</a:t>
            </a:r>
            <a:r>
              <a:rPr>
                <a:latin typeface="Courier"/>
              </a:rPr>
              <a:t> referrals)))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diagnostics qui changent une décision</a:t>
            </a:r>
          </a:p>
        </p:txBody>
      </p:sp>
      <p:sp>
        <p:nvSpPr>
          <p:cNvPr id="3" name="Content Placeholder 2"/>
          <p:cNvSpPr>
            <a:spLocks noGrp="1"/>
          </p:cNvSpPr>
          <p:nvPr>
            <p:ph idx="1"/>
          </p:nvPr>
        </p:nvSpPr>
        <p:spPr/>
        <p:txBody>
          <a:bodyPr/>
          <a:lstStyle/>
          <a:p>
            <a:pPr lvl="0"/>
            <a:r>
              <a:rPr/>
              <a:t>Huit des 1 581 probabilités ajustées tombent sous zéro, la plus basse à −0,060 — Le modèle logistique sur les mêmes…</a:t>
            </a:r>
          </a:p>
          <a:p>
            <a:pPr lvl="0"/>
            <a:r>
              <a:rPr/>
              <a:t>Les résidus contre les valeurs ajustées — Cherchez une forme en éventail, qui signifie que la dispersion dépend du…</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diagnostics qui changent une décision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r>
              <a:rPr>
                <a:latin typeface="Courier"/>
              </a:rPr>
              <a:t>plt.scatter(model.fittedvalues, model.resid, s</a:t>
            </a:r>
            <a:r>
              <a:rPr>
                <a:solidFill>
                  <a:srgbClr val="666666"/>
                </a:solidFill>
                <a:latin typeface="Courier"/>
              </a:rPr>
              <a:t>=</a:t>
            </a:r>
            <a:r>
              <a:rPr>
                <a:solidFill>
                  <a:srgbClr val="40A070"/>
                </a:solidFill>
                <a:latin typeface="Courier"/>
              </a:rPr>
              <a:t>6</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diagnostics qui changent une décision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plot</a:t>
            </a:r>
            <a:r>
              <a:rPr>
                <a:latin typeface="Courier"/>
              </a:rPr>
              <a:t>(model, </a:t>
            </a:r>
            <a:r>
              <a:rPr>
                <a:solidFill>
                  <a:srgbClr val="7D9029"/>
                </a:solidFill>
                <a:latin typeface="Courier"/>
              </a:rPr>
              <a:t>which =</a:t>
            </a:r>
            <a:r>
              <a:rPr>
                <a:latin typeface="Courier"/>
              </a:rPr>
              <a:t> </a:t>
            </a:r>
            <a:r>
              <a:rPr>
                <a:solidFill>
                  <a:srgbClr val="40A070"/>
                </a:solidFill>
                <a:latin typeface="Courier"/>
              </a:rPr>
              <a:t>1</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diagnostics qui changent une décision</a:t>
            </a:r>
          </a:p>
        </p:txBody>
      </p:sp>
      <p:sp>
        <p:nvSpPr>
          <p:cNvPr id="3" name="Content Placeholder 2"/>
          <p:cNvSpPr>
            <a:spLocks noGrp="1"/>
          </p:cNvSpPr>
          <p:nvPr>
            <p:ph idx="1"/>
          </p:nvPr>
        </p:nvSpPr>
        <p:spPr/>
        <p:txBody>
          <a:bodyPr/>
          <a:lstStyle/>
          <a:p>
            <a:pPr lvl="0"/>
            <a:r>
              <a:rPr/>
              <a:t>La décision : l’hétéroscédasticité ne biaise pas le coefficient, elle biaise l’erreur-type — le remède est donc une…</a:t>
            </a:r>
          </a:p>
          <a:p>
            <a:pPr lvl="0"/>
            <a:r>
              <a:rPr/>
              <a:t>L’influence — Une poignée de lignes peut porter un coefficient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diagnostics qui changent une décision — En Python</a:t>
            </a:r>
          </a:p>
        </p:txBody>
      </p:sp>
      <p:sp>
        <p:nvSpPr>
          <p:cNvPr id="3" name="Content Placeholder 2"/>
          <p:cNvSpPr>
            <a:spLocks noGrp="1"/>
          </p:cNvSpPr>
          <p:nvPr>
            <p:ph idx="1"/>
          </p:nvPr>
        </p:nvSpPr>
        <p:spPr/>
        <p:txBody>
          <a:bodyPr/>
          <a:lstStyle/>
          <a:p>
            <a:pPr lvl="0" indent="0">
              <a:buNone/>
            </a:pPr>
            <a:r>
              <a:rPr>
                <a:latin typeface="Courier"/>
              </a:rPr>
              <a:t>influence </a:t>
            </a:r>
            <a:r>
              <a:rPr>
                <a:solidFill>
                  <a:srgbClr val="666666"/>
                </a:solidFill>
                <a:latin typeface="Courier"/>
              </a:rPr>
              <a:t>=</a:t>
            </a:r>
            <a:r>
              <a:rPr>
                <a:latin typeface="Courier"/>
              </a:rPr>
              <a:t> model.get_influence().cooks_distance[</a:t>
            </a:r>
            <a:r>
              <a:rPr>
                <a:solidFill>
                  <a:srgbClr val="40A070"/>
                </a:solidFill>
                <a:latin typeface="Courier"/>
              </a:rPr>
              <a:t>0</a:t>
            </a:r>
            <a:r>
              <a:rPr>
                <a:latin typeface="Courier"/>
              </a:rPr>
              <a:t>]</a:t>
            </a:r>
            <a:br/>
            <a:r>
              <a:rPr>
                <a:solidFill>
                  <a:srgbClr val="008000"/>
                </a:solidFill>
                <a:latin typeface="Courier"/>
              </a:rPr>
              <a:t>print</a:t>
            </a:r>
            <a:r>
              <a:rPr>
                <a:latin typeface="Courier"/>
              </a:rPr>
              <a:t>(</a:t>
            </a:r>
            <a:r>
              <a:rPr>
                <a:solidFill>
                  <a:srgbClr val="BB6688"/>
                </a:solidFill>
                <a:latin typeface="Courier"/>
              </a:rPr>
              <a:t>f"rows with Cook's D &gt; 4/n: </a:t>
            </a:r>
            <a:r>
              <a:rPr>
                <a:solidFill>
                  <a:srgbClr val="4070A0"/>
                </a:solidFill>
                <a:latin typeface="Courier"/>
              </a:rPr>
              <a:t>{</a:t>
            </a:r>
            <a:r>
              <a:rPr>
                <a:latin typeface="Courier"/>
              </a:rPr>
              <a:t>(influence </a:t>
            </a:r>
            <a:r>
              <a:rPr>
                <a:solidFill>
                  <a:srgbClr val="666666"/>
                </a:solidFill>
                <a:latin typeface="Courier"/>
              </a:rPr>
              <a:t>&gt;</a:t>
            </a:r>
            <a:r>
              <a:rPr>
                <a:latin typeface="Courier"/>
              </a:rPr>
              <a:t> </a:t>
            </a:r>
            <a:r>
              <a:rPr>
                <a:solidFill>
                  <a:srgbClr val="40A070"/>
                </a:solidFill>
                <a:latin typeface="Courier"/>
              </a:rPr>
              <a:t>4</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diagnostics qui changent une décision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sum</a:t>
            </a:r>
            <a:r>
              <a:rPr>
                <a:latin typeface="Courier"/>
              </a:rPr>
              <a:t>(</a:t>
            </a:r>
            <a:r>
              <a:rPr>
                <a:solidFill>
                  <a:srgbClr val="06287E"/>
                </a:solidFill>
                <a:latin typeface="Courier"/>
              </a:rPr>
              <a:t>cooks.distance</a:t>
            </a:r>
            <a:r>
              <a:rPr>
                <a:latin typeface="Courier"/>
              </a:rPr>
              <a:t>(model) </a:t>
            </a:r>
            <a:r>
              <a:rPr>
                <a:solidFill>
                  <a:srgbClr val="4070A0"/>
                </a:solidFill>
                <a:latin typeface="Courier"/>
              </a:rPr>
              <a:t>&gt;</a:t>
            </a:r>
            <a:r>
              <a:rPr>
                <a:latin typeface="Courier"/>
              </a:rPr>
              <a:t> </a:t>
            </a:r>
            <a:r>
              <a:rPr>
                <a:solidFill>
                  <a:srgbClr val="40A070"/>
                </a:solidFill>
                <a:latin typeface="Courier"/>
              </a:rPr>
              <a:t>4</a:t>
            </a:r>
            <a:r>
              <a:rPr>
                <a:latin typeface="Courier"/>
              </a:rPr>
              <a:t> </a:t>
            </a:r>
            <a:r>
              <a:rPr>
                <a:solidFill>
                  <a:srgbClr val="4070A0"/>
                </a:solidFill>
                <a:latin typeface="Courier"/>
              </a:rPr>
              <a:t>/</a:t>
            </a:r>
            <a:r>
              <a:rPr>
                <a:latin typeface="Courier"/>
              </a:rPr>
              <a:t> </a:t>
            </a:r>
            <a:r>
              <a:rPr>
                <a:solidFill>
                  <a:srgbClr val="06287E"/>
                </a:solidFill>
                <a:latin typeface="Courier"/>
              </a:rPr>
              <a:t>nobs</a:t>
            </a:r>
            <a:r>
              <a:rPr>
                <a:latin typeface="Courier"/>
              </a:rPr>
              <a:t>(model))</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diagnostics qui changent une décision</a:t>
            </a:r>
          </a:p>
        </p:txBody>
      </p:sp>
      <p:sp>
        <p:nvSpPr>
          <p:cNvPr id="3" name="Content Placeholder 2"/>
          <p:cNvSpPr>
            <a:spLocks noGrp="1"/>
          </p:cNvSpPr>
          <p:nvPr>
            <p:ph idx="1"/>
          </p:nvPr>
        </p:nvSpPr>
        <p:spPr/>
        <p:txBody>
          <a:bodyPr/>
          <a:lstStyle/>
          <a:p>
            <a:pPr lvl="0"/>
            <a:r>
              <a:rPr/>
              <a:t>La décision : regardez les lignes signalées avant de faire quoi que ce soit — Les onze ménages du cours EAH avec une…</a:t>
            </a:r>
          </a:p>
          <a:p>
            <a:pPr lvl="0"/>
            <a:r>
              <a:rPr/>
              <a:t>La linéarité d’un prédicteur continu — Ajustez-le par classes et voyez si les coefficients progressent régulièrement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diagnostics qui changent une décision — En Python</a:t>
            </a:r>
          </a:p>
        </p:txBody>
      </p:sp>
      <p:sp>
        <p:nvSpPr>
          <p:cNvPr id="3" name="Content Placeholder 2"/>
          <p:cNvSpPr>
            <a:spLocks noGrp="1"/>
          </p:cNvSpPr>
          <p:nvPr>
            <p:ph idx="1"/>
          </p:nvPr>
        </p:nvSpPr>
        <p:spPr/>
        <p:txBody>
          <a:bodyPr/>
          <a:lstStyle/>
          <a:p>
            <a:pPr lvl="0" indent="0">
              <a:buNone/>
            </a:pPr>
            <a:r>
              <a:rPr>
                <a:latin typeface="Courier"/>
              </a:rPr>
              <a:t>d[</a:t>
            </a:r>
            <a:r>
              <a:rPr>
                <a:solidFill>
                  <a:srgbClr val="4070A0"/>
                </a:solidFill>
                <a:latin typeface="Courier"/>
              </a:rPr>
              <a:t>"age_band"</a:t>
            </a:r>
            <a:r>
              <a:rPr>
                <a:latin typeface="Courier"/>
              </a:rPr>
              <a:t>] </a:t>
            </a:r>
            <a:r>
              <a:rPr>
                <a:solidFill>
                  <a:srgbClr val="666666"/>
                </a:solidFill>
                <a:latin typeface="Courier"/>
              </a:rPr>
              <a:t>=</a:t>
            </a:r>
            <a:r>
              <a:rPr>
                <a:latin typeface="Courier"/>
              </a:rPr>
              <a:t> pd.cut(d[</a:t>
            </a:r>
            <a:r>
              <a:rPr>
                <a:solidFill>
                  <a:srgbClr val="4070A0"/>
                </a:solidFill>
                <a:latin typeface="Courier"/>
              </a:rPr>
              <a:t>"child_age_months"</a:t>
            </a:r>
            <a:r>
              <a:rPr>
                <a:latin typeface="Courier"/>
              </a:rPr>
              <a:t>], [</a:t>
            </a:r>
            <a:r>
              <a:rPr>
                <a:solidFill>
                  <a:srgbClr val="40A070"/>
                </a:solidFill>
                <a:latin typeface="Courier"/>
              </a:rPr>
              <a:t>0</a:t>
            </a:r>
            <a:r>
              <a:rPr>
                <a:latin typeface="Courier"/>
              </a:rPr>
              <a:t>, </a:t>
            </a:r>
            <a:r>
              <a:rPr>
                <a:solidFill>
                  <a:srgbClr val="40A070"/>
                </a:solidFill>
                <a:latin typeface="Courier"/>
              </a:rPr>
              <a:t>12</a:t>
            </a:r>
            <a:r>
              <a:rPr>
                <a:latin typeface="Courier"/>
              </a:rPr>
              <a:t>, </a:t>
            </a:r>
            <a:r>
              <a:rPr>
                <a:solidFill>
                  <a:srgbClr val="40A070"/>
                </a:solidFill>
                <a:latin typeface="Courier"/>
              </a:rPr>
              <a:t>24</a:t>
            </a:r>
            <a:r>
              <a:rPr>
                <a:latin typeface="Courier"/>
              </a:rPr>
              <a:t>, </a:t>
            </a:r>
            <a:r>
              <a:rPr>
                <a:solidFill>
                  <a:srgbClr val="40A070"/>
                </a:solidFill>
                <a:latin typeface="Courier"/>
              </a:rPr>
              <a:t>36</a:t>
            </a:r>
            <a:r>
              <a:rPr>
                <a:latin typeface="Courier"/>
              </a:rPr>
              <a:t>, </a:t>
            </a:r>
            <a:r>
              <a:rPr>
                <a:solidFill>
                  <a:srgbClr val="40A070"/>
                </a:solidFill>
                <a:latin typeface="Courier"/>
              </a:rPr>
              <a:t>48</a:t>
            </a:r>
            <a:r>
              <a:rPr>
                <a:latin typeface="Courier"/>
              </a:rPr>
              <a:t>, </a:t>
            </a:r>
            <a:r>
              <a:rPr>
                <a:solidFill>
                  <a:srgbClr val="40A070"/>
                </a:solidFill>
                <a:latin typeface="Courier"/>
              </a:rPr>
              <a:t>60</a:t>
            </a:r>
            <a:r>
              <a:rPr>
                <a:latin typeface="Courier"/>
              </a:rPr>
              <a:t>])</a:t>
            </a:r>
            <a:br/>
            <a:r>
              <a:rPr>
                <a:solidFill>
                  <a:srgbClr val="008000"/>
                </a:solidFill>
                <a:latin typeface="Courier"/>
              </a:rPr>
              <a:t>print</a:t>
            </a:r>
            <a:r>
              <a:rPr>
                <a:latin typeface="Courier"/>
              </a:rPr>
              <a:t>(smf.ols(</a:t>
            </a:r>
            <a:r>
              <a:rPr>
                <a:solidFill>
                  <a:srgbClr val="4070A0"/>
                </a:solidFill>
                <a:latin typeface="Courier"/>
              </a:rPr>
              <a:t>"child_muac_mm ~ C(age_band)"</a:t>
            </a:r>
            <a:r>
              <a:rPr>
                <a:latin typeface="Courier"/>
              </a:rPr>
              <a:t>, data</a:t>
            </a:r>
            <a:r>
              <a:rPr>
                <a:solidFill>
                  <a:srgbClr val="666666"/>
                </a:solidFill>
                <a:latin typeface="Courier"/>
              </a:rPr>
              <a:t>=</a:t>
            </a:r>
            <a:r>
              <a:rPr>
                <a:latin typeface="Courier"/>
              </a:rPr>
              <a:t>d).fit().params.</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diagnostics qui changent une décision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lm</a:t>
            </a:r>
            <a:r>
              <a:rPr>
                <a:latin typeface="Courier"/>
              </a:rPr>
              <a:t>(child_muac_mm </a:t>
            </a:r>
            <a:r>
              <a:rPr>
                <a:solidFill>
                  <a:srgbClr val="4070A0"/>
                </a:solidFill>
                <a:latin typeface="Courier"/>
              </a:rPr>
              <a:t>~</a:t>
            </a:r>
            <a:r>
              <a:rPr>
                <a:latin typeface="Courier"/>
              </a:rPr>
              <a:t> </a:t>
            </a:r>
            <a:r>
              <a:rPr>
                <a:solidFill>
                  <a:srgbClr val="06287E"/>
                </a:solidFill>
                <a:latin typeface="Courier"/>
              </a:rPr>
              <a:t>cut</a:t>
            </a:r>
            <a:r>
              <a:rPr>
                <a:latin typeface="Courier"/>
              </a:rPr>
              <a:t>(child_age_months, </a:t>
            </a:r>
            <a:r>
              <a:rPr>
                <a:solidFill>
                  <a:srgbClr val="06287E"/>
                </a:solidFill>
                <a:latin typeface="Courier"/>
              </a:rPr>
              <a:t>c</a:t>
            </a:r>
            <a:r>
              <a:rPr>
                <a:latin typeface="Courier"/>
              </a:rPr>
              <a:t>(</a:t>
            </a:r>
            <a:r>
              <a:rPr>
                <a:solidFill>
                  <a:srgbClr val="40A070"/>
                </a:solidFill>
                <a:latin typeface="Courier"/>
              </a:rPr>
              <a:t>0</a:t>
            </a:r>
            <a:r>
              <a:rPr>
                <a:latin typeface="Courier"/>
              </a:rPr>
              <a:t>, </a:t>
            </a:r>
            <a:r>
              <a:rPr>
                <a:solidFill>
                  <a:srgbClr val="40A070"/>
                </a:solidFill>
                <a:latin typeface="Courier"/>
              </a:rPr>
              <a:t>12</a:t>
            </a:r>
            <a:r>
              <a:rPr>
                <a:latin typeface="Courier"/>
              </a:rPr>
              <a:t>, </a:t>
            </a:r>
            <a:r>
              <a:rPr>
                <a:solidFill>
                  <a:srgbClr val="40A070"/>
                </a:solidFill>
                <a:latin typeface="Courier"/>
              </a:rPr>
              <a:t>24</a:t>
            </a:r>
            <a:r>
              <a:rPr>
                <a:latin typeface="Courier"/>
              </a:rPr>
              <a:t>, </a:t>
            </a:r>
            <a:r>
              <a:rPr>
                <a:solidFill>
                  <a:srgbClr val="40A070"/>
                </a:solidFill>
                <a:latin typeface="Courier"/>
              </a:rPr>
              <a:t>36</a:t>
            </a:r>
            <a:r>
              <a:rPr>
                <a:latin typeface="Courier"/>
              </a:rPr>
              <a:t>, </a:t>
            </a:r>
            <a:r>
              <a:rPr>
                <a:solidFill>
                  <a:srgbClr val="40A070"/>
                </a:solidFill>
                <a:latin typeface="Courier"/>
              </a:rPr>
              <a:t>48</a:t>
            </a:r>
            <a:r>
              <a:rPr>
                <a:latin typeface="Courier"/>
              </a:rPr>
              <a:t>, </a:t>
            </a:r>
            <a:r>
              <a:rPr>
                <a:solidFill>
                  <a:srgbClr val="40A070"/>
                </a:solidFill>
                <a:latin typeface="Courier"/>
              </a:rPr>
              <a:t>60</a:t>
            </a:r>
            <a:r>
              <a:rPr>
                <a:latin typeface="Courier"/>
              </a:rPr>
              <a:t>)), </a:t>
            </a:r>
            <a:r>
              <a:rPr>
                <a:solidFill>
                  <a:srgbClr val="7D9029"/>
                </a:solidFill>
                <a:latin typeface="Courier"/>
              </a:rPr>
              <a:t>data =</a:t>
            </a:r>
            <a:r>
              <a:rPr>
                <a:latin typeface="Courier"/>
              </a:rPr>
              <a:t> d)</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diagnostics qui changent une décision</a:t>
            </a:r>
          </a:p>
        </p:txBody>
      </p:sp>
      <p:sp>
        <p:nvSpPr>
          <p:cNvPr id="3" name="Content Placeholder 2"/>
          <p:cNvSpPr>
            <a:spLocks noGrp="1"/>
          </p:cNvSpPr>
          <p:nvPr>
            <p:ph idx="1"/>
          </p:nvPr>
        </p:nvSpPr>
        <p:spPr/>
        <p:txBody>
          <a:bodyPr/>
          <a:lstStyle/>
          <a:p>
            <a:pPr lvl="0"/>
            <a:r>
              <a:rPr/>
              <a:t>La décision : si les classes ne progressent pas régulièrement, le terme linéaire répond à la mauvaise question — et le…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le R² est et n’est pas</a:t>
            </a:r>
          </a:p>
        </p:txBody>
      </p:sp>
      <p:sp>
        <p:nvSpPr>
          <p:cNvPr id="3" name="Content Placeholder 2"/>
          <p:cNvSpPr>
            <a:spLocks noGrp="1"/>
          </p:cNvSpPr>
          <p:nvPr>
            <p:ph idx="1"/>
          </p:nvPr>
        </p:nvSpPr>
        <p:spPr/>
        <p:txBody>
          <a:bodyPr/>
          <a:lstStyle/>
          <a:p>
            <a:pPr lvl="0"/>
            <a:r>
              <a:rPr/>
              <a:t>Le R² est la part de variance dont le modèle rend compte — Dans des données de programme il est couramment petit, et…</a:t>
            </a:r>
          </a:p>
          <a:p>
            <a:pPr lvl="0"/>
            <a:r>
              <a:rPr/>
              <a:t>Ce n’est pas une mesure de la justesse d’un coefficient — Un essai randomisé avec un effet de traitement tranché peut…</a:t>
            </a:r>
          </a:p>
          <a:p>
            <a:pPr lvl="0"/>
            <a:r>
              <a:rPr/>
              <a:t>C’est une mesure de la valeur des prédictions — C’est l’usage ci-dessus, et c’est l’usage honnête : la question du…</a:t>
            </a:r>
          </a:p>
          <a:p>
            <a:pPr lvl="0"/>
            <a:r>
              <a:rPr/>
              <a:t>Le R² ajusté pénalise les termes ajoutés, et il est passé de 0,030 à 0,011 ici — l’écart entre les deux mesure combien…</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Predicting child MUAC from household characteristics
  Linear model, 641 children with complete data.
  R-squared 0.030, adjusted 0.011. Residual SD 15.95 mm against an outcome
  SD of 16.04 mm.
  Only food insecurity is distinguishable from zero: -4.70 mm (95% CI -7.45
  to -1.95). Household size, displacement status, water source, child sex
  and child age are not.
  Used as a targeting rule, screening the 20% of children the model ranks
  worst would find 31% of the children with MUAC below 125 mm, against 20%
  expected from screening 20% at random. Screening half the children would
  find 60%.
  Recommendation: do not target screening on household characteristics. The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  survey's 14.0% prevalence of MUAC below 125 mm is not concentrated in
  households that a registration form can identify, and blanket screening
  remains the only rule that reaches the caseload.
  This model is reported because it does not fit. A negative result about
  targeting is a budget decision, and dropping the model would have left the
  proposal to assume targeting works.</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dernier paragraphe est la raison d’être de cette section — Un modèle qui s’ajuste mal est une preuve, et le tiroir…</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C’est le cours.</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https://data-analysis.cassion.dev/fr/cours/regression-for-programmes/reg-08-the-model-that-does-not-fit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R² de 0,03, et le constat le plus utile du rapport</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Douze caractéristiques de ménage expliquent trois pour cent de la variation du PB des enfants. Cibler le dépistage sur les 20 % les moins bien prédits trouve 31 % des enfants malnutris, contre 20 % au hasard. Le modèle a échoué, et son échec est la réponse opérationnelle.</vt:lpwstr>
  </property>
</Properties>
</file>