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Raw data is read-only, derived data is disposable, and code is the only thing anyone edits. Getting that boundary wrong is how an analysis becomes irreproducible in a way nobody notices for eleven months.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kinds of file and the distinction is not tidiness. Raw data is read-only. The export from CommCare, the CSV from DHIS2, the spreadsheet the ministry sent. Once it lands in </a:t>
            </a:r>
            <a:r>
              <a:rPr>
                <a:latin typeface="Courier"/>
              </a:rPr>
              <a:t>data/raw/</a:t>
            </a:r>
            <a:r>
              <a:rPr/>
              <a:t> nothing writes to it and nobody opens it in Excel to fix a typo — a corrected raw file is a file whose provenance you have destroyed. Derived data is disposable. Anything in </a:t>
            </a:r>
            <a:r>
              <a:rPr>
                <a:latin typeface="Courier"/>
              </a:rPr>
              <a:t>outputs/</a:t>
            </a:r>
            <a:r>
              <a:rPr/>
              <a:t> can be deleted at any moment and reproduced by running the code. If deleting </a:t>
            </a:r>
            <a:r>
              <a:rPr>
                <a:latin typeface="Courier"/>
              </a:rPr>
              <a:t>outputs/</a:t>
            </a:r>
            <a:r>
              <a:rPr/>
              <a:t> loses something, that something was not derived and belongs somewhere else. Code is the only thing edited. Every correction, every recode, every exclusion is a line of code, which means it is visible, reviewable and rerunnable.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Delete every output, rerun, and the repository should look untouched. That single command is the whole of reproducibility as an operational property, and it is uncomfortable the first time. Three ways it usually fails, and each names something real: A file in </a:t>
            </a:r>
            <a:r>
              <a:rPr>
                <a:latin typeface="Courier"/>
              </a:rPr>
              <a:t>outputs/</a:t>
            </a:r>
            <a:r>
              <a:rPr/>
              <a:t> that nothing produces. Someone made it by hand, once, and every run since has depended on it. It is raw data wearing the wrong name. A step that only runs interactively. A cell in a notebook, a line pasted into a console, a manual download. If it is not in a script, it did not happen. Something that must be run in a particular order and does not say so. The pipeline works on your machine because you know the order.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costs one command and prevents the failure it names. An accidental </a:t>
            </a:r>
            <a:r>
              <a:rPr>
                <a:latin typeface="Courier"/>
              </a:rPr>
              <a:t>to_csv("data/raw/survey.csv")</a:t>
            </a:r>
            <a:r>
              <a:rPr/>
              <a:t> in a notebook is the most destructive thing an analyst does, it produces no error, and nothing downstream can detect it afterwards. Where the raw file is large or restricted, commit its checksum instead.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checksum in the repository turns “is this the same export?” into a question with an answer. Ninety per cent of “the numbers changed and I do not know why” is a source file that changed and nobody noticed.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Version by filename, never by overwriting. This platform’s datasets do exactly that: a correction ships as </a:t>
            </a:r>
            <a:r>
              <a:rPr>
                <a:latin typeface="Courier"/>
              </a:rPr>
              <a:t>.v2.csv</a:t>
            </a:r>
            <a:r>
              <a:rPr/>
              <a:t> and never replaces </a:t>
            </a:r>
            <a:r>
              <a:rPr>
                <a:latin typeface="Courier"/>
              </a:rPr>
              <a:t>.v1.csv</a:t>
            </a:r>
            <a:r>
              <a:rPr/>
              <a:t>, because a notebook pinned to v1 has to keep reproducing. That is why the dataset files can be cached immutably, and why the course PDFs — which </a:t>
            </a:r>
            <a:r>
              <a:rPr i="1"/>
              <a:t>are</a:t>
            </a:r>
            <a:r>
              <a:rPr/>
              <a:t> regenerated in place — deliberately cannot be.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fourth row is a judgement rather than a rule. This platform commits its generated PDFs, decks and figures — because the deploy runs on Cloudflare with no TeX and no Python, so a contributor without the toolchain can still ship a content change. Commit a generated artefact when rebuilding it is not available to everyone who needs it, and not otherwise.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sections, and it goes stale less often than a long one.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section is the one that saves a successor a week. It is the knowledge that lives in your head, and the handover lesson is about getting the rest of it out.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second paragraph is the claim to make and the one to test before making. It is checkable in one command, and an analysis that cannot pass it should say so rather than claim otherwise.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Version control is what makes “the only thing edited is code” into a history you can read. The next lesson is about using git on analysis work — and about the one thing that must never enter a repository holding programme data, because git is designed to never forget.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producible-workflows/repro-01-three-kinds-of-fi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Three kinds of file, and only one of them is editable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Raw data is read-only, derived data is disposable, and code is the only thing anyone edits. Getting that boundary wrong is how an analysis becomes irreproducible in a way nobody notices for eleven months.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layout</a:t>
            </a:r>
          </a:p>
          <a:p>
            <a:pPr lvl="0"/>
            <a:r>
              <a:rPr/>
              <a:t>The test that decides whether you have it right</a:t>
            </a:r>
          </a:p>
          <a:p>
            <a:pPr lvl="0"/>
            <a:r>
              <a:rPr/>
              <a:t>Make the raw data unwriteable, literally</a:t>
            </a:r>
          </a:p>
          <a:p>
            <a:pPr lvl="0"/>
            <a:r>
              <a:rPr/>
              <a:t>Naming, which is provenance</a:t>
            </a:r>
          </a:p>
          <a:p>
            <a:pPr lvl="0"/>
            <a:r>
              <a:rPr/>
              <a:t>What goes in the repository</a:t>
            </a:r>
          </a:p>
          <a:p>
            <a:pPr lvl="0"/>
            <a:r>
              <a:rPr/>
              <a:t>The README that is actually read</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layout — Example</a:t>
            </a:r>
          </a:p>
        </p:txBody>
      </p:sp>
      <p:sp>
        <p:nvSpPr>
          <p:cNvPr id="3" name="Content Placeholder 2"/>
          <p:cNvSpPr>
            <a:spLocks noGrp="1"/>
          </p:cNvSpPr>
          <p:nvPr>
            <p:ph idx="1"/>
          </p:nvPr>
        </p:nvSpPr>
        <p:spPr/>
        <p:txBody>
          <a:bodyPr/>
          <a:lstStyle/>
          <a:p>
            <a:pPr lvl="0" indent="0">
              <a:buNone/>
            </a:pPr>
            <a:r>
              <a:rPr>
                <a:latin typeface="Courier"/>
              </a:rPr>
              <a:t>project/
  data/
    raw/            never edited, never written to, ideally chmod -w
    reference/      lookup tables, thresholds, admin boundary codes
  R/  or  src/      the only files anyone edits
  outputs/
    derived/        cleaned data, disposable
    figures/        charts and the CSV of values behind each
    reports/        rendered documents
  tests/
  README.md
  environment lock  uv.lock or renv.lock</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layout</a:t>
            </a:r>
          </a:p>
        </p:txBody>
      </p:sp>
      <p:sp>
        <p:nvSpPr>
          <p:cNvPr id="3" name="Content Placeholder 2"/>
          <p:cNvSpPr>
            <a:spLocks noGrp="1"/>
          </p:cNvSpPr>
          <p:nvPr>
            <p:ph idx="1"/>
          </p:nvPr>
        </p:nvSpPr>
        <p:spPr/>
        <p:txBody>
          <a:bodyPr/>
          <a:lstStyle/>
          <a:p>
            <a:pPr lvl="0"/>
            <a:r>
              <a:rPr/>
              <a:t>Three kinds of file and the distinction is not tidiness</a:t>
            </a:r>
          </a:p>
          <a:p>
            <a:pPr lvl="0"/>
            <a:r>
              <a:rPr/>
              <a:t>Raw data is read-only — The export from CommCare, the CSV from DHIS2, the spreadsheet the ministry sent</a:t>
            </a:r>
          </a:p>
          <a:p>
            <a:pPr lvl="0"/>
            <a:r>
              <a:rPr/>
              <a:t>Derived data is disposable — Anything in </a:t>
            </a:r>
            <a:r>
              <a:rPr>
                <a:latin typeface="Courier"/>
              </a:rPr>
              <a:t>outputs/</a:t>
            </a:r>
            <a:r>
              <a:rPr/>
              <a:t> can be deleted at any moment and reproduced by running the code</a:t>
            </a:r>
          </a:p>
          <a:p>
            <a:pPr lvl="0"/>
            <a:r>
              <a:rPr/>
              <a:t>Code is the only thing edited — Every correction, every recode, every exclusion is a line of code, which means it is…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decides whether you have it right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rm</a:t>
            </a:r>
            <a:r>
              <a:rPr>
                <a:latin typeface="Courier"/>
              </a:rPr>
              <a:t> </a:t>
            </a:r>
            <a:r>
              <a:rPr>
                <a:solidFill>
                  <a:srgbClr val="7D9029"/>
                </a:solidFill>
                <a:latin typeface="Courier"/>
              </a:rPr>
              <a:t>-rf</a:t>
            </a:r>
            <a:r>
              <a:rPr>
                <a:latin typeface="Courier"/>
              </a:rPr>
              <a:t> outputs/ </a:t>
            </a:r>
            <a:r>
              <a:rPr b="1">
                <a:solidFill>
                  <a:srgbClr val="007020"/>
                </a:solidFill>
                <a:latin typeface="Courier"/>
              </a:rPr>
              <a:t>&amp;&amp;</a:t>
            </a:r>
            <a:r>
              <a:rPr>
                <a:latin typeface="Courier"/>
              </a:rPr>
              <a:t> </a:t>
            </a:r>
            <a:r>
              <a:rPr>
                <a:solidFill>
                  <a:srgbClr val="06287E"/>
                </a:solidFill>
                <a:latin typeface="Courier"/>
              </a:rPr>
              <a:t>make</a:t>
            </a:r>
            <a:r>
              <a:rPr>
                <a:latin typeface="Courier"/>
              </a:rPr>
              <a:t> all      </a:t>
            </a:r>
            <a:r>
              <a:rPr i="1">
                <a:solidFill>
                  <a:srgbClr val="60A0B0"/>
                </a:solidFill>
                <a:latin typeface="Courier"/>
              </a:rPr>
              <a:t># or: python run.py, Rscript run.R</a:t>
            </a:r>
            <a:br/>
            <a:r>
              <a:rPr>
                <a:solidFill>
                  <a:srgbClr val="06287E"/>
                </a:solidFill>
                <a:latin typeface="Courier"/>
              </a:rPr>
              <a:t>git</a:t>
            </a:r>
            <a:r>
              <a:rPr>
                <a:latin typeface="Courier"/>
              </a:rPr>
              <a:t> status </a:t>
            </a:r>
            <a:r>
              <a:rPr>
                <a:solidFill>
                  <a:srgbClr val="7D9029"/>
                </a:solidFill>
                <a:latin typeface="Courier"/>
              </a:rPr>
              <a:t>--short</a:t>
            </a:r>
            <a:r>
              <a:rPr>
                <a:latin typeface="Courier"/>
              </a:rPr>
              <a:t>               </a:t>
            </a:r>
            <a:r>
              <a:rPr i="1">
                <a:solidFill>
                  <a:srgbClr val="60A0B0"/>
                </a:solidFill>
                <a:latin typeface="Courier"/>
              </a:rPr>
              <a:t># should be empty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decides whether you have it right</a:t>
            </a:r>
          </a:p>
        </p:txBody>
      </p:sp>
      <p:sp>
        <p:nvSpPr>
          <p:cNvPr id="3" name="Content Placeholder 2"/>
          <p:cNvSpPr>
            <a:spLocks noGrp="1"/>
          </p:cNvSpPr>
          <p:nvPr>
            <p:ph idx="1"/>
          </p:nvPr>
        </p:nvSpPr>
        <p:spPr/>
        <p:txBody>
          <a:bodyPr/>
          <a:lstStyle/>
          <a:p>
            <a:pPr lvl="0"/>
            <a:r>
              <a:rPr/>
              <a:t>Delete every output, rerun, and the repository should look untouched — That single command is the whole of…</a:t>
            </a:r>
          </a:p>
          <a:p>
            <a:pPr lvl="0"/>
            <a:r>
              <a:rPr/>
              <a:t>Three ways it usually fails — and each names something real:</a:t>
            </a:r>
          </a:p>
          <a:p>
            <a:pPr lvl="0"/>
            <a:r>
              <a:rPr/>
              <a:t>A file in </a:t>
            </a:r>
            <a:r>
              <a:rPr>
                <a:latin typeface="Courier"/>
              </a:rPr>
              <a:t>outputs/</a:t>
            </a:r>
            <a:r>
              <a:rPr/>
              <a:t> that nothing produces — Someone made it by hand, once, and every run since has depended on it</a:t>
            </a:r>
          </a:p>
          <a:p>
            <a:pPr lvl="0"/>
            <a:r>
              <a:rPr/>
              <a:t>A step that only runs interactively — A cell in a notebook, a line pasted into a console, a manual download</a:t>
            </a:r>
          </a:p>
          <a:p>
            <a:pPr lvl="0"/>
            <a:r>
              <a:rPr/>
              <a:t>Something that must be run in a particular order and does not say so — The pipeline works on your machine because you…</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Make the raw data unwriteable, literally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chmod</a:t>
            </a:r>
            <a:r>
              <a:rPr>
                <a:latin typeface="Courier"/>
              </a:rPr>
              <a:t> </a:t>
            </a:r>
            <a:r>
              <a:rPr>
                <a:solidFill>
                  <a:srgbClr val="7D9029"/>
                </a:solidFill>
                <a:latin typeface="Courier"/>
              </a:rPr>
              <a:t>-R</a:t>
            </a:r>
            <a:r>
              <a:rPr>
                <a:latin typeface="Courier"/>
              </a:rPr>
              <a:t> a-w data/raw/</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Make the raw data unwriteable, literally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In R, the equivalent discipline is a function that only ever reads:</a:t>
            </a:r>
            <a:br/>
            <a:r>
              <a:rPr>
                <a:latin typeface="Courier"/>
              </a:rPr>
              <a:t>read_raw </a:t>
            </a:r>
            <a:r>
              <a:rPr>
                <a:solidFill>
                  <a:srgbClr val="007020"/>
                </a:solidFill>
                <a:latin typeface="Courier"/>
              </a:rPr>
              <a:t>&lt;-</a:t>
            </a:r>
            <a:r>
              <a:rPr>
                <a:latin typeface="Courier"/>
              </a:rPr>
              <a:t> </a:t>
            </a:r>
            <a:r>
              <a:rPr b="1">
                <a:solidFill>
                  <a:srgbClr val="007020"/>
                </a:solidFill>
                <a:latin typeface="Courier"/>
              </a:rPr>
              <a:t>function</a:t>
            </a:r>
            <a:r>
              <a:rPr>
                <a:latin typeface="Courier"/>
              </a:rPr>
              <a:t>(name) readr</a:t>
            </a:r>
            <a:r>
              <a:rPr>
                <a:solidFill>
                  <a:srgbClr val="4070A0"/>
                </a:solidFill>
                <a:latin typeface="Courier"/>
              </a:rPr>
              <a:t>::</a:t>
            </a:r>
            <a:r>
              <a:rPr>
                <a:solidFill>
                  <a:srgbClr val="06287E"/>
                </a:solidFill>
                <a:latin typeface="Courier"/>
              </a:rPr>
              <a:t>read_csv</a:t>
            </a:r>
            <a:r>
              <a:rPr>
                <a:latin typeface="Courier"/>
              </a:rPr>
              <a:t>(</a:t>
            </a:r>
            <a:r>
              <a:rPr>
                <a:solidFill>
                  <a:srgbClr val="06287E"/>
                </a:solidFill>
                <a:latin typeface="Courier"/>
              </a:rPr>
              <a:t>file.path</a:t>
            </a:r>
            <a:r>
              <a:rPr>
                <a:latin typeface="Courier"/>
              </a:rPr>
              <a:t>(</a:t>
            </a:r>
            <a:r>
              <a:rPr>
                <a:solidFill>
                  <a:srgbClr val="4070A0"/>
                </a:solidFill>
                <a:latin typeface="Courier"/>
              </a:rPr>
              <a:t>"data/raw"</a:t>
            </a:r>
            <a:r>
              <a:rPr>
                <a:latin typeface="Courier"/>
              </a:rPr>
              <a:t>, name))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Make the raw data unwriteable, literally</a:t>
            </a:r>
          </a:p>
        </p:txBody>
      </p:sp>
      <p:sp>
        <p:nvSpPr>
          <p:cNvPr id="3" name="Content Placeholder 2"/>
          <p:cNvSpPr>
            <a:spLocks noGrp="1"/>
          </p:cNvSpPr>
          <p:nvPr>
            <p:ph idx="1"/>
          </p:nvPr>
        </p:nvSpPr>
        <p:spPr/>
        <p:txBody>
          <a:bodyPr/>
          <a:lstStyle/>
          <a:p>
            <a:pPr lvl="0"/>
            <a:r>
              <a:rPr/>
              <a:t>It costs one command and prevents the failure it names — An accidental </a:t>
            </a:r>
            <a:r>
              <a:rPr>
                <a:latin typeface="Courier"/>
              </a:rPr>
              <a:t>to_csv("data/raw/survey.csv")</a:t>
            </a:r>
            <a:r>
              <a:rPr/>
              <a:t> in a notebook is…</a:t>
            </a:r>
          </a:p>
          <a:p>
            <a:pPr lvl="0"/>
            <a:r>
              <a:rPr/>
              <a:t>Where the raw file is large or restricted, commit its checksum instead</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Make the raw data unwriteable, literally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hashlib, pathlib</a:t>
            </a:r>
            <a:br/>
            <a:br/>
            <a:r>
              <a:rPr b="1">
                <a:solidFill>
                  <a:srgbClr val="007020"/>
                </a:solidFill>
                <a:latin typeface="Courier"/>
              </a:rPr>
              <a:t>def</a:t>
            </a:r>
            <a:r>
              <a:rPr>
                <a:latin typeface="Courier"/>
              </a:rPr>
              <a:t> fingerprint(path: pathlib.Path) </a:t>
            </a:r>
            <a:r>
              <a:rPr>
                <a:solidFill>
                  <a:srgbClr val="666666"/>
                </a:solidFill>
                <a:latin typeface="Courier"/>
              </a:rPr>
              <a:t>-&gt;</a:t>
            </a:r>
            <a:r>
              <a:rPr>
                <a:latin typeface="Courier"/>
              </a:rPr>
              <a:t> </a:t>
            </a:r>
            <a:r>
              <a:rPr>
                <a:solidFill>
                  <a:srgbClr val="008000"/>
                </a:solidFill>
                <a:latin typeface="Courier"/>
              </a:rPr>
              <a:t>str</a:t>
            </a:r>
            <a:r>
              <a:rPr>
                <a:latin typeface="Courier"/>
              </a:rPr>
              <a:t>:</a:t>
            </a:r>
            <a:br/>
            <a:r>
              <a:rPr>
                <a:latin typeface="Courier"/>
              </a:rPr>
              <a:t>    </a:t>
            </a:r>
            <a:r>
              <a:rPr b="1">
                <a:solidFill>
                  <a:srgbClr val="007020"/>
                </a:solidFill>
                <a:latin typeface="Courier"/>
              </a:rPr>
              <a:t>return</a:t>
            </a:r>
            <a:r>
              <a:rPr>
                <a:latin typeface="Courier"/>
              </a:rPr>
              <a:t> hashlib.sha256(path.read_bytes()).hexdigest()[:</a:t>
            </a:r>
            <a:r>
              <a:rPr>
                <a:solidFill>
                  <a:srgbClr val="40A070"/>
                </a:solidFill>
                <a:latin typeface="Courier"/>
              </a:rPr>
              <a:t>16</a:t>
            </a:r>
            <a:r>
              <a:rPr>
                <a:latin typeface="Courier"/>
              </a:rPr>
              <a:t>]</a:t>
            </a:r>
            <a:br/>
            <a:br/>
            <a:r>
              <a:rPr>
                <a:solidFill>
                  <a:srgbClr val="008000"/>
                </a:solidFill>
                <a:latin typeface="Courier"/>
              </a:rPr>
              <a:t>print</a:t>
            </a:r>
            <a:r>
              <a:rPr>
                <a:latin typeface="Courier"/>
              </a:rPr>
              <a:t>(fingerprint(pathlib.Path(</a:t>
            </a:r>
            <a:r>
              <a:rPr>
                <a:solidFill>
                  <a:srgbClr val="4070A0"/>
                </a:solidFill>
                <a:latin typeface="Courier"/>
              </a:rPr>
              <a:t>"data/raw/survey-2025.csv"</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Make the raw data unwriteable, literally — In R</a:t>
            </a:r>
          </a:p>
        </p:txBody>
      </p:sp>
      <p:sp>
        <p:nvSpPr>
          <p:cNvPr id="3" name="Content Placeholder 2"/>
          <p:cNvSpPr>
            <a:spLocks noGrp="1"/>
          </p:cNvSpPr>
          <p:nvPr>
            <p:ph idx="1"/>
          </p:nvPr>
        </p:nvSpPr>
        <p:spPr/>
        <p:txBody>
          <a:bodyPr/>
          <a:lstStyle/>
          <a:p>
            <a:pPr lvl="0" indent="0">
              <a:buNone/>
            </a:pPr>
            <a:r>
              <a:rPr>
                <a:latin typeface="Courier"/>
              </a:rPr>
              <a:t>tools</a:t>
            </a:r>
            <a:r>
              <a:rPr>
                <a:solidFill>
                  <a:srgbClr val="4070A0"/>
                </a:solidFill>
                <a:latin typeface="Courier"/>
              </a:rPr>
              <a:t>::</a:t>
            </a:r>
            <a:r>
              <a:rPr>
                <a:solidFill>
                  <a:srgbClr val="06287E"/>
                </a:solidFill>
                <a:latin typeface="Courier"/>
              </a:rPr>
              <a:t>md5sum</a:t>
            </a:r>
            <a:r>
              <a:rPr>
                <a:latin typeface="Courier"/>
              </a:rPr>
              <a:t>(</a:t>
            </a:r>
            <a:r>
              <a:rPr>
                <a:solidFill>
                  <a:srgbClr val="4070A0"/>
                </a:solidFill>
                <a:latin typeface="Courier"/>
              </a:rPr>
              <a:t>"data/raw/survey-2025.csv"</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Make the raw data unwriteable, literally</a:t>
            </a:r>
          </a:p>
        </p:txBody>
      </p:sp>
      <p:sp>
        <p:nvSpPr>
          <p:cNvPr id="3" name="Content Placeholder 2"/>
          <p:cNvSpPr>
            <a:spLocks noGrp="1"/>
          </p:cNvSpPr>
          <p:nvPr>
            <p:ph idx="1"/>
          </p:nvPr>
        </p:nvSpPr>
        <p:spPr/>
        <p:txBody>
          <a:bodyPr/>
          <a:lstStyle/>
          <a:p>
            <a:pPr lvl="0"/>
            <a:r>
              <a:rPr/>
              <a:t>A checksum in the repository turns “is this the same export?” into a question with an answer — Ninety per cent of “the…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Naming, which is provenance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Name</a:t>
                      </a:r>
                    </a:p>
                  </a:txBody>
                  <a:tcPr/>
                </a:tc>
                <a:tc>
                  <a:txBody>
                    <a:bodyPr/>
                    <a:lstStyle/>
                    <a:p>
                      <a:pPr lvl="0" indent="0" marL="0">
                        <a:buNone/>
                      </a:pPr>
                      <a:r>
                        <a:rPr/>
                        <a:t>What it tells you</a:t>
                      </a:r>
                    </a:p>
                  </a:txBody>
                  <a:tcPr/>
                </a:tc>
              </a:tr>
              <a:tr h="0">
                <a:tc>
                  <a:txBody>
                    <a:bodyPr/>
                    <a:lstStyle/>
                    <a:p>
                      <a:pPr lvl="0" indent="0" marL="0">
                        <a:buNone/>
                      </a:pPr>
                      <a:r>
                        <a:rPr>
                          <a:latin typeface="Courier"/>
                        </a:rPr>
                        <a:t>survey.csv</a:t>
                      </a:r>
                    </a:p>
                  </a:txBody>
                </a:tc>
                <a:tc>
                  <a:txBody>
                    <a:bodyPr/>
                    <a:lstStyle/>
                    <a:p>
                      <a:pPr lvl="0" indent="0" marL="0">
                        <a:buNone/>
                      </a:pPr>
                      <a:r>
                        <a:rPr/>
                        <a:t>Nothing</a:t>
                      </a:r>
                    </a:p>
                  </a:txBody>
                </a:tc>
              </a:tr>
              <a:tr h="0">
                <a:tc>
                  <a:txBody>
                    <a:bodyPr/>
                    <a:lstStyle/>
                    <a:p>
                      <a:pPr lvl="0" indent="0" marL="0">
                        <a:buNone/>
                      </a:pPr>
                      <a:r>
                        <a:rPr>
                          <a:latin typeface="Courier"/>
                        </a:rPr>
                        <a:t>final_survey_v2_FINAL.xlsx</a:t>
                      </a:r>
                    </a:p>
                  </a:txBody>
                </a:tc>
                <a:tc>
                  <a:txBody>
                    <a:bodyPr/>
                    <a:lstStyle/>
                    <a:p>
                      <a:pPr lvl="0" indent="0" marL="0">
                        <a:buNone/>
                      </a:pPr>
                      <a:r>
                        <a:rPr/>
                        <a:t>That there are several and this one won an argument</a:t>
                      </a:r>
                    </a:p>
                  </a:txBody>
                </a:tc>
              </a:tr>
              <a:tr h="0">
                <a:tc>
                  <a:txBody>
                    <a:bodyPr/>
                    <a:lstStyle/>
                    <a:p>
                      <a:pPr lvl="0" indent="0" marL="0">
                        <a:buNone/>
                      </a:pPr>
                      <a:r>
                        <a:rPr>
                          <a:latin typeface="Courier"/>
                        </a:rPr>
                        <a:t>household-survey-2025.v1.csv</a:t>
                      </a:r>
                    </a:p>
                  </a:txBody>
                </a:tc>
                <a:tc>
                  <a:txBody>
                    <a:bodyPr/>
                    <a:lstStyle/>
                    <a:p>
                      <a:pPr lvl="0" indent="0" marL="0">
                        <a:buNone/>
                      </a:pPr>
                      <a:r>
                        <a:rPr/>
                        <a:t>What, when, and which version</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Naming, which is provenance</a:t>
            </a:r>
          </a:p>
        </p:txBody>
      </p:sp>
      <p:sp>
        <p:nvSpPr>
          <p:cNvPr id="3" name="Content Placeholder 2"/>
          <p:cNvSpPr>
            <a:spLocks noGrp="1"/>
          </p:cNvSpPr>
          <p:nvPr>
            <p:ph idx="1"/>
          </p:nvPr>
        </p:nvSpPr>
        <p:spPr/>
        <p:txBody>
          <a:bodyPr/>
          <a:lstStyle/>
          <a:p>
            <a:pPr lvl="0"/>
            <a:r>
              <a:rPr/>
              <a:t>Version by filename, never by overwriting — This platform’s datasets do exactly that: a correction ships as </a:t>
            </a:r>
            <a:r>
              <a:rPr>
                <a:latin typeface="Courier"/>
              </a:rPr>
              <a:t>.v2.csv</a:t>
            </a:r>
            <a:r>
              <a:rPr/>
              <a:t>…</a:t>
            </a:r>
          </a:p>
          <a:p>
            <a:pPr lvl="0"/>
            <a:r>
              <a:rPr/>
              <a:t>That is why the dataset files can be cached immutably — and why the course PDFs — which </a:t>
            </a:r>
            <a:r>
              <a:rPr i="1"/>
              <a:t>are</a:t>
            </a:r>
            <a:r>
              <a:rPr/>
              <a:t> regenerated in place —…</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goes in the repository</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In</a:t>
                      </a:r>
                    </a:p>
                  </a:txBody>
                  <a:tcPr/>
                </a:tc>
                <a:tc>
                  <a:txBody>
                    <a:bodyPr/>
                    <a:lstStyle/>
                    <a:p>
                      <a:pPr lvl="0" indent="0" marL="0">
                        <a:buNone/>
                      </a:pPr>
                      <a:r>
                        <a:rPr/>
                        <a:t>Out</a:t>
                      </a:r>
                    </a:p>
                  </a:txBody>
                  <a:tcPr/>
                </a:tc>
              </a:tr>
              <a:tr h="0">
                <a:tc>
                  <a:txBody>
                    <a:bodyPr/>
                    <a:lstStyle/>
                    <a:p>
                      <a:pPr lvl="0" indent="0" marL="0">
                        <a:buNone/>
                      </a:pPr>
                      <a:r>
                        <a:rPr/>
                        <a:t>Code, every script</a:t>
                      </a:r>
                    </a:p>
                  </a:txBody>
                </a:tc>
                <a:tc>
                  <a:txBody>
                    <a:bodyPr/>
                    <a:lstStyle/>
                    <a:p>
                      <a:pPr lvl="0" indent="0" marL="0">
                        <a:buNone/>
                      </a:pPr>
                      <a:r>
                        <a:rPr/>
                        <a:t>Raw data with personal information</a:t>
                      </a:r>
                    </a:p>
                  </a:txBody>
                </a:tc>
              </a:tr>
              <a:tr h="0">
                <a:tc>
                  <a:txBody>
                    <a:bodyPr/>
                    <a:lstStyle/>
                    <a:p>
                      <a:pPr lvl="0" indent="0" marL="0">
                        <a:buNone/>
                      </a:pPr>
                      <a:r>
                        <a:rPr/>
                        <a:t>The environment lock file</a:t>
                      </a:r>
                    </a:p>
                  </a:txBody>
                </a:tc>
                <a:tc>
                  <a:txBody>
                    <a:bodyPr/>
                    <a:lstStyle/>
                    <a:p>
                      <a:pPr lvl="0" indent="0" marL="0">
                        <a:buNone/>
                      </a:pPr>
                      <a:r>
                        <a:rPr/>
                        <a:t>Anything above about 50 MB</a:t>
                      </a:r>
                    </a:p>
                  </a:txBody>
                </a:tc>
              </a:tr>
              <a:tr h="0">
                <a:tc>
                  <a:txBody>
                    <a:bodyPr/>
                    <a:lstStyle/>
                    <a:p>
                      <a:pPr lvl="0" indent="0" marL="0">
                        <a:buNone/>
                      </a:pPr>
                      <a:r>
                        <a:rPr/>
                        <a:t>Small reference tables</a:t>
                      </a:r>
                    </a:p>
                  </a:txBody>
                </a:tc>
                <a:tc>
                  <a:txBody>
                    <a:bodyPr/>
                    <a:lstStyle/>
                    <a:p>
                      <a:pPr lvl="0" indent="0" marL="0">
                        <a:buNone/>
                      </a:pPr>
                      <a:r>
                        <a:rPr/>
                        <a:t>Credentials, tokens, connection strings</a:t>
                      </a:r>
                    </a:p>
                  </a:txBody>
                </a:tc>
              </a:tr>
              <a:tr h="0">
                <a:tc>
                  <a:txBody>
                    <a:bodyPr/>
                    <a:lstStyle/>
                    <a:p>
                      <a:pPr lvl="0" indent="0" marL="0">
                        <a:buNone/>
                      </a:pPr>
                      <a:r>
                        <a:rPr/>
                        <a:t>Generated outputs the build cannot rebuild</a:t>
                      </a:r>
                    </a:p>
                  </a:txBody>
                </a:tc>
                <a:tc>
                  <a:txBody>
                    <a:bodyPr/>
                    <a:lstStyle/>
                    <a:p>
                      <a:pPr lvl="0" indent="0" marL="0">
                        <a:buNone/>
                      </a:pPr>
                      <a:r>
                        <a:rPr>
                          <a:latin typeface="Courier"/>
                        </a:rPr>
                        <a:t>.Rhistory</a:t>
                      </a:r>
                      <a:r>
                        <a:rPr/>
                        <a:t>, </a:t>
                      </a:r>
                      <a:r>
                        <a:rPr>
                          <a:latin typeface="Courier"/>
                        </a:rPr>
                        <a:t>__pycache__</a:t>
                      </a:r>
                      <a:r>
                        <a:rPr/>
                        <a:t>, </a:t>
                      </a:r>
                      <a:r>
                        <a:rPr>
                          <a:latin typeface="Courier"/>
                        </a:rPr>
                        <a:t>.DS_Store</a:t>
                      </a:r>
                    </a:p>
                  </a:txBody>
                </a:tc>
              </a:tr>
              <a:tr h="0">
                <a:tc>
                  <a:txBody>
                    <a:bodyPr/>
                    <a:lstStyle/>
                    <a:p>
                      <a:pPr lvl="0" indent="0" marL="0">
                        <a:buNone/>
                      </a:pPr>
                      <a:r>
                        <a:rPr/>
                        <a:t>A README</a:t>
                      </a:r>
                    </a:p>
                  </a:txBody>
                </a:tc>
                <a:tc>
                  <a:txBody>
                    <a:bodyPr/>
                    <a:lstStyle/>
                    <a:p>
                      <a:pPr lvl="0" indent="0" marL="0">
                        <a:buNone/>
                      </a:pPr>
                      <a:r>
                        <a:rPr/>
                        <a:t>Outputs that regenerate in seconds</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goes in the repository</a:t>
            </a:r>
          </a:p>
        </p:txBody>
      </p:sp>
      <p:sp>
        <p:nvSpPr>
          <p:cNvPr id="3" name="Content Placeholder 2"/>
          <p:cNvSpPr>
            <a:spLocks noGrp="1"/>
          </p:cNvSpPr>
          <p:nvPr>
            <p:ph idx="1"/>
          </p:nvPr>
        </p:nvSpPr>
        <p:spPr/>
        <p:txBody>
          <a:bodyPr/>
          <a:lstStyle/>
          <a:p>
            <a:pPr lvl="0"/>
            <a:r>
              <a:rPr/>
              <a:t>The fourth row is a judgement rather than a rule — This platform commits its generated PDFs, decks and figures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README that is actually read — Example</a:t>
            </a:r>
          </a:p>
        </p:txBody>
      </p:sp>
      <p:sp>
        <p:nvSpPr>
          <p:cNvPr id="3" name="Content Placeholder 2"/>
          <p:cNvSpPr>
            <a:spLocks noGrp="1"/>
          </p:cNvSpPr>
          <p:nvPr>
            <p:ph idx="1"/>
          </p:nvPr>
        </p:nvSpPr>
        <p:spPr/>
        <p:txBody>
          <a:bodyPr/>
          <a:lstStyle/>
          <a:p>
            <a:pPr lvl="0" indent="0">
              <a:buNone/>
            </a:pPr>
            <a:r>
              <a:rPr>
                <a:latin typeface="Courier"/>
              </a:rPr>
              <a:t># Nutrition surveillance analysis, Artibonite
## What this produces
A quarterly GAM estimate by commune, and the figures in the cluster report.
## Run it
    uv sync
    uv run python run.py
## Where the data comes from
data/raw/muac-screening-*.csv — monthly export from the screening database,
downloaded by the M&amp;E officer on the 5th. Checksums in data/raw/CHECKSUMS.
## What you need to know
Commune names arrive spelled four ways; normalisation is in src/clean.py and
must run before anything else.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README that is actually read</a:t>
            </a:r>
          </a:p>
        </p:txBody>
      </p:sp>
      <p:sp>
        <p:nvSpPr>
          <p:cNvPr id="3" name="Content Placeholder 2"/>
          <p:cNvSpPr>
            <a:spLocks noGrp="1"/>
          </p:cNvSpPr>
          <p:nvPr>
            <p:ph idx="1"/>
          </p:nvPr>
        </p:nvSpPr>
        <p:spPr/>
        <p:txBody>
          <a:bodyPr/>
          <a:lstStyle/>
          <a:p>
            <a:pPr lvl="0"/>
            <a:r>
              <a:rPr/>
              <a:t>The last section is the one that saves a successor a week — It is the knowledge that lives in your head, and the…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Analysis reproducibility
  Raw exports are read-only under data/raw/ with SHA-256 checksums committed.
  All cleaning, exclusion and recoding is in version-controlled code; no raw
  file has been edited.
  Every output in outputs/ is reproducible by `uv run python run.py` from a
  clean checkout. Deleting outputs/ and rerunning leaves the repository
  unchanged.
  Dataset files are versioned by filename. The v1 file referenced by the
  March report has not been modified; the correction ships as v2.</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second paragraph is the claim to make and the one to test before making — It is checkable in one command, and an…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Version control is what makes “the only thing edited is code” into a history you can read.</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https://data-analysis.cassion.dev/courses/reproducible-workflows/repro-01-three-kinds-of-file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kinds of file, and only one of them is editable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Raw data is read-only, derived data is disposable, and code is the only thing anyone edits. Getting that boundary wrong is how an analysis becomes irreproducible in a way nobody notices for eleven months.</vt:lpwstr>
  </property>
</Properties>
</file>