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notesMaster" Target="notesMasters/notesMaster1.xml" /><Relationship Id="rId26" Type="http://schemas.openxmlformats.org/officeDocument/2006/relationships/viewProps" Target="viewProps.xml" /><Relationship Id="rId25" Type="http://schemas.openxmlformats.org/officeDocument/2006/relationships/presProps" Target="presProps.xml" /><Relationship Id="rId1" Type="http://schemas.openxmlformats.org/officeDocument/2006/relationships/slideMaster" Target="slideMasters/slideMaster1.xml" /><Relationship Id="rId28" Type="http://schemas.openxmlformats.org/officeDocument/2006/relationships/tableStyles" Target="tableStyles.xml" /><Relationship Id="rId27"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données brutes sont en lecture seule, les données dérivées sont jetables, et le code est la seule chose que quiconque édite. Se tromper sur cette frontière est la façon dont une analyse devient irreproductible sans que personne s’en aperçoive pendant onze mois.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sortes de fichiers, et la distinction n’est pas une question de rangement. Les données brutes sont en lecture seule. L’export de CommCare, le CSV de DHIS2, le tableur envoyé par le ministère. Une fois arrivé dans </a:t>
            </a:r>
            <a:r>
              <a:rPr>
                <a:latin typeface="Courier"/>
              </a:rPr>
              <a:t>data/raw/</a:t>
            </a:r>
            <a:r>
              <a:rPr/>
              <a:t>, rien n’y écrit et personne ne l’ouvre dans Excel pour corriger une faute de frappe — un fichier brut corrigé est un fichier dont vous avez détruit la provenance. Les données dérivées sont jetables. Tout ce qui est dans </a:t>
            </a:r>
            <a:r>
              <a:rPr>
                <a:latin typeface="Courier"/>
              </a:rPr>
              <a:t>outputs/</a:t>
            </a:r>
            <a:r>
              <a:rPr/>
              <a:t> peut être supprimé à tout moment et reproduit en exécutant le code. Si supprimer </a:t>
            </a:r>
            <a:r>
              <a:rPr>
                <a:latin typeface="Courier"/>
              </a:rPr>
              <a:t>outputs/</a:t>
            </a:r>
            <a:r>
              <a:rPr/>
              <a:t> fait perdre quelque chose, ce quelque chose n’était pas dérivé et a sa place ailleurs. Le code est la seule chose éditée. Chaque correction, chaque recodage, chaque exclusion est une ligne de code, ce qui la rend visible, relisible et réexécutable.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Supprimez chaque sortie, relancez, et le dépôt doit paraître intact. Cette seule commande est toute la reproductibilité en tant que propriété opérationnelle, et elle est inconfortable la première fois. Trois façons dont cela échoue généralement, et chacune nomme quelque chose de réel : Un fichier dans </a:t>
            </a:r>
            <a:r>
              <a:rPr>
                <a:latin typeface="Courier"/>
              </a:rPr>
              <a:t>outputs/</a:t>
            </a:r>
            <a:r>
              <a:rPr/>
              <a:t> que rien ne produit. Quelqu’un l’a fait à la main, une fois, et chaque exécution depuis en dépend. C’est une donnée brute portant le mauvais nom. Une étape qui ne s’exécute qu’en interactif. Une cellule dans un carnet, une ligne collée dans une console, un téléchargement manuel. Si ce n’est pas dans un script, cela n’a pas eu lieu. Quelque chose qui doit être exécuté dans un ordre précis et ne le dit pas. La chaîne fonctionne sur votre machine parce que vous connaissez l’ordre.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Cela coûte une commande et prévient l’échec qu’elle nomme. Un </a:t>
            </a:r>
            <a:r>
              <a:rPr>
                <a:latin typeface="Courier"/>
              </a:rPr>
              <a:t>to_csv("data/raw/survey.csv")</a:t>
            </a:r>
            <a:r>
              <a:rPr/>
              <a:t> accidentel dans un carnet est la chose la plus destructrice que fasse un analyste, elle ne produit aucune erreur, et rien en aval ne peut la détecter après coup. Là où le fichier brut est volumineux ou sensible, commitez plutôt sa somme de contrôle.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somme de contrôle dans le dépôt transforme « est-ce le même export ? » en une question qui a une réponse. Quatre-vingt-dix pour cent des « les nombres ont changé et je ne sais pas pourquoi » sont un fichier source qui a changé sans que personne le remarque.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Versionnez par le nom de fichier, jamais par écrasement. Les jeux de données de cette plateforme font exactement cela : une correction est livrée en </a:t>
            </a:r>
            <a:r>
              <a:rPr>
                <a:latin typeface="Courier"/>
              </a:rPr>
              <a:t>.v2.csv</a:t>
            </a:r>
            <a:r>
              <a:rPr/>
              <a:t> et ne remplace jamais </a:t>
            </a:r>
            <a:r>
              <a:rPr>
                <a:latin typeface="Courier"/>
              </a:rPr>
              <a:t>.v1.csv</a:t>
            </a:r>
            <a:r>
              <a:rPr/>
              <a:t>, parce qu’un carnet accroché à la v1 doit continuer de reproduire. C’est pourquoi les fichiers de données peuvent être mis en cache de façon immuable, et pourquoi les PDF de cours — qui, eux, </a:t>
            </a:r>
            <a:r>
              <a:rPr i="1"/>
              <a:t>sont</a:t>
            </a:r>
            <a:r>
              <a:rPr/>
              <a:t> régénérés sur place — ne le peuvent délibérément pas.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quatrième ligne est un jugement plutôt qu’une règle. Cette plateforme commite ses PDF, diaporamas et figures produits — parce que le déploiement tourne sur Cloudflare sans TeX ni Python, si bien qu’un contributeur sans la chaîne d’outils peut quand même livrer un changement de contenu. Commitez un artefact produit quand le reconstruire n’est pas à la portée de tous ceux qui en ont besoin, et pas autrement.</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sections, et il vieillit moins vite qu’un long.</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dernière section est celle qui épargne une semaine à un successeur. C’est la connaissance qui vit dans votre tête, et la leçon sur la passation porte sur la façon d’en sortir le reste.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deuxième paragraphe est l’affirmation à faire et celle à tester avant de la faire. Elle se vérifie en une commande, et une analyse qui ne peut pas la passer devrait le dire plutôt que prétendre le contraire.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gestion de versions est ce qui transforme « la seule chose éditée est le code » en un historique lisible. La leçon suivante porte sur l’emploi de git dans un travail d’analyse — et sur la seule chose qui ne doit jamais entrer dans un dépôt contenant des données de programme, parce que git est conçu pour ne jamais oublier.</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reproducible-workflows/repro-01-three-kinds-of-fil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Trois sortes de fichiers, et une seule est éditable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Les données brutes sont en lecture seule, les données dérivées sont jetables, et le code est la seule chose que quiconque édite. Se tromper sur cette frontière est la façon dont une analyse devient irreproductible sans que personne s’en aperçoive pendant onze mois.</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1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L’organisation</a:t>
            </a:r>
          </a:p>
          <a:p>
            <a:pPr lvl="0"/>
            <a:r>
              <a:rPr/>
              <a:t>Le test qui décide si c’est correct</a:t>
            </a:r>
          </a:p>
          <a:p>
            <a:pPr lvl="0"/>
            <a:r>
              <a:rPr/>
              <a:t>Rendez les données brutes non modifiables, littéralement</a:t>
            </a:r>
          </a:p>
          <a:p>
            <a:pPr lvl="0"/>
            <a:r>
              <a:rPr/>
              <a:t>Le nommage, qui est de la provenance</a:t>
            </a:r>
          </a:p>
          <a:p>
            <a:pPr lvl="0"/>
            <a:r>
              <a:rPr/>
              <a:t>Ce qui va dans le dépôt</a:t>
            </a:r>
          </a:p>
          <a:p>
            <a:pPr lvl="0"/>
            <a:r>
              <a:rPr/>
              <a:t>Le README qui est réellement lu</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L’organisation — Exemple</a:t>
            </a:r>
          </a:p>
        </p:txBody>
      </p:sp>
      <p:sp>
        <p:nvSpPr>
          <p:cNvPr id="3" name="Content Placeholder 2"/>
          <p:cNvSpPr>
            <a:spLocks noGrp="1"/>
          </p:cNvSpPr>
          <p:nvPr>
            <p:ph idx="1"/>
          </p:nvPr>
        </p:nvSpPr>
        <p:spPr/>
        <p:txBody>
          <a:bodyPr/>
          <a:lstStyle/>
          <a:p>
            <a:pPr lvl="0" indent="0">
              <a:buNone/>
            </a:pPr>
            <a:r>
              <a:rPr>
                <a:latin typeface="Courier"/>
              </a:rPr>
              <a:t>project/
  data/
    raw/            never edited, never written to, ideally chmod -w
    reference/      lookup tables, thresholds, admin boundary codes
  R/  or  src/      the only files anyone edits
  outputs/
    derived/        cleaned data, disposable
    figures/        charts and the CSV of values behind each
    reports/        rendered documents
  tests/
  README.md
  environment lock  uv.lock or renv.lock</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L’organisation</a:t>
            </a:r>
          </a:p>
        </p:txBody>
      </p:sp>
      <p:sp>
        <p:nvSpPr>
          <p:cNvPr id="3" name="Content Placeholder 2"/>
          <p:cNvSpPr>
            <a:spLocks noGrp="1"/>
          </p:cNvSpPr>
          <p:nvPr>
            <p:ph idx="1"/>
          </p:nvPr>
        </p:nvSpPr>
        <p:spPr/>
        <p:txBody>
          <a:bodyPr/>
          <a:lstStyle/>
          <a:p>
            <a:pPr lvl="0"/>
            <a:r>
              <a:rPr/>
              <a:t>Trois sortes de fichiers, et la distinction n’est pas une question de rangement</a:t>
            </a:r>
          </a:p>
          <a:p>
            <a:pPr lvl="0"/>
            <a:r>
              <a:rPr/>
              <a:t>Les données brutes sont en lecture seule — L’export de CommCare, le CSV de DHIS2, le tableur envoyé par le ministère</a:t>
            </a:r>
          </a:p>
          <a:p>
            <a:pPr lvl="0"/>
            <a:r>
              <a:rPr/>
              <a:t>Les données dérivées sont jetables — Tout ce qui est dans </a:t>
            </a:r>
            <a:r>
              <a:rPr>
                <a:latin typeface="Courier"/>
              </a:rPr>
              <a:t>outputs/</a:t>
            </a:r>
            <a:r>
              <a:rPr/>
              <a:t> peut être supprimé à tout moment et reproduit en…</a:t>
            </a:r>
          </a:p>
          <a:p>
            <a:pPr lvl="0"/>
            <a:r>
              <a:rPr/>
              <a:t>Le code est la seule chose éditée — Chaque correction, chaque recodage, chaque exclusion est une ligne de code, ce qui…</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test qui décide si c’est correct — Shell</a:t>
            </a:r>
          </a:p>
        </p:txBody>
      </p:sp>
      <p:sp>
        <p:nvSpPr>
          <p:cNvPr id="3" name="Content Placeholder 2"/>
          <p:cNvSpPr>
            <a:spLocks noGrp="1"/>
          </p:cNvSpPr>
          <p:nvPr>
            <p:ph idx="1"/>
          </p:nvPr>
        </p:nvSpPr>
        <p:spPr/>
        <p:txBody>
          <a:bodyPr/>
          <a:lstStyle/>
          <a:p>
            <a:pPr lvl="0" indent="0">
              <a:buNone/>
            </a:pPr>
            <a:r>
              <a:rPr>
                <a:solidFill>
                  <a:srgbClr val="06287E"/>
                </a:solidFill>
                <a:latin typeface="Courier"/>
              </a:rPr>
              <a:t>rm</a:t>
            </a:r>
            <a:r>
              <a:rPr>
                <a:latin typeface="Courier"/>
              </a:rPr>
              <a:t> </a:t>
            </a:r>
            <a:r>
              <a:rPr>
                <a:solidFill>
                  <a:srgbClr val="7D9029"/>
                </a:solidFill>
                <a:latin typeface="Courier"/>
              </a:rPr>
              <a:t>-rf</a:t>
            </a:r>
            <a:r>
              <a:rPr>
                <a:latin typeface="Courier"/>
              </a:rPr>
              <a:t> outputs/ </a:t>
            </a:r>
            <a:r>
              <a:rPr b="1">
                <a:solidFill>
                  <a:srgbClr val="007020"/>
                </a:solidFill>
                <a:latin typeface="Courier"/>
              </a:rPr>
              <a:t>&amp;&amp;</a:t>
            </a:r>
            <a:r>
              <a:rPr>
                <a:latin typeface="Courier"/>
              </a:rPr>
              <a:t> </a:t>
            </a:r>
            <a:r>
              <a:rPr>
                <a:solidFill>
                  <a:srgbClr val="06287E"/>
                </a:solidFill>
                <a:latin typeface="Courier"/>
              </a:rPr>
              <a:t>make</a:t>
            </a:r>
            <a:r>
              <a:rPr>
                <a:latin typeface="Courier"/>
              </a:rPr>
              <a:t> all      </a:t>
            </a:r>
            <a:r>
              <a:rPr i="1">
                <a:solidFill>
                  <a:srgbClr val="60A0B0"/>
                </a:solidFill>
                <a:latin typeface="Courier"/>
              </a:rPr>
              <a:t># or: python run.py, Rscript run.R</a:t>
            </a:r>
            <a:br/>
            <a:r>
              <a:rPr>
                <a:solidFill>
                  <a:srgbClr val="06287E"/>
                </a:solidFill>
                <a:latin typeface="Courier"/>
              </a:rPr>
              <a:t>git</a:t>
            </a:r>
            <a:r>
              <a:rPr>
                <a:latin typeface="Courier"/>
              </a:rPr>
              <a:t> status </a:t>
            </a:r>
            <a:r>
              <a:rPr>
                <a:solidFill>
                  <a:srgbClr val="7D9029"/>
                </a:solidFill>
                <a:latin typeface="Courier"/>
              </a:rPr>
              <a:t>--short</a:t>
            </a:r>
            <a:r>
              <a:rPr>
                <a:latin typeface="Courier"/>
              </a:rPr>
              <a:t>               </a:t>
            </a:r>
            <a:r>
              <a:rPr i="1">
                <a:solidFill>
                  <a:srgbClr val="60A0B0"/>
                </a:solidFill>
                <a:latin typeface="Courier"/>
              </a:rPr>
              <a:t># should be empty</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test qui décide si c’est correct</a:t>
            </a:r>
          </a:p>
        </p:txBody>
      </p:sp>
      <p:sp>
        <p:nvSpPr>
          <p:cNvPr id="3" name="Content Placeholder 2"/>
          <p:cNvSpPr>
            <a:spLocks noGrp="1"/>
          </p:cNvSpPr>
          <p:nvPr>
            <p:ph idx="1"/>
          </p:nvPr>
        </p:nvSpPr>
        <p:spPr/>
        <p:txBody>
          <a:bodyPr/>
          <a:lstStyle/>
          <a:p>
            <a:pPr lvl="0"/>
            <a:r>
              <a:rPr/>
              <a:t>Supprimez chaque sortie, relancez, et le dépôt doit paraître intact — Cette seule commande est toute la…</a:t>
            </a:r>
          </a:p>
          <a:p>
            <a:pPr lvl="0"/>
            <a:r>
              <a:rPr/>
              <a:t>Trois façons dont cela échoue généralement — et chacune nomme quelque chose de réel :</a:t>
            </a:r>
          </a:p>
          <a:p>
            <a:pPr lvl="0"/>
            <a:r>
              <a:rPr/>
              <a:t>Un fichier dans </a:t>
            </a:r>
            <a:r>
              <a:rPr>
                <a:latin typeface="Courier"/>
              </a:rPr>
              <a:t>outputs/</a:t>
            </a:r>
            <a:r>
              <a:rPr/>
              <a:t> que rien ne produit — Quelqu’un l’a fait à la main, une fois, et chaque exécution depuis en…</a:t>
            </a:r>
          </a:p>
          <a:p>
            <a:pPr lvl="0"/>
            <a:r>
              <a:rPr/>
              <a:t>Une étape qui ne s’exécute qu’en interactif — Une cellule dans un carnet, une ligne collée dans une console, un…</a:t>
            </a:r>
          </a:p>
          <a:p>
            <a:pPr lvl="0"/>
            <a:r>
              <a:rPr/>
              <a:t>Quelque chose qui doit être exécuté dans un ordre précis et ne le dit pas — La chaîne fonctionne sur votre machine…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Rendez les données brutes non modifiables, littéralement — Shell</a:t>
            </a:r>
          </a:p>
        </p:txBody>
      </p:sp>
      <p:sp>
        <p:nvSpPr>
          <p:cNvPr id="3" name="Content Placeholder 2"/>
          <p:cNvSpPr>
            <a:spLocks noGrp="1"/>
          </p:cNvSpPr>
          <p:nvPr>
            <p:ph idx="1"/>
          </p:nvPr>
        </p:nvSpPr>
        <p:spPr/>
        <p:txBody>
          <a:bodyPr/>
          <a:lstStyle/>
          <a:p>
            <a:pPr lvl="0" indent="0">
              <a:buNone/>
            </a:pPr>
            <a:r>
              <a:rPr>
                <a:solidFill>
                  <a:srgbClr val="06287E"/>
                </a:solidFill>
                <a:latin typeface="Courier"/>
              </a:rPr>
              <a:t>chmod</a:t>
            </a:r>
            <a:r>
              <a:rPr>
                <a:latin typeface="Courier"/>
              </a:rPr>
              <a:t> </a:t>
            </a:r>
            <a:r>
              <a:rPr>
                <a:solidFill>
                  <a:srgbClr val="7D9029"/>
                </a:solidFill>
                <a:latin typeface="Courier"/>
              </a:rPr>
              <a:t>-R</a:t>
            </a:r>
            <a:r>
              <a:rPr>
                <a:latin typeface="Courier"/>
              </a:rPr>
              <a:t> a-w data/raw/</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Rendez les données brutes non modifiables, littéralement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In R, the equivalent discipline is a function that only ever reads:</a:t>
            </a:r>
            <a:br/>
            <a:r>
              <a:rPr>
                <a:latin typeface="Courier"/>
              </a:rPr>
              <a:t>read_raw </a:t>
            </a:r>
            <a:r>
              <a:rPr>
                <a:solidFill>
                  <a:srgbClr val="007020"/>
                </a:solidFill>
                <a:latin typeface="Courier"/>
              </a:rPr>
              <a:t>&lt;-</a:t>
            </a:r>
            <a:r>
              <a:rPr>
                <a:latin typeface="Courier"/>
              </a:rPr>
              <a:t> </a:t>
            </a:r>
            <a:r>
              <a:rPr b="1">
                <a:solidFill>
                  <a:srgbClr val="007020"/>
                </a:solidFill>
                <a:latin typeface="Courier"/>
              </a:rPr>
              <a:t>function</a:t>
            </a:r>
            <a:r>
              <a:rPr>
                <a:latin typeface="Courier"/>
              </a:rPr>
              <a:t>(name) readr</a:t>
            </a:r>
            <a:r>
              <a:rPr>
                <a:solidFill>
                  <a:srgbClr val="4070A0"/>
                </a:solidFill>
                <a:latin typeface="Courier"/>
              </a:rPr>
              <a:t>::</a:t>
            </a:r>
            <a:r>
              <a:rPr>
                <a:solidFill>
                  <a:srgbClr val="06287E"/>
                </a:solidFill>
                <a:latin typeface="Courier"/>
              </a:rPr>
              <a:t>read_csv</a:t>
            </a:r>
            <a:r>
              <a:rPr>
                <a:latin typeface="Courier"/>
              </a:rPr>
              <a:t>(</a:t>
            </a:r>
            <a:r>
              <a:rPr>
                <a:solidFill>
                  <a:srgbClr val="06287E"/>
                </a:solidFill>
                <a:latin typeface="Courier"/>
              </a:rPr>
              <a:t>file.path</a:t>
            </a:r>
            <a:r>
              <a:rPr>
                <a:latin typeface="Courier"/>
              </a:rPr>
              <a:t>(</a:t>
            </a:r>
            <a:r>
              <a:rPr>
                <a:solidFill>
                  <a:srgbClr val="4070A0"/>
                </a:solidFill>
                <a:latin typeface="Courier"/>
              </a:rPr>
              <a:t>"data/raw"</a:t>
            </a:r>
            <a:r>
              <a:rPr>
                <a:latin typeface="Courier"/>
              </a:rPr>
              <a:t>, name))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Rendez les données brutes non modifiables, littéralement</a:t>
            </a:r>
          </a:p>
        </p:txBody>
      </p:sp>
      <p:sp>
        <p:nvSpPr>
          <p:cNvPr id="3" name="Content Placeholder 2"/>
          <p:cNvSpPr>
            <a:spLocks noGrp="1"/>
          </p:cNvSpPr>
          <p:nvPr>
            <p:ph idx="1"/>
          </p:nvPr>
        </p:nvSpPr>
        <p:spPr/>
        <p:txBody>
          <a:bodyPr/>
          <a:lstStyle/>
          <a:p>
            <a:pPr lvl="0"/>
            <a:r>
              <a:rPr/>
              <a:t>Cela coûte une commande et prévient l’échec qu’elle nomme — Un </a:t>
            </a:r>
            <a:r>
              <a:rPr>
                <a:latin typeface="Courier"/>
              </a:rPr>
              <a:t>to_csv("data/raw/survey.csv")</a:t>
            </a:r>
            <a:r>
              <a:rPr/>
              <a:t> accidentel dans un…</a:t>
            </a:r>
          </a:p>
          <a:p>
            <a:pPr lvl="0"/>
            <a:r>
              <a:rPr/>
              <a:t>Là où le fichier brut est volumineux ou sensible, commitez plutôt sa somme de contrôle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Rendez les données brutes non modifiables, littéralement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hashlib, pathlib</a:t>
            </a:r>
            <a:br/>
            <a:br/>
            <a:r>
              <a:rPr b="1">
                <a:solidFill>
                  <a:srgbClr val="007020"/>
                </a:solidFill>
                <a:latin typeface="Courier"/>
              </a:rPr>
              <a:t>def</a:t>
            </a:r>
            <a:r>
              <a:rPr>
                <a:latin typeface="Courier"/>
              </a:rPr>
              <a:t> fingerprint(path: pathlib.Path) </a:t>
            </a:r>
            <a:r>
              <a:rPr>
                <a:solidFill>
                  <a:srgbClr val="666666"/>
                </a:solidFill>
                <a:latin typeface="Courier"/>
              </a:rPr>
              <a:t>-&gt;</a:t>
            </a:r>
            <a:r>
              <a:rPr>
                <a:latin typeface="Courier"/>
              </a:rPr>
              <a:t> </a:t>
            </a:r>
            <a:r>
              <a:rPr>
                <a:solidFill>
                  <a:srgbClr val="008000"/>
                </a:solidFill>
                <a:latin typeface="Courier"/>
              </a:rPr>
              <a:t>str</a:t>
            </a:r>
            <a:r>
              <a:rPr>
                <a:latin typeface="Courier"/>
              </a:rPr>
              <a:t>:</a:t>
            </a:r>
            <a:br/>
            <a:r>
              <a:rPr>
                <a:latin typeface="Courier"/>
              </a:rPr>
              <a:t>    </a:t>
            </a:r>
            <a:r>
              <a:rPr b="1">
                <a:solidFill>
                  <a:srgbClr val="007020"/>
                </a:solidFill>
                <a:latin typeface="Courier"/>
              </a:rPr>
              <a:t>return</a:t>
            </a:r>
            <a:r>
              <a:rPr>
                <a:latin typeface="Courier"/>
              </a:rPr>
              <a:t> hashlib.sha256(path.read_bytes()).hexdigest()[:</a:t>
            </a:r>
            <a:r>
              <a:rPr>
                <a:solidFill>
                  <a:srgbClr val="40A070"/>
                </a:solidFill>
                <a:latin typeface="Courier"/>
              </a:rPr>
              <a:t>16</a:t>
            </a:r>
            <a:r>
              <a:rPr>
                <a:latin typeface="Courier"/>
              </a:rPr>
              <a:t>]</a:t>
            </a:r>
            <a:br/>
            <a:br/>
            <a:r>
              <a:rPr>
                <a:solidFill>
                  <a:srgbClr val="008000"/>
                </a:solidFill>
                <a:latin typeface="Courier"/>
              </a:rPr>
              <a:t>print</a:t>
            </a:r>
            <a:r>
              <a:rPr>
                <a:latin typeface="Courier"/>
              </a:rPr>
              <a:t>(fingerprint(pathlib.Path(</a:t>
            </a:r>
            <a:r>
              <a:rPr>
                <a:solidFill>
                  <a:srgbClr val="4070A0"/>
                </a:solidFill>
                <a:latin typeface="Courier"/>
              </a:rPr>
              <a:t>"data/raw/survey-2025.csv"</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Rendez les données brutes non modifiables, littéralement — En R</a:t>
            </a:r>
          </a:p>
        </p:txBody>
      </p:sp>
      <p:sp>
        <p:nvSpPr>
          <p:cNvPr id="3" name="Content Placeholder 2"/>
          <p:cNvSpPr>
            <a:spLocks noGrp="1"/>
          </p:cNvSpPr>
          <p:nvPr>
            <p:ph idx="1"/>
          </p:nvPr>
        </p:nvSpPr>
        <p:spPr/>
        <p:txBody>
          <a:bodyPr/>
          <a:lstStyle/>
          <a:p>
            <a:pPr lvl="0" indent="0">
              <a:buNone/>
            </a:pPr>
            <a:r>
              <a:rPr>
                <a:latin typeface="Courier"/>
              </a:rPr>
              <a:t>tools</a:t>
            </a:r>
            <a:r>
              <a:rPr>
                <a:solidFill>
                  <a:srgbClr val="4070A0"/>
                </a:solidFill>
                <a:latin typeface="Courier"/>
              </a:rPr>
              <a:t>::</a:t>
            </a:r>
            <a:r>
              <a:rPr>
                <a:solidFill>
                  <a:srgbClr val="06287E"/>
                </a:solidFill>
                <a:latin typeface="Courier"/>
              </a:rPr>
              <a:t>md5sum</a:t>
            </a:r>
            <a:r>
              <a:rPr>
                <a:latin typeface="Courier"/>
              </a:rPr>
              <a:t>(</a:t>
            </a:r>
            <a:r>
              <a:rPr>
                <a:solidFill>
                  <a:srgbClr val="4070A0"/>
                </a:solidFill>
                <a:latin typeface="Courier"/>
              </a:rPr>
              <a:t>"data/raw/survey-2025.csv"</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Rendez les données brutes non modifiables, littéralement</a:t>
            </a:r>
          </a:p>
        </p:txBody>
      </p:sp>
      <p:sp>
        <p:nvSpPr>
          <p:cNvPr id="3" name="Content Placeholder 2"/>
          <p:cNvSpPr>
            <a:spLocks noGrp="1"/>
          </p:cNvSpPr>
          <p:nvPr>
            <p:ph idx="1"/>
          </p:nvPr>
        </p:nvSpPr>
        <p:spPr/>
        <p:txBody>
          <a:bodyPr/>
          <a:lstStyle/>
          <a:p>
            <a:pPr lvl="0"/>
            <a:r>
              <a:rPr/>
              <a:t>Une somme de contrôle dans le dépôt transforme « est-ce le même export ? » en une question qui a une réponse —…</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nommage, qui est de la provenance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Nom</a:t>
                      </a:r>
                    </a:p>
                  </a:txBody>
                  <a:tcPr/>
                </a:tc>
                <a:tc>
                  <a:txBody>
                    <a:bodyPr/>
                    <a:lstStyle/>
                    <a:p>
                      <a:pPr lvl="0" indent="0" marL="0">
                        <a:buNone/>
                      </a:pPr>
                      <a:r>
                        <a:rPr/>
                        <a:t>Ce qu’il vous apprend</a:t>
                      </a:r>
                    </a:p>
                  </a:txBody>
                  <a:tcPr/>
                </a:tc>
              </a:tr>
              <a:tr h="0">
                <a:tc>
                  <a:txBody>
                    <a:bodyPr/>
                    <a:lstStyle/>
                    <a:p>
                      <a:pPr lvl="0" indent="0" marL="0">
                        <a:buNone/>
                      </a:pPr>
                      <a:r>
                        <a:rPr>
                          <a:latin typeface="Courier"/>
                        </a:rPr>
                        <a:t>survey.csv</a:t>
                      </a:r>
                    </a:p>
                  </a:txBody>
                </a:tc>
                <a:tc>
                  <a:txBody>
                    <a:bodyPr/>
                    <a:lstStyle/>
                    <a:p>
                      <a:pPr lvl="0" indent="0" marL="0">
                        <a:buNone/>
                      </a:pPr>
                      <a:r>
                        <a:rPr/>
                        <a:t>Rien</a:t>
                      </a:r>
                    </a:p>
                  </a:txBody>
                </a:tc>
              </a:tr>
              <a:tr h="0">
                <a:tc>
                  <a:txBody>
                    <a:bodyPr/>
                    <a:lstStyle/>
                    <a:p>
                      <a:pPr lvl="0" indent="0" marL="0">
                        <a:buNone/>
                      </a:pPr>
                      <a:r>
                        <a:rPr>
                          <a:latin typeface="Courier"/>
                        </a:rPr>
                        <a:t>final_survey_v2_FINAL.xlsx</a:t>
                      </a:r>
                    </a:p>
                  </a:txBody>
                </a:tc>
                <a:tc>
                  <a:txBody>
                    <a:bodyPr/>
                    <a:lstStyle/>
                    <a:p>
                      <a:pPr lvl="0" indent="0" marL="0">
                        <a:buNone/>
                      </a:pPr>
                      <a:r>
                        <a:rPr/>
                        <a:t>Qu’il y en a plusieurs et que celui-ci a gagné une dispute</a:t>
                      </a:r>
                    </a:p>
                  </a:txBody>
                </a:tc>
              </a:tr>
              <a:tr h="0">
                <a:tc>
                  <a:txBody>
                    <a:bodyPr/>
                    <a:lstStyle/>
                    <a:p>
                      <a:pPr lvl="0" indent="0" marL="0">
                        <a:buNone/>
                      </a:pPr>
                      <a:r>
                        <a:rPr>
                          <a:latin typeface="Courier"/>
                        </a:rPr>
                        <a:t>household-survey-2025.v1.csv</a:t>
                      </a:r>
                    </a:p>
                  </a:txBody>
                </a:tc>
                <a:tc>
                  <a:txBody>
                    <a:bodyPr/>
                    <a:lstStyle/>
                    <a:p>
                      <a:pPr lvl="0" indent="0" marL="0">
                        <a:buNone/>
                      </a:pPr>
                      <a:r>
                        <a:rPr/>
                        <a:t>Quoi, quand, et quelle version</a:t>
                      </a:r>
                    </a:p>
                  </a:txBody>
                </a:tc>
              </a:tr>
            </a:tbl>
          </a:graphicData>
        </a:graphic>
      </p:graphicFrame>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nommage, qui est de la provenance</a:t>
            </a:r>
          </a:p>
        </p:txBody>
      </p:sp>
      <p:sp>
        <p:nvSpPr>
          <p:cNvPr id="3" name="Content Placeholder 2"/>
          <p:cNvSpPr>
            <a:spLocks noGrp="1"/>
          </p:cNvSpPr>
          <p:nvPr>
            <p:ph idx="1"/>
          </p:nvPr>
        </p:nvSpPr>
        <p:spPr/>
        <p:txBody>
          <a:bodyPr/>
          <a:lstStyle/>
          <a:p>
            <a:pPr lvl="0"/>
            <a:r>
              <a:rPr/>
              <a:t>Versionnez par le nom de fichier, jamais par écrasement — Les jeux de données de cette plateforme font exactement cela…</a:t>
            </a:r>
          </a:p>
          <a:p>
            <a:pPr lvl="0"/>
            <a:r>
              <a:rPr/>
              <a:t>C’est pourquoi les fichiers de données peuvent être mis en cache de façon immuable — et pourquoi les PDF de cours —…</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va dans le dépôt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Dedans</a:t>
                      </a:r>
                    </a:p>
                  </a:txBody>
                  <a:tcPr/>
                </a:tc>
                <a:tc>
                  <a:txBody>
                    <a:bodyPr/>
                    <a:lstStyle/>
                    <a:p>
                      <a:pPr lvl="0" indent="0" marL="0">
                        <a:buNone/>
                      </a:pPr>
                      <a:r>
                        <a:rPr/>
                        <a:t>Dehors</a:t>
                      </a:r>
                    </a:p>
                  </a:txBody>
                  <a:tcPr/>
                </a:tc>
              </a:tr>
              <a:tr h="0">
                <a:tc>
                  <a:txBody>
                    <a:bodyPr/>
                    <a:lstStyle/>
                    <a:p>
                      <a:pPr lvl="0" indent="0" marL="0">
                        <a:buNone/>
                      </a:pPr>
                      <a:r>
                        <a:rPr/>
                        <a:t>Le code, chaque script</a:t>
                      </a:r>
                    </a:p>
                  </a:txBody>
                </a:tc>
                <a:tc>
                  <a:txBody>
                    <a:bodyPr/>
                    <a:lstStyle/>
                    <a:p>
                      <a:pPr lvl="0" indent="0" marL="0">
                        <a:buNone/>
                      </a:pPr>
                      <a:r>
                        <a:rPr/>
                        <a:t>Les données brutes à caractère personnel</a:t>
                      </a:r>
                    </a:p>
                  </a:txBody>
                </a:tc>
              </a:tr>
              <a:tr h="0">
                <a:tc>
                  <a:txBody>
                    <a:bodyPr/>
                    <a:lstStyle/>
                    <a:p>
                      <a:pPr lvl="0" indent="0" marL="0">
                        <a:buNone/>
                      </a:pPr>
                      <a:r>
                        <a:rPr/>
                        <a:t>Le fichier de verrouillage d’environnement</a:t>
                      </a:r>
                    </a:p>
                  </a:txBody>
                </a:tc>
                <a:tc>
                  <a:txBody>
                    <a:bodyPr/>
                    <a:lstStyle/>
                    <a:p>
                      <a:pPr lvl="0" indent="0" marL="0">
                        <a:buNone/>
                      </a:pPr>
                      <a:r>
                        <a:rPr/>
                        <a:t>Tout ce qui dépasse une cinquantaine de Mo</a:t>
                      </a:r>
                    </a:p>
                  </a:txBody>
                </a:tc>
              </a:tr>
              <a:tr h="0">
                <a:tc>
                  <a:txBody>
                    <a:bodyPr/>
                    <a:lstStyle/>
                    <a:p>
                      <a:pPr lvl="0" indent="0" marL="0">
                        <a:buNone/>
                      </a:pPr>
                      <a:r>
                        <a:rPr/>
                        <a:t>Les petites tables de référence</a:t>
                      </a:r>
                    </a:p>
                  </a:txBody>
                </a:tc>
                <a:tc>
                  <a:txBody>
                    <a:bodyPr/>
                    <a:lstStyle/>
                    <a:p>
                      <a:pPr lvl="0" indent="0" marL="0">
                        <a:buNone/>
                      </a:pPr>
                      <a:r>
                        <a:rPr/>
                        <a:t>Identifiants, jetons, chaînes de connexion</a:t>
                      </a:r>
                    </a:p>
                  </a:txBody>
                </a:tc>
              </a:tr>
              <a:tr h="0">
                <a:tc>
                  <a:txBody>
                    <a:bodyPr/>
                    <a:lstStyle/>
                    <a:p>
                      <a:pPr lvl="0" indent="0" marL="0">
                        <a:buNone/>
                      </a:pPr>
                      <a:r>
                        <a:rPr/>
                        <a:t>Les sorties générées que la compilation ne peut pas reconstruire</a:t>
                      </a:r>
                    </a:p>
                  </a:txBody>
                </a:tc>
                <a:tc>
                  <a:txBody>
                    <a:bodyPr/>
                    <a:lstStyle/>
                    <a:p>
                      <a:pPr lvl="0" indent="0" marL="0">
                        <a:buNone/>
                      </a:pPr>
                      <a:r>
                        <a:rPr>
                          <a:latin typeface="Courier"/>
                        </a:rPr>
                        <a:t>.Rhistory</a:t>
                      </a:r>
                      <a:r>
                        <a:rPr/>
                        <a:t>, </a:t>
                      </a:r>
                      <a:r>
                        <a:rPr>
                          <a:latin typeface="Courier"/>
                        </a:rPr>
                        <a:t>__pycache__</a:t>
                      </a:r>
                      <a:r>
                        <a:rPr/>
                        <a:t>, </a:t>
                      </a:r>
                      <a:r>
                        <a:rPr>
                          <a:latin typeface="Courier"/>
                        </a:rPr>
                        <a:t>.DS_Store</a:t>
                      </a:r>
                    </a:p>
                  </a:txBody>
                </a:tc>
              </a:tr>
              <a:tr h="0">
                <a:tc>
                  <a:txBody>
                    <a:bodyPr/>
                    <a:lstStyle/>
                    <a:p>
                      <a:pPr lvl="0" indent="0" marL="0">
                        <a:buNone/>
                      </a:pPr>
                      <a:r>
                        <a:rPr/>
                        <a:t>Un README</a:t>
                      </a:r>
                    </a:p>
                  </a:txBody>
                </a:tc>
                <a:tc>
                  <a:txBody>
                    <a:bodyPr/>
                    <a:lstStyle/>
                    <a:p>
                      <a:pPr lvl="0" indent="0" marL="0">
                        <a:buNone/>
                      </a:pPr>
                      <a:r>
                        <a:rPr/>
                        <a:t>Les sorties qui se régénèrent en quelques secondes</a:t>
                      </a:r>
                    </a:p>
                  </a:txBody>
                </a:tc>
              </a:tr>
            </a:tbl>
          </a:graphicData>
        </a:graphic>
      </p:graphicFrame>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va dans le dépôt</a:t>
            </a:r>
          </a:p>
        </p:txBody>
      </p:sp>
      <p:sp>
        <p:nvSpPr>
          <p:cNvPr id="3" name="Content Placeholder 2"/>
          <p:cNvSpPr>
            <a:spLocks noGrp="1"/>
          </p:cNvSpPr>
          <p:nvPr>
            <p:ph idx="1"/>
          </p:nvPr>
        </p:nvSpPr>
        <p:spPr/>
        <p:txBody>
          <a:bodyPr/>
          <a:lstStyle/>
          <a:p>
            <a:pPr lvl="0"/>
            <a:r>
              <a:rPr/>
              <a:t>La quatrième ligne est un jugement plutôt qu’une règle — Cette plateforme commite ses PDF, diaporamas et figures…</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README qui est réellement lu — Exemple</a:t>
            </a:r>
          </a:p>
        </p:txBody>
      </p:sp>
      <p:sp>
        <p:nvSpPr>
          <p:cNvPr id="3" name="Content Placeholder 2"/>
          <p:cNvSpPr>
            <a:spLocks noGrp="1"/>
          </p:cNvSpPr>
          <p:nvPr>
            <p:ph idx="1"/>
          </p:nvPr>
        </p:nvSpPr>
        <p:spPr/>
        <p:txBody>
          <a:bodyPr/>
          <a:lstStyle/>
          <a:p>
            <a:pPr lvl="0" indent="0">
              <a:buNone/>
            </a:pPr>
            <a:r>
              <a:rPr>
                <a:latin typeface="Courier"/>
              </a:rPr>
              <a:t># Nutrition surveillance analysis, Artibonite
## What this produces
A quarterly GAM estimate by commune, and the figures in the cluster report.
## Run it
    uv sync
    uv run python run.py
## Where the data comes from
data/raw/muac-screening-*.csv — monthly export from the screening database,
downloaded by the M&amp;E officer on the 5th. Checksums in data/raw/CHECKSUMS.
## What you need to know
Commune names arrive spelled four ways; normalisation is in src/clean.py and
must run before anything else.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README qui est réellement lu</a:t>
            </a:r>
          </a:p>
        </p:txBody>
      </p:sp>
      <p:sp>
        <p:nvSpPr>
          <p:cNvPr id="3" name="Content Placeholder 2"/>
          <p:cNvSpPr>
            <a:spLocks noGrp="1"/>
          </p:cNvSpPr>
          <p:nvPr>
            <p:ph idx="1"/>
          </p:nvPr>
        </p:nvSpPr>
        <p:spPr/>
        <p:txBody>
          <a:bodyPr/>
          <a:lstStyle/>
          <a:p>
            <a:pPr lvl="0"/>
            <a:r>
              <a:rPr/>
              <a:t>La dernière section est celle qui épargne une semaine à un successeur — C’est la connaissance qui vit dans votre tête,…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a:t>
            </a:r>
          </a:p>
        </p:txBody>
      </p:sp>
      <p:sp>
        <p:nvSpPr>
          <p:cNvPr id="3" name="Content Placeholder 2"/>
          <p:cNvSpPr>
            <a:spLocks noGrp="1"/>
          </p:cNvSpPr>
          <p:nvPr>
            <p:ph idx="1"/>
          </p:nvPr>
        </p:nvSpPr>
        <p:spPr/>
        <p:txBody>
          <a:bodyPr/>
          <a:lstStyle/>
          <a:p>
            <a:pPr lvl="0" indent="0">
              <a:buNone/>
            </a:pPr>
            <a:r>
              <a:rPr>
                <a:latin typeface="Courier"/>
              </a:rPr>
              <a:t>Analysis reproducibility
  Raw exports are read-only under data/raw/ with SHA-256 checksums committed.
  All cleaning, exclusion and recoding is in version-controlled code; no raw
  file has been edited.
  Every output in outputs/ is reproducible by `uv run python run.py` from a
  clean checkout. Deleting outputs/ and rerunning leaves the repository
  unchanged.
  Dataset files are versioned by filename. The v1 file referenced by the
  March report has not been modified; the correction ships as v2.</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Le deuxième paragraphe est l’affirmation à faire et celle à tester avant de la faire — Elle se vérifie en une commande,…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La gestion de versions est ce qui transforme « la seule chose éditée est le code » en un historique lisible.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https://data-analysis.cassion.dev/fr/cours/reproducible-workflows/repro-01-three-kinds-of-file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Trois sortes de fichiers, et une seule est éditable</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1 sur 8</vt:lpwstr>
  </property>
  <property fmtid="{D5CDD505-2E9C-101B-9397-08002B2CF9AE}" pid="3" name="subtitle">
    <vt:lpwstr>Les données brutes sont en lecture seule, les données dérivées sont jetables, et le code est la seule chose que quiconque édite. Se tromper sur cette frontière est la façon dont une analyse devient irreproductible sans que personne s’en aperçoive pendant onze mois.</vt:lpwstr>
  </property>
</Properties>
</file>