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repository remembers every version of every file it has ever held, which is exactly what you want for code and exactly what you cannot allow for a beneficiary list. Deleting the file in a later commit does not remove 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file is still in the repository. It is in the history, it is in every clone, it is on the remote, and it is in the local copy of everyone who pulled. The second commit removed it from the </a:t>
            </a:r>
            <a:r>
              <a:rPr i="1"/>
              <a:t>current</a:t>
            </a:r>
            <a:r>
              <a:rPr/>
              <a:t> state and from nothing else. On a repository holding protection or health data, that is a disclosure. Not a mistake to fix later — a disclosure, with the same obligations as any other. Which is why the rule is preventive rather than corrective. You cannot un-commit personal data; you can only stop it entering.</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it first, commit it first. A </a:t>
            </a:r>
            <a:r>
              <a:rPr>
                <a:latin typeface="Courier"/>
              </a:rPr>
              <a:t>.gitignore</a:t>
            </a:r>
            <a:r>
              <a:rPr/>
              <a:t> added after the first commit is a </a:t>
            </a:r>
            <a:r>
              <a:rPr>
                <a:latin typeface="Courier"/>
              </a:rPr>
              <a:t>.gitignore</a:t>
            </a:r>
            <a:r>
              <a:rPr/>
              <a:t> that arrived too late for the thing it was meant to catch. The negations matter. </a:t>
            </a:r>
            <a:r>
              <a:rPr>
                <a:latin typeface="Courier"/>
              </a:rPr>
              <a:t>data/raw/*</a:t>
            </a:r>
            <a:r>
              <a:rPr/>
              <a:t> excludes everything, then </a:t>
            </a:r>
            <a:r>
              <a:rPr>
                <a:latin typeface="Courier"/>
              </a:rPr>
              <a:t>!data/raw/CHECKSUMS</a:t>
            </a:r>
            <a:r>
              <a:rPr/>
              <a:t> lets back exactly the file that proves which export was used — provenance without content.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broader than a name column, and this sector’s datasets make the point.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protection course established the arithmetic: a four-way disaggregation of an anonymous dataset produced nineteen cells of one, and a cell of one is an identification. So the test is not “does it have a name column”. It is whether any combination of what the file holds could pick one person out — and in a small commune it usually can.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hook that refuses is worth more than a policy that reminds. The failure mode is someone in a hurry at 6pm, and a reminder does not survive that. Add a scan for the shapes secrets take, because a token pasted into a script is the other common case. </a:t>
            </a:r>
            <a:r>
              <a:rPr>
                <a:latin typeface="Courier"/>
              </a:rPr>
              <a:t>gitleaks</a:t>
            </a:r>
            <a:r>
              <a:rPr/>
              <a:t> and </a:t>
            </a:r>
            <a:r>
              <a:rPr>
                <a:latin typeface="Courier"/>
              </a:rPr>
              <a:t>detect-secrets</a:t>
            </a:r>
            <a:r>
              <a:rPr/>
              <a:t> both do this in a CI step.</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order matters and the first step is not technical. One: report it. Your organisation has a data-incident procedure. This is one, and whether the repository was public decides how urgent rather than whether. Two: rotate anything that was a credential. A committed token is compromised permanently; deleting it changes nothing. Three: rewrite the history, with </a:t>
            </a:r>
            <a:r>
              <a:rPr>
                <a:latin typeface="Courier"/>
              </a:rPr>
              <a:t>git filter-repo</a:t>
            </a:r>
            <a:r>
              <a:rPr/>
              <a:t> or BFG, and force-push. Every existing clone must be deleted and re-cloned — a clone nobody re-cloned still has the file. Four: assume it was fetched. On a public repository, assume the file was retrieved and mirrored, and treat the disclosure as complete.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Step three is the only one that looks like a fix and it is the least important.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habits differ from software work in two ways worth naming. Commit the code and the output together when the output is committed. A figure and the script that made it belong in one commit, so a reviewer can see whether the chart matches the change. Write the why in the message. </a:t>
            </a:r>
            <a:r>
              <a:rPr>
                <a:latin typeface="Courier"/>
              </a:rPr>
              <a:t>fix commune names</a:t>
            </a:r>
            <a:r>
              <a:rPr/>
              <a:t> is what the diff already shows. “Normalise four spellings of Nord-Ouest; ungrouped, the worst district splits into four fragments and none of them looks alarming” is the thing a successor needs and cannot recover.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Branch per analysis question, not per day. A branch that answers “does coverage differ by district” can be reviewed and merged; a branch called </a:t>
            </a:r>
            <a:r>
              <a:rPr>
                <a:latin typeface="Courier"/>
              </a:rPr>
              <a:t>work</a:t>
            </a:r>
            <a:r>
              <a:rPr/>
              <a:t> cannot.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Reference tables are committed and raw data is not, and the line between them is whether the file describes people. WHO growth standards, IPC thresholds and admin boundary codes are reference; a household list is not.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the one that gets forgotten and it is the one an audit asks for. Saying where the data </a:t>
            </a:r>
            <a:r>
              <a:rPr i="1"/>
              <a:t>is</a:t>
            </a:r>
            <a:r>
              <a:rPr/>
              <a:t> matters as much as saying where it is not.</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Code in version control still does not reproduce a number if the environment differs. The next lesson pins it, and finds the four things that make a rerun differ when nothing in the repository changed at all.</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producible-workflows/repro-02-git-and-what-never-goes-i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Git does not forget, which is the point and the danger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repository remembers every version of every file it has ever held, which is exactly what you want for code and exactly what you cannot allow for a beneficiary list. Deleting the file in a later commit does not remove it.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commit that cannot be taken back</a:t>
            </a:r>
          </a:p>
          <a:p>
            <a:pPr lvl="0"/>
            <a:r>
              <a:rPr/>
              <a:t>The </a:t>
            </a:r>
            <a:r>
              <a:rPr>
                <a:latin typeface="Courier"/>
              </a:rPr>
              <a:t>.gitignore</a:t>
            </a:r>
            <a:r>
              <a:rPr/>
              <a:t> you write before the first commit</a:t>
            </a:r>
          </a:p>
          <a:p>
            <a:pPr lvl="0"/>
            <a:r>
              <a:rPr/>
              <a:t>What “personal data” means here, precisely</a:t>
            </a:r>
          </a:p>
          <a:p>
            <a:pPr lvl="0"/>
            <a:r>
              <a:rPr/>
              <a:t>The check that runs before the commit does</a:t>
            </a:r>
          </a:p>
          <a:p>
            <a:pPr lvl="0"/>
            <a:r>
              <a:rPr/>
              <a:t>What to do if it has already happened</a:t>
            </a:r>
          </a:p>
          <a:p>
            <a:pPr lvl="0"/>
            <a:r>
              <a:rPr/>
              <a:t>Commits on analysis work</a:t>
            </a:r>
          </a:p>
          <a:p>
            <a:pPr lvl="0"/>
            <a:r>
              <a:rPr/>
              <a:t>What a repository of programme analysis should contain</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commit that cannot be taken back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git</a:t>
            </a:r>
            <a:r>
              <a:rPr>
                <a:latin typeface="Courier"/>
              </a:rPr>
              <a:t> add data/raw/beneficiaries.csv</a:t>
            </a:r>
            <a:br/>
            <a:r>
              <a:rPr>
                <a:solidFill>
                  <a:srgbClr val="06287E"/>
                </a:solidFill>
                <a:latin typeface="Courier"/>
              </a:rPr>
              <a:t>git</a:t>
            </a:r>
            <a:r>
              <a:rPr>
                <a:latin typeface="Courier"/>
              </a:rPr>
              <a:t> commit </a:t>
            </a:r>
            <a:r>
              <a:rPr>
                <a:solidFill>
                  <a:srgbClr val="7D9029"/>
                </a:solidFill>
                <a:latin typeface="Courier"/>
              </a:rPr>
              <a:t>-m</a:t>
            </a:r>
            <a:r>
              <a:rPr>
                <a:latin typeface="Courier"/>
              </a:rPr>
              <a:t> </a:t>
            </a:r>
            <a:r>
              <a:rPr>
                <a:solidFill>
                  <a:srgbClr val="4070A0"/>
                </a:solidFill>
                <a:latin typeface="Courier"/>
              </a:rPr>
              <a:t>"add survey data"</a:t>
            </a:r>
            <a:br/>
            <a:r>
              <a:rPr i="1">
                <a:solidFill>
                  <a:srgbClr val="60A0B0"/>
                </a:solidFill>
                <a:latin typeface="Courier"/>
              </a:rPr>
              <a:t># ... realised three days later ...</a:t>
            </a:r>
            <a:br/>
            <a:r>
              <a:rPr>
                <a:solidFill>
                  <a:srgbClr val="06287E"/>
                </a:solidFill>
                <a:latin typeface="Courier"/>
              </a:rPr>
              <a:t>git</a:t>
            </a:r>
            <a:r>
              <a:rPr>
                <a:latin typeface="Courier"/>
              </a:rPr>
              <a:t> rm data/raw/beneficiaries.csv</a:t>
            </a:r>
            <a:br/>
            <a:r>
              <a:rPr>
                <a:solidFill>
                  <a:srgbClr val="06287E"/>
                </a:solidFill>
                <a:latin typeface="Courier"/>
              </a:rPr>
              <a:t>git</a:t>
            </a:r>
            <a:r>
              <a:rPr>
                <a:latin typeface="Courier"/>
              </a:rPr>
              <a:t> commit </a:t>
            </a:r>
            <a:r>
              <a:rPr>
                <a:solidFill>
                  <a:srgbClr val="7D9029"/>
                </a:solidFill>
                <a:latin typeface="Courier"/>
              </a:rPr>
              <a:t>-m</a:t>
            </a:r>
            <a:r>
              <a:rPr>
                <a:latin typeface="Courier"/>
              </a:rPr>
              <a:t> </a:t>
            </a:r>
            <a:r>
              <a:rPr>
                <a:solidFill>
                  <a:srgbClr val="4070A0"/>
                </a:solidFill>
                <a:latin typeface="Courier"/>
              </a:rPr>
              <a:t>"remove data"</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commit that cannot be taken back</a:t>
            </a:r>
          </a:p>
        </p:txBody>
      </p:sp>
      <p:sp>
        <p:nvSpPr>
          <p:cNvPr id="3" name="Content Placeholder 2"/>
          <p:cNvSpPr>
            <a:spLocks noGrp="1"/>
          </p:cNvSpPr>
          <p:nvPr>
            <p:ph idx="1"/>
          </p:nvPr>
        </p:nvSpPr>
        <p:spPr/>
        <p:txBody>
          <a:bodyPr/>
          <a:lstStyle/>
          <a:p>
            <a:pPr lvl="0"/>
            <a:r>
              <a:rPr/>
              <a:t>The file is still in the repository — It is in the history, it is in every clone, it is on the remote, and it is in the…</a:t>
            </a:r>
          </a:p>
          <a:p>
            <a:pPr lvl="0"/>
            <a:r>
              <a:rPr/>
              <a:t>On a repository holding protection or health data, that is a disclosure — Not a mistake to fix later — a disclosure,…</a:t>
            </a:r>
          </a:p>
          <a:p>
            <a:pPr lvl="0"/>
            <a:r>
              <a:rPr/>
              <a:t>Which is why the rule is preventive rather than corrective — You cannot un-commit personal data; you can only stop it…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
            </a:r>
            <a:r>
              <a:rPr>
                <a:latin typeface="Courier"/>
              </a:rPr>
              <a:t>.gitignore</a:t>
            </a:r>
            <a:r>
              <a:rPr/>
              <a:t> you write before the first commit — Example (cont.)</a:t>
            </a:r>
          </a:p>
        </p:txBody>
      </p:sp>
      <p:sp>
        <p:nvSpPr>
          <p:cNvPr id="3" name="Content Placeholder 2"/>
          <p:cNvSpPr>
            <a:spLocks noGrp="1"/>
          </p:cNvSpPr>
          <p:nvPr>
            <p:ph idx="1"/>
          </p:nvPr>
        </p:nvSpPr>
        <p:spPr/>
        <p:txBody>
          <a:bodyPr/>
          <a:lstStyle/>
          <a:p>
            <a:pPr lvl="0" indent="0">
              <a:buNone/>
            </a:pPr>
            <a:r>
              <a:rPr>
                <a:latin typeface="Courier"/>
              </a:rPr>
              <a:t># Raw data. Nothing under here is ever committed.
data/raw/*
!data/raw/.gitkeep
!data/raw/CHECKSUMS
# Derived data, regenerated by the pipeline
outputs/
# Credentials, in every form they arrive in
.env
*.pem
*_secret*
config.local.*
# Editor and language noise
.Rhistory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
            </a:r>
            <a:r>
              <a:rPr>
                <a:latin typeface="Courier"/>
              </a:rPr>
              <a:t>.gitignore</a:t>
            </a:r>
            <a:r>
              <a:rPr/>
              <a:t> you write before the first commit — Example (cont.)</a:t>
            </a:r>
          </a:p>
        </p:txBody>
      </p:sp>
      <p:sp>
        <p:nvSpPr>
          <p:cNvPr id="3" name="Content Placeholder 2"/>
          <p:cNvSpPr>
            <a:spLocks noGrp="1"/>
          </p:cNvSpPr>
          <p:nvPr>
            <p:ph idx="1"/>
          </p:nvPr>
        </p:nvSpPr>
        <p:spPr/>
        <p:txBody>
          <a:bodyPr/>
          <a:lstStyle/>
          <a:p>
            <a:pPr lvl="0" indent="0">
              <a:buNone/>
            </a:pPr>
            <a:r>
              <a:rPr>
                <a:latin typeface="Courier"/>
              </a:rPr>
              <a:t>.RData
__pycache__/
*.pyc
.DS_Store
.ipynb_checkpoints/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t>
            </a:r>
            <a:r>
              <a:rPr>
                <a:latin typeface="Courier"/>
              </a:rPr>
              <a:t>.gitignore</a:t>
            </a:r>
            <a:r>
              <a:rPr/>
              <a:t> you write before the first commit</a:t>
            </a:r>
          </a:p>
        </p:txBody>
      </p:sp>
      <p:sp>
        <p:nvSpPr>
          <p:cNvPr id="3" name="Content Placeholder 2"/>
          <p:cNvSpPr>
            <a:spLocks noGrp="1"/>
          </p:cNvSpPr>
          <p:nvPr>
            <p:ph idx="1"/>
          </p:nvPr>
        </p:nvSpPr>
        <p:spPr/>
        <p:txBody>
          <a:bodyPr/>
          <a:lstStyle/>
          <a:p>
            <a:pPr lvl="0"/>
            <a:r>
              <a:rPr/>
              <a:t>Write it first, commit it first — A </a:t>
            </a:r>
            <a:r>
              <a:rPr>
                <a:latin typeface="Courier"/>
              </a:rPr>
              <a:t>.gitignore</a:t>
            </a:r>
            <a:r>
              <a:rPr/>
              <a:t> added after the first commit is a </a:t>
            </a:r>
            <a:r>
              <a:rPr>
                <a:latin typeface="Courier"/>
              </a:rPr>
              <a:t>.gitignore</a:t>
            </a:r>
            <a:r>
              <a:rPr/>
              <a:t> that arrived too late…</a:t>
            </a:r>
          </a:p>
          <a:p>
            <a:pPr lvl="0"/>
            <a:r>
              <a:rPr/>
              <a:t>The negations matter — </a:t>
            </a:r>
            <a:r>
              <a:rPr>
                <a:latin typeface="Courier"/>
              </a:rPr>
              <a:t>data/raw/*</a:t>
            </a:r>
            <a:r>
              <a:rPr/>
              <a:t> excludes everything, then </a:t>
            </a:r>
            <a:r>
              <a:rPr>
                <a:latin typeface="Courier"/>
              </a:rPr>
              <a:t>!data/raw/CHECKSUMS</a:t>
            </a:r>
            <a:r>
              <a:rPr/>
              <a:t> lets back exactly the file that…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“personal data” means here, precisely</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Looks anonymous</a:t>
                      </a:r>
                    </a:p>
                  </a:txBody>
                  <a:tcPr/>
                </a:tc>
                <a:tc>
                  <a:txBody>
                    <a:bodyPr/>
                    <a:lstStyle/>
                    <a:p>
                      <a:pPr lvl="0" indent="0" marL="0">
                        <a:buNone/>
                      </a:pPr>
                      <a:r>
                        <a:rPr/>
                        <a:t>Is not, because</a:t>
                      </a:r>
                    </a:p>
                  </a:txBody>
                  <a:tcPr/>
                </a:tc>
              </a:tr>
              <a:tr h="0">
                <a:tc>
                  <a:txBody>
                    <a:bodyPr/>
                    <a:lstStyle/>
                    <a:p>
                      <a:pPr lvl="0" indent="0" marL="0">
                        <a:buNone/>
                      </a:pPr>
                      <a:r>
                        <a:rPr/>
                        <a:t>A case ID</a:t>
                      </a:r>
                    </a:p>
                  </a:txBody>
                </a:tc>
                <a:tc>
                  <a:txBody>
                    <a:bodyPr/>
                    <a:lstStyle/>
                    <a:p>
                      <a:pPr lvl="0" indent="0" marL="0">
                        <a:buNone/>
                      </a:pPr>
                      <a:r>
                        <a:rPr/>
                        <a:t>It joins to a case management system that has the name</a:t>
                      </a:r>
                    </a:p>
                  </a:txBody>
                </a:tc>
              </a:tr>
              <a:tr h="0">
                <a:tc>
                  <a:txBody>
                    <a:bodyPr/>
                    <a:lstStyle/>
                    <a:p>
                      <a:pPr lvl="0" indent="0" marL="0">
                        <a:buNone/>
                      </a:pPr>
                      <a:r>
                        <a:rPr/>
                        <a:t>GPS coordinates of a household</a:t>
                      </a:r>
                    </a:p>
                  </a:txBody>
                </a:tc>
                <a:tc>
                  <a:txBody>
                    <a:bodyPr/>
                    <a:lstStyle/>
                    <a:p>
                      <a:pPr lvl="0" indent="0" marL="0">
                        <a:buNone/>
                      </a:pPr>
                      <a:r>
                        <a:rPr/>
                        <a:t>It is an address</a:t>
                      </a:r>
                    </a:p>
                  </a:txBody>
                </a:tc>
              </a:tr>
              <a:tr h="0">
                <a:tc>
                  <a:txBody>
                    <a:bodyPr/>
                    <a:lstStyle/>
                    <a:p>
                      <a:pPr lvl="0" indent="0" marL="0">
                        <a:buNone/>
                      </a:pPr>
                      <a:r>
                        <a:rPr/>
                        <a:t>Date of birth plus commune plus sex</a:t>
                      </a:r>
                    </a:p>
                  </a:txBody>
                </a:tc>
                <a:tc>
                  <a:txBody>
                    <a:bodyPr/>
                    <a:lstStyle/>
                    <a:p>
                      <a:pPr lvl="0" indent="0" marL="0">
                        <a:buNone/>
                      </a:pPr>
                      <a:r>
                        <a:rPr/>
                        <a:t>Three fields identify most people in a small commune</a:t>
                      </a:r>
                    </a:p>
                  </a:txBody>
                </a:tc>
              </a:tr>
              <a:tr h="0">
                <a:tc>
                  <a:txBody>
                    <a:bodyPr/>
                    <a:lstStyle/>
                    <a:p>
                      <a:pPr lvl="0" indent="0" marL="0">
                        <a:buNone/>
                      </a:pPr>
                      <a:r>
                        <a:rPr/>
                        <a:t>A photograph of a form</a:t>
                      </a:r>
                    </a:p>
                  </a:txBody>
                </a:tc>
                <a:tc>
                  <a:txBody>
                    <a:bodyPr/>
                    <a:lstStyle/>
                    <a:p>
                      <a:pPr lvl="0" indent="0" marL="0">
                        <a:buNone/>
                      </a:pPr>
                      <a:r>
                        <a:rPr/>
                        <a:t>Every field on it</a:t>
                      </a:r>
                    </a:p>
                  </a:txBody>
                </a:tc>
              </a:tr>
              <a:tr h="0">
                <a:tc>
                  <a:txBody>
                    <a:bodyPr/>
                    <a:lstStyle/>
                    <a:p>
                      <a:pPr lvl="0" indent="0" marL="0">
                        <a:buNone/>
                      </a:pPr>
                      <a:r>
                        <a:rPr/>
                        <a:t>A free-text “notes” column</a:t>
                      </a:r>
                    </a:p>
                  </a:txBody>
                </a:tc>
                <a:tc>
                  <a:txBody>
                    <a:bodyPr/>
                    <a:lstStyle/>
                    <a:p>
                      <a:pPr lvl="0" indent="0" marL="0">
                        <a:buNone/>
                      </a:pPr>
                      <a:r>
                        <a:rPr/>
                        <a:t>It contains whatever the caseworker typed</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“personal data” means here, precisely</a:t>
            </a:r>
          </a:p>
        </p:txBody>
      </p:sp>
      <p:sp>
        <p:nvSpPr>
          <p:cNvPr id="3" name="Content Placeholder 2"/>
          <p:cNvSpPr>
            <a:spLocks noGrp="1"/>
          </p:cNvSpPr>
          <p:nvPr>
            <p:ph idx="1"/>
          </p:nvPr>
        </p:nvSpPr>
        <p:spPr/>
        <p:txBody>
          <a:bodyPr/>
          <a:lstStyle/>
          <a:p>
            <a:pPr lvl="0"/>
            <a:r>
              <a:rPr/>
              <a:t>The protection course established the arithmetic — a four-way disaggregation of an anonymous dataset produced nineteen…</a:t>
            </a:r>
          </a:p>
          <a:p>
            <a:pPr lvl="0"/>
            <a:r>
              <a:rPr/>
              <a:t>So the test is not “does it have a name column” — It is whether any combination of what the file holds could pick one…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that runs before the commit does — Shell</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.git/hooks/pre-commit — or the pre-commit framework, or a CI step</a:t>
            </a:r>
            <a:br/>
            <a:r>
              <a:rPr b="1">
                <a:solidFill>
                  <a:srgbClr val="007020"/>
                </a:solidFill>
                <a:latin typeface="Courier"/>
              </a:rPr>
              <a:t>if</a:t>
            </a:r>
            <a:r>
              <a:rPr>
                <a:latin typeface="Courier"/>
              </a:rPr>
              <a:t> </a:t>
            </a:r>
            <a:r>
              <a:rPr>
                <a:solidFill>
                  <a:srgbClr val="06287E"/>
                </a:solidFill>
                <a:latin typeface="Courier"/>
              </a:rPr>
              <a:t>git</a:t>
            </a:r>
            <a:r>
              <a:rPr>
                <a:latin typeface="Courier"/>
              </a:rPr>
              <a:t> diff </a:t>
            </a:r>
            <a:r>
              <a:rPr>
                <a:solidFill>
                  <a:srgbClr val="7D9029"/>
                </a:solidFill>
                <a:latin typeface="Courier"/>
              </a:rPr>
              <a:t>--cached</a:t>
            </a:r>
            <a:r>
              <a:rPr>
                <a:latin typeface="Courier"/>
              </a:rPr>
              <a:t> </a:t>
            </a:r>
            <a:r>
              <a:rPr>
                <a:solidFill>
                  <a:srgbClr val="7D9029"/>
                </a:solidFill>
                <a:latin typeface="Courier"/>
              </a:rPr>
              <a:t>--name-only</a:t>
            </a:r>
            <a:r>
              <a:rPr>
                <a:latin typeface="Courier"/>
              </a:rPr>
              <a:t> </a:t>
            </a:r>
            <a:r>
              <a:rPr b="1">
                <a:solidFill>
                  <a:srgbClr val="007020"/>
                </a:solidFill>
                <a:latin typeface="Courier"/>
              </a:rPr>
              <a:t>|</a:t>
            </a:r>
            <a:r>
              <a:rPr>
                <a:latin typeface="Courier"/>
              </a:rPr>
              <a:t> </a:t>
            </a:r>
            <a:r>
              <a:rPr>
                <a:solidFill>
                  <a:srgbClr val="06287E"/>
                </a:solidFill>
                <a:latin typeface="Courier"/>
              </a:rPr>
              <a:t>grep</a:t>
            </a:r>
            <a:r>
              <a:rPr>
                <a:latin typeface="Courier"/>
              </a:rPr>
              <a:t> </a:t>
            </a:r>
            <a:r>
              <a:rPr>
                <a:solidFill>
                  <a:srgbClr val="7D9029"/>
                </a:solidFill>
                <a:latin typeface="Courier"/>
              </a:rPr>
              <a:t>-qE</a:t>
            </a:r>
            <a:r>
              <a:rPr>
                <a:latin typeface="Courier"/>
              </a:rPr>
              <a:t> </a:t>
            </a:r>
            <a:r>
              <a:rPr>
                <a:solidFill>
                  <a:srgbClr val="4070A0"/>
                </a:solidFill>
                <a:latin typeface="Courier"/>
              </a:rPr>
              <a:t>'^data/raw/'</a:t>
            </a:r>
            <a:r>
              <a:rPr b="1">
                <a:solidFill>
                  <a:srgbClr val="007020"/>
                </a:solidFill>
                <a:latin typeface="Courier"/>
              </a:rPr>
              <a:t>;</a:t>
            </a:r>
            <a:r>
              <a:rPr>
                <a:latin typeface="Courier"/>
              </a:rPr>
              <a:t> </a:t>
            </a:r>
            <a:r>
              <a:rPr b="1">
                <a:solidFill>
                  <a:srgbClr val="007020"/>
                </a:solidFill>
                <a:latin typeface="Courier"/>
              </a:rPr>
              <a:t>then</a:t>
            </a:r>
            <a:br/>
            <a:r>
              <a:rPr>
                <a:latin typeface="Courier"/>
              </a:rPr>
              <a:t>  </a:t>
            </a:r>
            <a:r>
              <a:rPr>
                <a:solidFill>
                  <a:srgbClr val="008000"/>
                </a:solidFill>
                <a:latin typeface="Courier"/>
              </a:rPr>
              <a:t>echo</a:t>
            </a:r>
            <a:r>
              <a:rPr>
                <a:latin typeface="Courier"/>
              </a:rPr>
              <a:t> </a:t>
            </a:r>
            <a:r>
              <a:rPr>
                <a:solidFill>
                  <a:srgbClr val="4070A0"/>
                </a:solidFill>
                <a:latin typeface="Courier"/>
              </a:rPr>
              <a:t>"Refusing to commit anything under data/raw/"</a:t>
            </a:r>
            <a:r>
              <a:rPr>
                <a:latin typeface="Courier"/>
              </a:rPr>
              <a:t> </a:t>
            </a:r>
            <a:r>
              <a:rPr>
                <a:solidFill>
                  <a:srgbClr val="666666"/>
                </a:solidFill>
                <a:latin typeface="Courier"/>
              </a:rPr>
              <a:t>&gt;&amp;</a:t>
            </a:r>
            <a:r>
              <a:rPr>
                <a:solidFill>
                  <a:srgbClr val="40A070"/>
                </a:solidFill>
                <a:latin typeface="Courier"/>
              </a:rPr>
              <a:t>2</a:t>
            </a:r>
            <a:br/>
            <a:r>
              <a:rPr>
                <a:latin typeface="Courier"/>
              </a:rPr>
              <a:t>  </a:t>
            </a:r>
            <a:r>
              <a:rPr>
                <a:solidFill>
                  <a:srgbClr val="008000"/>
                </a:solidFill>
                <a:latin typeface="Courier"/>
              </a:rPr>
              <a:t>exit</a:t>
            </a:r>
            <a:r>
              <a:rPr>
                <a:latin typeface="Courier"/>
              </a:rPr>
              <a:t> 1</a:t>
            </a:r>
            <a:br/>
            <a:r>
              <a:rPr b="1">
                <a:solidFill>
                  <a:srgbClr val="007020"/>
                </a:solidFill>
                <a:latin typeface="Courier"/>
              </a:rPr>
              <a:t>fi</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that runs before the commit does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check as an R function, run by whatever CI you have.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that runs before the commit does</a:t>
            </a:r>
          </a:p>
        </p:txBody>
      </p:sp>
      <p:sp>
        <p:nvSpPr>
          <p:cNvPr id="3" name="Content Placeholder 2"/>
          <p:cNvSpPr>
            <a:spLocks noGrp="1"/>
          </p:cNvSpPr>
          <p:nvPr>
            <p:ph idx="1"/>
          </p:nvPr>
        </p:nvSpPr>
        <p:spPr/>
        <p:txBody>
          <a:bodyPr/>
          <a:lstStyle/>
          <a:p>
            <a:pPr lvl="0"/>
            <a:r>
              <a:rPr/>
              <a:t>A hook that refuses is worth more than a policy that reminds — The failure mode is someone in a hurry at 6pm, and a…</a:t>
            </a:r>
          </a:p>
          <a:p>
            <a:pPr lvl="0"/>
            <a:r>
              <a:rPr/>
              <a:t>Add a scan for the shapes secrets take — because a token pasted into a script is the other common case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if it has already happened</a:t>
            </a:r>
          </a:p>
        </p:txBody>
      </p:sp>
      <p:sp>
        <p:nvSpPr>
          <p:cNvPr id="3" name="Content Placeholder 2"/>
          <p:cNvSpPr>
            <a:spLocks noGrp="1"/>
          </p:cNvSpPr>
          <p:nvPr>
            <p:ph idx="1"/>
          </p:nvPr>
        </p:nvSpPr>
        <p:spPr/>
        <p:txBody>
          <a:bodyPr/>
          <a:lstStyle/>
          <a:p>
            <a:pPr lvl="0"/>
            <a:r>
              <a:rPr/>
              <a:t>One: report it — Your organisation has a data-incident procedure</a:t>
            </a:r>
          </a:p>
          <a:p>
            <a:pPr lvl="0"/>
            <a:r>
              <a:rPr/>
              <a:t>Two: rotate anything that was a credential — A committed token is compromised permanently; deleting it changes nothing</a:t>
            </a:r>
          </a:p>
          <a:p>
            <a:pPr lvl="0"/>
            <a:r>
              <a:rPr/>
              <a:t>Three: rewrite the history — with </a:t>
            </a:r>
            <a:r>
              <a:rPr>
                <a:latin typeface="Courier"/>
              </a:rPr>
              <a:t>git filter-repo</a:t>
            </a:r>
            <a:r>
              <a:rPr/>
              <a:t> or BFG, and force-push</a:t>
            </a:r>
          </a:p>
          <a:p>
            <a:pPr lvl="0"/>
            <a:r>
              <a:rPr/>
              <a:t>Four: assume it was fetched — On a public repository, assume the file was retrieved and mirrored, and treat the…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if it has already happened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git</a:t>
            </a:r>
            <a:r>
              <a:rPr>
                <a:latin typeface="Courier"/>
              </a:rPr>
              <a:t> filter-repo </a:t>
            </a:r>
            <a:r>
              <a:rPr>
                <a:solidFill>
                  <a:srgbClr val="7D9029"/>
                </a:solidFill>
                <a:latin typeface="Courier"/>
              </a:rPr>
              <a:t>--path</a:t>
            </a:r>
            <a:r>
              <a:rPr>
                <a:latin typeface="Courier"/>
              </a:rPr>
              <a:t> data/raw/beneficiaries.csv </a:t>
            </a:r>
            <a:r>
              <a:rPr>
                <a:solidFill>
                  <a:srgbClr val="7D9029"/>
                </a:solidFill>
                <a:latin typeface="Courier"/>
              </a:rPr>
              <a:t>--invert-paths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if it has already happened</a:t>
            </a:r>
          </a:p>
        </p:txBody>
      </p:sp>
      <p:sp>
        <p:nvSpPr>
          <p:cNvPr id="3" name="Content Placeholder 2"/>
          <p:cNvSpPr>
            <a:spLocks noGrp="1"/>
          </p:cNvSpPr>
          <p:nvPr>
            <p:ph idx="1"/>
          </p:nvPr>
        </p:nvSpPr>
        <p:spPr/>
        <p:txBody>
          <a:bodyPr/>
          <a:lstStyle/>
          <a:p>
            <a:pPr lvl="0"/>
            <a:r>
              <a:rPr/>
              <a:t>Step three is the only one that looks like a fix and it is the least important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Commits on analysis work</a:t>
            </a:r>
          </a:p>
        </p:txBody>
      </p:sp>
      <p:sp>
        <p:nvSpPr>
          <p:cNvPr id="3" name="Content Placeholder 2"/>
          <p:cNvSpPr>
            <a:spLocks noGrp="1"/>
          </p:cNvSpPr>
          <p:nvPr>
            <p:ph idx="1"/>
          </p:nvPr>
        </p:nvSpPr>
        <p:spPr/>
        <p:txBody>
          <a:bodyPr/>
          <a:lstStyle/>
          <a:p>
            <a:pPr lvl="0"/>
            <a:r>
              <a:rPr/>
              <a:t>Commit the code and the output together when the output is committed — A figure and the script that made it belong in…</a:t>
            </a:r>
          </a:p>
          <a:p>
            <a:pPr lvl="0"/>
            <a:r>
              <a:rPr/>
              <a:t>Write the why in the message — </a:t>
            </a:r>
            <a:r>
              <a:rPr>
                <a:latin typeface="Courier"/>
              </a:rPr>
              <a:t>fix commune names</a:t>
            </a:r>
            <a:r>
              <a:rPr/>
              <a:t> is what the diff already shows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Commits on analysis work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git</a:t>
            </a:r>
            <a:r>
              <a:rPr>
                <a:latin typeface="Courier"/>
              </a:rPr>
              <a:t> commit </a:t>
            </a:r>
            <a:r>
              <a:rPr>
                <a:solidFill>
                  <a:srgbClr val="7D9029"/>
                </a:solidFill>
                <a:latin typeface="Courier"/>
              </a:rPr>
              <a:t>-m</a:t>
            </a:r>
            <a:r>
              <a:rPr>
                <a:latin typeface="Courier"/>
              </a:rPr>
              <a:t> </a:t>
            </a:r>
            <a:r>
              <a:rPr>
                <a:solidFill>
                  <a:srgbClr val="4070A0"/>
                </a:solidFill>
                <a:latin typeface="Courier"/>
              </a:rPr>
              <a:t>"Group four spellings of Nord-Ouest before computing coverage</a:t>
            </a:r>
            <a:br/>
            <a:br/>
            <a:r>
              <a:rPr>
                <a:solidFill>
                  <a:srgbClr val="4070A0"/>
                </a:solidFill>
                <a:latin typeface="Courier"/>
              </a:rPr>
              <a:t>Ungrouped, the worst district splits into fragments of 727, 33, 22 and 20</a:t>
            </a:r>
            <a:br/>
            <a:r>
              <a:rPr>
                <a:solidFill>
                  <a:srgbClr val="4070A0"/>
                </a:solidFill>
                <a:latin typeface="Courier"/>
              </a:rPr>
              <a:t>households and none of them looks alarming. The 20-household fragment shows</a:t>
            </a:r>
            <a:br/>
            <a:r>
              <a:rPr>
                <a:solidFill>
                  <a:srgbClr val="4070A0"/>
                </a:solidFill>
                <a:latin typeface="Courier"/>
              </a:rPr>
              <a:t>0% open defecation, which a district table would report as a solved problem."</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Commits on analysis work</a:t>
            </a:r>
          </a:p>
        </p:txBody>
      </p:sp>
      <p:sp>
        <p:nvSpPr>
          <p:cNvPr id="3" name="Content Placeholder 2"/>
          <p:cNvSpPr>
            <a:spLocks noGrp="1"/>
          </p:cNvSpPr>
          <p:nvPr>
            <p:ph idx="1"/>
          </p:nvPr>
        </p:nvSpPr>
        <p:spPr/>
        <p:txBody>
          <a:bodyPr/>
          <a:lstStyle/>
          <a:p>
            <a:pPr lvl="0"/>
            <a:r>
              <a:rPr/>
              <a:t>Branch per analysis question, not per day — A branch that answers “does coverage differ by district” can be reviewed…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repository of programme analysis should contain — Example</a:t>
            </a:r>
          </a:p>
        </p:txBody>
      </p:sp>
      <p:sp>
        <p:nvSpPr>
          <p:cNvPr id="3" name="Content Placeholder 2"/>
          <p:cNvSpPr>
            <a:spLocks noGrp="1"/>
          </p:cNvSpPr>
          <p:nvPr>
            <p:ph idx="1"/>
          </p:nvPr>
        </p:nvSpPr>
        <p:spPr/>
        <p:txBody>
          <a:bodyPr/>
          <a:lstStyle/>
          <a:p>
            <a:pPr lvl="0" indent="0">
              <a:buNone/>
            </a:pPr>
            <a:r>
              <a:rPr>
                <a:latin typeface="Courier"/>
              </a:rPr>
              <a:t>project/
  .gitignore          committed first
  README.md           what it produces, how to run it, what to know
  uv.lock             the environment, pinned
  src/                every transformation
  tests/              the checks that fail loudly
  data/
    raw/              .gitkeep and CHECKSUMS only
    reference/        committed: thresholds, admin codes, lookup tables
  outputs/            ignored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repository of programme analysis should contain</a:t>
            </a:r>
          </a:p>
        </p:txBody>
      </p:sp>
      <p:sp>
        <p:nvSpPr>
          <p:cNvPr id="3" name="Content Placeholder 2"/>
          <p:cNvSpPr>
            <a:spLocks noGrp="1"/>
          </p:cNvSpPr>
          <p:nvPr>
            <p:ph idx="1"/>
          </p:nvPr>
        </p:nvSpPr>
        <p:spPr/>
        <p:txBody>
          <a:bodyPr/>
          <a:lstStyle/>
          <a:p>
            <a:pPr lvl="0"/>
            <a:r>
              <a:rPr/>
              <a:t>Reference tables are committed and raw data is not — and the line between them is whether the file describes people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Data handling in this analysis
  No raw data is committed. data/raw/ is excluded by .gitignore, with only a
  CHECKSUMS file tracked so the exports used can be identified.
  A pre-commit hook refuses any staged file under data/raw/ and a CI step
  scans for credential patterns.
  Reference tables (WHO growth standards, IPC thresholds, admin codes) are
  committed; they describe no individual.
  The repository is private and access is limited to the M&amp;E team. Raw
  exports are held in [the organisation's storage], not here.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line is the one that gets forgotten and it is the one an audit asks for — Saying where the data </a:t>
            </a:r>
            <a:r>
              <a:rPr i="1"/>
              <a:t>is</a:t>
            </a:r>
            <a:r>
              <a:rPr/>
              <a:t> matters…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Code in version control still does not reproduce a number if the environment differs.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https://data-analysis.cassion.dev/courses/reproducible-workflows/repro-02-git-and-what-never-goes-in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Git does not forget, which is the point and the danger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A repository remembers every version of every file it has ever held, which is exactly what you want for code and exactly what you cannot allow for a beneficiary list. Deleting the file in a later commit does not remove it.</vt:lpwstr>
  </property>
</Properties>
</file>