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dépôt se souvient de chaque version de chaque fichier qu’il a jamais contenu, ce qui est exactement ce qu’on veut pour du code et exactement ce qu’on ne peut pas permettre pour une liste de bénéficiaires. Supprimer le fichier dans un commit ultérieur ne le retire pas.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fichier est toujours dans le dépôt. Il est dans l’historique, dans chaque clone, sur le dépôt distant, et dans la copie locale de tous ceux qui ont tiré. Le second commit l’a retiré de l’état </a:t>
            </a:r>
            <a:r>
              <a:rPr i="1"/>
              <a:t>courant</a:t>
            </a:r>
            <a:r>
              <a:rPr/>
              <a:t> et de rien d’autre. Sur un dépôt contenant des données de protection ou de santé, c’est une divulgation. Non une erreur à corriger plus tard — une divulgation, avec les mêmes obligations que n’importe quelle autre. D’où une règle préventive plutôt que corrective. On ne peut pas dé-commiter des données personnelles ; on ne peut que les empêcher d’entrer.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Écrivez-le en premier, commitez-le en premier. Un </a:t>
            </a:r>
            <a:r>
              <a:rPr>
                <a:latin typeface="Courier"/>
              </a:rPr>
              <a:t>.gitignore</a:t>
            </a:r>
            <a:r>
              <a:rPr/>
              <a:t> ajouté après le premier commit est un </a:t>
            </a:r>
            <a:r>
              <a:rPr>
                <a:latin typeface="Courier"/>
              </a:rPr>
              <a:t>.gitignore</a:t>
            </a:r>
            <a:r>
              <a:rPr/>
              <a:t> arrivé trop tard pour la chose qu’il devait attraper. Les négations comptent. </a:t>
            </a:r>
            <a:r>
              <a:rPr>
                <a:latin typeface="Courier"/>
              </a:rPr>
              <a:t>data/raw/*</a:t>
            </a:r>
            <a:r>
              <a:rPr/>
              <a:t> exclut tout, puis </a:t>
            </a:r>
            <a:r>
              <a:rPr>
                <a:latin typeface="Courier"/>
              </a:rPr>
              <a:t>!data/raw/CHECKSUMS</a:t>
            </a:r>
            <a:r>
              <a:rPr/>
              <a:t> laisse revenir exactement le fichier qui prouve quel export a servi — la provenance sans le contenu.</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plus large qu’une colonne de noms, et les jeux de données de ce secteur le démontrent.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de protection a établi l’arithmétique : une ventilation à quatre entrées d’un jeu de données anonyme a produit dix-neuf cellules de un, et une cellule de un est une identification. Le test n’est donc pas « y a-t-il une colonne de noms ». C’est de savoir si une combinaison quelconque de ce que contient le fichier pourrait désigner une personne — et dans une petite commune, elle le peut généralement.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crochet qui refuse vaut mieux qu’une politique qui rappelle. Le mode d’échec est quelqu’un de pressé à 18 heures, et un rappel n’y survit pas. Ajoutez une recherche des formes que prennent les secrets, parce qu’un jeton collé dans un script est l’autre cas courant. </a:t>
            </a:r>
            <a:r>
              <a:rPr>
                <a:latin typeface="Courier"/>
              </a:rPr>
              <a:t>gitleaks</a:t>
            </a:r>
            <a:r>
              <a:rPr/>
              <a:t> et </a:t>
            </a:r>
            <a:r>
              <a:rPr>
                <a:latin typeface="Courier"/>
              </a:rPr>
              <a:t>detect-secrets</a:t>
            </a:r>
            <a:r>
              <a:rPr/>
              <a:t> le font tous deux en une étape d’intégration continue.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L’ordre compte et la première étape n’est pas technique. Un : signalez-le. Votre organisation a une procédure d’incident de données. C’en est un, et le caractère public ou non du dépôt décide de l’urgence, non de la nécessité. Deux : renouvelez tout ce qui était un identifiant. Un jeton commité est compromis définitivement ; le supprimer n’y change rien. Trois : réécrivez l’historique, avec </a:t>
            </a:r>
            <a:r>
              <a:rPr>
                <a:latin typeface="Courier"/>
              </a:rPr>
              <a:t>git filter-repo</a:t>
            </a:r>
            <a:r>
              <a:rPr/>
              <a:t> ou BFG, et forcez la poussée. Chaque clone existant doit être supprimé et recloné — un clone que personne n’a recloné contient encore le fichier. Quatre : supposez qu’il a été récupéré. Sur un dépôt public, supposez que le fichier a été téléchargé et copié, et traitez la divulgation comme complète.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troisième étape est la seule qui ressemble à une correction et c’est la moins importante.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habitudes diffèrent de celles du développement logiciel sur deux points qu’il vaut la peine de nommer. Commitez le code et la sortie ensemble quand la sortie est commitée. Une figure et le script qui l’a produite appartiennent au même commit, pour qu’un relecteur voie si le graphique correspond au changement. Écrivez le pourquoi dans le message. </a:t>
            </a:r>
            <a:r>
              <a:rPr>
                <a:latin typeface="Courier"/>
              </a:rPr>
              <a:t>corrige les noms de communes</a:t>
            </a:r>
            <a:r>
              <a:rPr/>
              <a:t> est ce que le diff montre déjà. « Regrouper quatre orthographes de Nord-Ouest ; sans regroupement, le pire district se fragmente et aucun fragment ne paraît alarmant » est ce dont un successeur a besoin et qu’il ne peut pas retrouver.</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branche par question d’analyse, non par journée. Une branche qui répond à « la couverture diffère-t-elle par district » peut être relue et fusionnée ; une branche appelée </a:t>
            </a:r>
            <a:r>
              <a:rPr>
                <a:latin typeface="Courier"/>
              </a:rPr>
              <a:t>travail</a:t>
            </a:r>
            <a:r>
              <a:rPr/>
              <a:t> non.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tables de référence sont commitées et les données brutes non, et la ligne qui les sépare est de savoir si le fichier décrit des personnes. Les standards de croissance de l’OMS, les seuils IPC et les codes de découpage administratif sont de la référence ; une liste de ménages non.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celle qu’on oublie et celle qu’un audit demande. Dire où </a:t>
            </a:r>
            <a:r>
              <a:rPr i="1"/>
              <a:t>sont</a:t>
            </a:r>
            <a:r>
              <a:rPr/>
              <a:t> les données compte autant que dire où elles ne sont pas.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Du code en gestion de versions ne reproduit toujours pas un nombre si l’environnement diffère. La leçon suivante le fige, et trouve les quatre choses qui font différer une réexécution alors que rien dans le dépôt n’a changé.</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producible-workflows/repro-02-git-and-what-never-goes-i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Git n’oublie pas, ce qui en est l’intérêt et le danger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dépôt se souvient de chaque version de chaque fichier qu’il a jamais contenu, ce qui est exactement ce qu’on veut pour du code et exactement ce qu’on ne peut pas permettre pour une liste de bénéficiaires. Supprimer le fichier dans un commit ultérieur ne le retire pas.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commit qu’on ne peut pas reprendre</a:t>
            </a:r>
          </a:p>
          <a:p>
            <a:pPr lvl="0"/>
            <a:r>
              <a:rPr/>
              <a:t>Le </a:t>
            </a:r>
            <a:r>
              <a:rPr>
                <a:latin typeface="Courier"/>
              </a:rPr>
              <a:t>.gitignore</a:t>
            </a:r>
            <a:r>
              <a:rPr/>
              <a:t> qu’on écrit avant le premier commit</a:t>
            </a:r>
          </a:p>
          <a:p>
            <a:pPr lvl="0"/>
            <a:r>
              <a:rPr/>
              <a:t>Ce que « données personnelles » signifie ici, précisément</a:t>
            </a:r>
          </a:p>
          <a:p>
            <a:pPr lvl="0"/>
            <a:r>
              <a:rPr/>
              <a:t>La vérification qui s’exécute avant le commit</a:t>
            </a:r>
          </a:p>
          <a:p>
            <a:pPr lvl="0"/>
            <a:r>
              <a:rPr/>
              <a:t>Que faire si c’est déjà arrivé</a:t>
            </a:r>
          </a:p>
          <a:p>
            <a:pPr lvl="0"/>
            <a:r>
              <a:rPr/>
              <a:t>Les commits sur un travail d’analyse</a:t>
            </a:r>
          </a:p>
          <a:p>
            <a:pPr lvl="0"/>
            <a:r>
              <a:rPr/>
              <a:t>Ce que devrait contenir un dépôt d’analyse de programme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commit qu’on ne peut pas reprendre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git</a:t>
            </a:r>
            <a:r>
              <a:rPr>
                <a:latin typeface="Courier"/>
              </a:rPr>
              <a:t> add data/raw/beneficiaries.csv</a:t>
            </a:r>
            <a:br/>
            <a:r>
              <a:rPr>
                <a:solidFill>
                  <a:srgbClr val="06287E"/>
                </a:solidFill>
                <a:latin typeface="Courier"/>
              </a:rPr>
              <a:t>git</a:t>
            </a:r>
            <a:r>
              <a:rPr>
                <a:latin typeface="Courier"/>
              </a:rPr>
              <a:t> commit </a:t>
            </a:r>
            <a:r>
              <a:rPr>
                <a:solidFill>
                  <a:srgbClr val="7D9029"/>
                </a:solidFill>
                <a:latin typeface="Courier"/>
              </a:rPr>
              <a:t>-m</a:t>
            </a:r>
            <a:r>
              <a:rPr>
                <a:latin typeface="Courier"/>
              </a:rPr>
              <a:t> </a:t>
            </a:r>
            <a:r>
              <a:rPr>
                <a:solidFill>
                  <a:srgbClr val="4070A0"/>
                </a:solidFill>
                <a:latin typeface="Courier"/>
              </a:rPr>
              <a:t>"add survey data"</a:t>
            </a:r>
            <a:br/>
            <a:r>
              <a:rPr i="1">
                <a:solidFill>
                  <a:srgbClr val="60A0B0"/>
                </a:solidFill>
                <a:latin typeface="Courier"/>
              </a:rPr>
              <a:t># ... realised three days later ...</a:t>
            </a:r>
            <a:br/>
            <a:r>
              <a:rPr>
                <a:solidFill>
                  <a:srgbClr val="06287E"/>
                </a:solidFill>
                <a:latin typeface="Courier"/>
              </a:rPr>
              <a:t>git</a:t>
            </a:r>
            <a:r>
              <a:rPr>
                <a:latin typeface="Courier"/>
              </a:rPr>
              <a:t> rm data/raw/beneficiaries.csv</a:t>
            </a:r>
            <a:br/>
            <a:r>
              <a:rPr>
                <a:solidFill>
                  <a:srgbClr val="06287E"/>
                </a:solidFill>
                <a:latin typeface="Courier"/>
              </a:rPr>
              <a:t>git</a:t>
            </a:r>
            <a:r>
              <a:rPr>
                <a:latin typeface="Courier"/>
              </a:rPr>
              <a:t> commit </a:t>
            </a:r>
            <a:r>
              <a:rPr>
                <a:solidFill>
                  <a:srgbClr val="7D9029"/>
                </a:solidFill>
                <a:latin typeface="Courier"/>
              </a:rPr>
              <a:t>-m</a:t>
            </a:r>
            <a:r>
              <a:rPr>
                <a:latin typeface="Courier"/>
              </a:rPr>
              <a:t> </a:t>
            </a:r>
            <a:r>
              <a:rPr>
                <a:solidFill>
                  <a:srgbClr val="4070A0"/>
                </a:solidFill>
                <a:latin typeface="Courier"/>
              </a:rPr>
              <a:t>"remove data"</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commit qu’on ne peut pas reprendre</a:t>
            </a:r>
          </a:p>
        </p:txBody>
      </p:sp>
      <p:sp>
        <p:nvSpPr>
          <p:cNvPr id="3" name="Content Placeholder 2"/>
          <p:cNvSpPr>
            <a:spLocks noGrp="1"/>
          </p:cNvSpPr>
          <p:nvPr>
            <p:ph idx="1"/>
          </p:nvPr>
        </p:nvSpPr>
        <p:spPr/>
        <p:txBody>
          <a:bodyPr/>
          <a:lstStyle/>
          <a:p>
            <a:pPr lvl="0"/>
            <a:r>
              <a:rPr/>
              <a:t>Le fichier est toujours dans le dépôt — Il est dans l’historique, dans chaque clone, sur le dépôt distant, et dans la…</a:t>
            </a:r>
          </a:p>
          <a:p>
            <a:pPr lvl="0"/>
            <a:r>
              <a:rPr/>
              <a:t>Sur un dépôt contenant des données de protection ou de santé, c’est une divulgation — Non une erreur à corriger plus…</a:t>
            </a:r>
          </a:p>
          <a:p>
            <a:pPr lvl="0"/>
            <a:r>
              <a:rPr/>
              <a:t>D’où une règle préventive plutôt que corrective — On ne peut pas dé-commiter des données personnelles ; on ne peut que…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a:t>
            </a:r>
            <a:r>
              <a:rPr>
                <a:latin typeface="Courier"/>
              </a:rPr>
              <a:t>.gitignore</a:t>
            </a:r>
            <a:r>
              <a:rPr/>
              <a:t> qu’on écrit avant le premier commit — Exemple (suite)</a:t>
            </a:r>
          </a:p>
        </p:txBody>
      </p:sp>
      <p:sp>
        <p:nvSpPr>
          <p:cNvPr id="3" name="Content Placeholder 2"/>
          <p:cNvSpPr>
            <a:spLocks noGrp="1"/>
          </p:cNvSpPr>
          <p:nvPr>
            <p:ph idx="1"/>
          </p:nvPr>
        </p:nvSpPr>
        <p:spPr/>
        <p:txBody>
          <a:bodyPr/>
          <a:lstStyle/>
          <a:p>
            <a:pPr lvl="0" indent="0">
              <a:buNone/>
            </a:pPr>
            <a:r>
              <a:rPr>
                <a:latin typeface="Courier"/>
              </a:rPr>
              <a:t># Raw data. Nothing under here is ever committed.
data/raw/*
!data/raw/.gitkeep
!data/raw/CHECKSUMS
# Derived data, regenerated by the pipeline
outputs/
# Credentials, in every form they arrive in
.env
*.pem
*_secret*
config.local.*
# Editor and language noise
.Rhistory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a:t>
            </a:r>
            <a:r>
              <a:rPr>
                <a:latin typeface="Courier"/>
              </a:rPr>
              <a:t>.gitignore</a:t>
            </a:r>
            <a:r>
              <a:rPr/>
              <a:t> qu’on écrit avant le premier commit — Exemple (suite)</a:t>
            </a:r>
          </a:p>
        </p:txBody>
      </p:sp>
      <p:sp>
        <p:nvSpPr>
          <p:cNvPr id="3" name="Content Placeholder 2"/>
          <p:cNvSpPr>
            <a:spLocks noGrp="1"/>
          </p:cNvSpPr>
          <p:nvPr>
            <p:ph idx="1"/>
          </p:nvPr>
        </p:nvSpPr>
        <p:spPr/>
        <p:txBody>
          <a:bodyPr/>
          <a:lstStyle/>
          <a:p>
            <a:pPr lvl="0" indent="0">
              <a:buNone/>
            </a:pPr>
            <a:r>
              <a:rPr>
                <a:latin typeface="Courier"/>
              </a:rPr>
              <a:t>.RData
__pycache__/
*.pyc
.DS_Store
.ipynb_checkpoints/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a:t>
            </a:r>
            <a:r>
              <a:rPr>
                <a:latin typeface="Courier"/>
              </a:rPr>
              <a:t>.gitignore</a:t>
            </a:r>
            <a:r>
              <a:rPr/>
              <a:t> qu’on écrit avant le premier commit</a:t>
            </a:r>
          </a:p>
        </p:txBody>
      </p:sp>
      <p:sp>
        <p:nvSpPr>
          <p:cNvPr id="3" name="Content Placeholder 2"/>
          <p:cNvSpPr>
            <a:spLocks noGrp="1"/>
          </p:cNvSpPr>
          <p:nvPr>
            <p:ph idx="1"/>
          </p:nvPr>
        </p:nvSpPr>
        <p:spPr/>
        <p:txBody>
          <a:bodyPr/>
          <a:lstStyle/>
          <a:p>
            <a:pPr lvl="0"/>
            <a:r>
              <a:rPr/>
              <a:t>Écrivez-le en premier, commitez-le en premier — Un </a:t>
            </a:r>
            <a:r>
              <a:rPr>
                <a:latin typeface="Courier"/>
              </a:rPr>
              <a:t>.gitignore</a:t>
            </a:r>
            <a:r>
              <a:rPr/>
              <a:t> ajouté après le premier commit est un </a:t>
            </a:r>
            <a:r>
              <a:rPr>
                <a:latin typeface="Courier"/>
              </a:rPr>
              <a:t>.gitignore</a:t>
            </a:r>
            <a:r>
              <a:rPr/>
              <a:t>…</a:t>
            </a:r>
          </a:p>
          <a:p>
            <a:pPr lvl="0"/>
            <a:r>
              <a:rPr/>
              <a:t>Les négations comptent — </a:t>
            </a:r>
            <a:r>
              <a:rPr>
                <a:latin typeface="Courier"/>
              </a:rPr>
              <a:t>data/raw/*</a:t>
            </a:r>
            <a:r>
              <a:rPr/>
              <a:t> exclut tout, puis </a:t>
            </a:r>
            <a:r>
              <a:rPr>
                <a:latin typeface="Courier"/>
              </a:rPr>
              <a:t>!data/raw/CHECKSUMS</a:t>
            </a:r>
            <a:r>
              <a:rPr/>
              <a:t> laisse revenir exactement le fichier qui…</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données personnelles » signifie ici, précisément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Paraît anonyme</a:t>
                      </a:r>
                    </a:p>
                  </a:txBody>
                  <a:tcPr/>
                </a:tc>
                <a:tc>
                  <a:txBody>
                    <a:bodyPr/>
                    <a:lstStyle/>
                    <a:p>
                      <a:pPr lvl="0" indent="0" marL="0">
                        <a:buNone/>
                      </a:pPr>
                      <a:r>
                        <a:rPr/>
                        <a:t>Ne l’est pas, parce que</a:t>
                      </a:r>
                    </a:p>
                  </a:txBody>
                  <a:tcPr/>
                </a:tc>
              </a:tr>
              <a:tr h="0">
                <a:tc>
                  <a:txBody>
                    <a:bodyPr/>
                    <a:lstStyle/>
                    <a:p>
                      <a:pPr lvl="0" indent="0" marL="0">
                        <a:buNone/>
                      </a:pPr>
                      <a:r>
                        <a:rPr/>
                        <a:t>Un identifiant de cas</a:t>
                      </a:r>
                    </a:p>
                  </a:txBody>
                </a:tc>
                <a:tc>
                  <a:txBody>
                    <a:bodyPr/>
                    <a:lstStyle/>
                    <a:p>
                      <a:pPr lvl="0" indent="0" marL="0">
                        <a:buNone/>
                      </a:pPr>
                      <a:r>
                        <a:rPr/>
                        <a:t>Il se joint à un système de gestion de cas qui a le nom</a:t>
                      </a:r>
                    </a:p>
                  </a:txBody>
                </a:tc>
              </a:tr>
              <a:tr h="0">
                <a:tc>
                  <a:txBody>
                    <a:bodyPr/>
                    <a:lstStyle/>
                    <a:p>
                      <a:pPr lvl="0" indent="0" marL="0">
                        <a:buNone/>
                      </a:pPr>
                      <a:r>
                        <a:rPr/>
                        <a:t>Les coordonnées GPS d’un ménage</a:t>
                      </a:r>
                    </a:p>
                  </a:txBody>
                </a:tc>
                <a:tc>
                  <a:txBody>
                    <a:bodyPr/>
                    <a:lstStyle/>
                    <a:p>
                      <a:pPr lvl="0" indent="0" marL="0">
                        <a:buNone/>
                      </a:pPr>
                      <a:r>
                        <a:rPr/>
                        <a:t>C’est une adresse</a:t>
                      </a:r>
                    </a:p>
                  </a:txBody>
                </a:tc>
              </a:tr>
              <a:tr h="0">
                <a:tc>
                  <a:txBody>
                    <a:bodyPr/>
                    <a:lstStyle/>
                    <a:p>
                      <a:pPr lvl="0" indent="0" marL="0">
                        <a:buNone/>
                      </a:pPr>
                      <a:r>
                        <a:rPr/>
                        <a:t>Date de naissance plus commune plus sexe</a:t>
                      </a:r>
                    </a:p>
                  </a:txBody>
                </a:tc>
                <a:tc>
                  <a:txBody>
                    <a:bodyPr/>
                    <a:lstStyle/>
                    <a:p>
                      <a:pPr lvl="0" indent="0" marL="0">
                        <a:buNone/>
                      </a:pPr>
                      <a:r>
                        <a:rPr/>
                        <a:t>Trois champs identifient la plupart des gens dans une petite commune</a:t>
                      </a:r>
                    </a:p>
                  </a:txBody>
                </a:tc>
              </a:tr>
              <a:tr h="0">
                <a:tc>
                  <a:txBody>
                    <a:bodyPr/>
                    <a:lstStyle/>
                    <a:p>
                      <a:pPr lvl="0" indent="0" marL="0">
                        <a:buNone/>
                      </a:pPr>
                      <a:r>
                        <a:rPr/>
                        <a:t>La photographie d’un formulaire</a:t>
                      </a:r>
                    </a:p>
                  </a:txBody>
                </a:tc>
                <a:tc>
                  <a:txBody>
                    <a:bodyPr/>
                    <a:lstStyle/>
                    <a:p>
                      <a:pPr lvl="0" indent="0" marL="0">
                        <a:buNone/>
                      </a:pPr>
                      <a:r>
                        <a:rPr/>
                        <a:t>Chaque champ qui y figure</a:t>
                      </a:r>
                    </a:p>
                  </a:txBody>
                </a:tc>
              </a:tr>
              <a:tr h="0">
                <a:tc>
                  <a:txBody>
                    <a:bodyPr/>
                    <a:lstStyle/>
                    <a:p>
                      <a:pPr lvl="0" indent="0" marL="0">
                        <a:buNone/>
                      </a:pPr>
                      <a:r>
                        <a:rPr/>
                        <a:t>Une colonne de notes en texte libre</a:t>
                      </a:r>
                    </a:p>
                  </a:txBody>
                </a:tc>
                <a:tc>
                  <a:txBody>
                    <a:bodyPr/>
                    <a:lstStyle/>
                    <a:p>
                      <a:pPr lvl="0" indent="0" marL="0">
                        <a:buNone/>
                      </a:pPr>
                      <a:r>
                        <a:rPr/>
                        <a:t>Elle contient ce que le travailleur social a tapé</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données personnelles » signifie ici, précisément</a:t>
            </a:r>
          </a:p>
        </p:txBody>
      </p:sp>
      <p:sp>
        <p:nvSpPr>
          <p:cNvPr id="3" name="Content Placeholder 2"/>
          <p:cNvSpPr>
            <a:spLocks noGrp="1"/>
          </p:cNvSpPr>
          <p:nvPr>
            <p:ph idx="1"/>
          </p:nvPr>
        </p:nvSpPr>
        <p:spPr/>
        <p:txBody>
          <a:bodyPr/>
          <a:lstStyle/>
          <a:p>
            <a:pPr lvl="0"/>
            <a:r>
              <a:rPr/>
              <a:t>Le cours de protection a établi l’arithmétique — une ventilation à quatre entrées d’un jeu de données anonyme a produit…</a:t>
            </a:r>
          </a:p>
          <a:p>
            <a:pPr lvl="0"/>
            <a:r>
              <a:rPr/>
              <a:t>Le test n’est donc pas « y a-t-il une colonne de noms » — C’est de savoir si une combinaison quelconque de ce que…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vérification qui s’exécute avant le commit — Shell</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.git/hooks/pre-commit — or the pre-commit framework, or a CI step</a:t>
            </a:r>
            <a:br/>
            <a:r>
              <a:rPr b="1">
                <a:solidFill>
                  <a:srgbClr val="007020"/>
                </a:solidFill>
                <a:latin typeface="Courier"/>
              </a:rPr>
              <a:t>if</a:t>
            </a:r>
            <a:r>
              <a:rPr>
                <a:latin typeface="Courier"/>
              </a:rPr>
              <a:t> </a:t>
            </a:r>
            <a:r>
              <a:rPr>
                <a:solidFill>
                  <a:srgbClr val="06287E"/>
                </a:solidFill>
                <a:latin typeface="Courier"/>
              </a:rPr>
              <a:t>git</a:t>
            </a:r>
            <a:r>
              <a:rPr>
                <a:latin typeface="Courier"/>
              </a:rPr>
              <a:t> diff </a:t>
            </a:r>
            <a:r>
              <a:rPr>
                <a:solidFill>
                  <a:srgbClr val="7D9029"/>
                </a:solidFill>
                <a:latin typeface="Courier"/>
              </a:rPr>
              <a:t>--cached</a:t>
            </a:r>
            <a:r>
              <a:rPr>
                <a:latin typeface="Courier"/>
              </a:rPr>
              <a:t> </a:t>
            </a:r>
            <a:r>
              <a:rPr>
                <a:solidFill>
                  <a:srgbClr val="7D9029"/>
                </a:solidFill>
                <a:latin typeface="Courier"/>
              </a:rPr>
              <a:t>--name-only</a:t>
            </a:r>
            <a:r>
              <a:rPr>
                <a:latin typeface="Courier"/>
              </a:rPr>
              <a:t> </a:t>
            </a:r>
            <a:r>
              <a:rPr b="1">
                <a:solidFill>
                  <a:srgbClr val="007020"/>
                </a:solidFill>
                <a:latin typeface="Courier"/>
              </a:rPr>
              <a:t>|</a:t>
            </a:r>
            <a:r>
              <a:rPr>
                <a:latin typeface="Courier"/>
              </a:rPr>
              <a:t> </a:t>
            </a:r>
            <a:r>
              <a:rPr>
                <a:solidFill>
                  <a:srgbClr val="06287E"/>
                </a:solidFill>
                <a:latin typeface="Courier"/>
              </a:rPr>
              <a:t>grep</a:t>
            </a:r>
            <a:r>
              <a:rPr>
                <a:latin typeface="Courier"/>
              </a:rPr>
              <a:t> </a:t>
            </a:r>
            <a:r>
              <a:rPr>
                <a:solidFill>
                  <a:srgbClr val="7D9029"/>
                </a:solidFill>
                <a:latin typeface="Courier"/>
              </a:rPr>
              <a:t>-qE</a:t>
            </a:r>
            <a:r>
              <a:rPr>
                <a:latin typeface="Courier"/>
              </a:rPr>
              <a:t> </a:t>
            </a:r>
            <a:r>
              <a:rPr>
                <a:solidFill>
                  <a:srgbClr val="4070A0"/>
                </a:solidFill>
                <a:latin typeface="Courier"/>
              </a:rPr>
              <a:t>'^data/raw/'</a:t>
            </a:r>
            <a:r>
              <a:rPr b="1">
                <a:solidFill>
                  <a:srgbClr val="007020"/>
                </a:solidFill>
                <a:latin typeface="Courier"/>
              </a:rPr>
              <a:t>;</a:t>
            </a:r>
            <a:r>
              <a:rPr>
                <a:latin typeface="Courier"/>
              </a:rPr>
              <a:t> </a:t>
            </a:r>
            <a:r>
              <a:rPr b="1">
                <a:solidFill>
                  <a:srgbClr val="007020"/>
                </a:solidFill>
                <a:latin typeface="Courier"/>
              </a:rPr>
              <a:t>then</a:t>
            </a:r>
            <a:br/>
            <a:r>
              <a:rPr>
                <a:latin typeface="Courier"/>
              </a:rPr>
              <a:t>  </a:t>
            </a:r>
            <a:r>
              <a:rPr>
                <a:solidFill>
                  <a:srgbClr val="008000"/>
                </a:solidFill>
                <a:latin typeface="Courier"/>
              </a:rPr>
              <a:t>echo</a:t>
            </a:r>
            <a:r>
              <a:rPr>
                <a:latin typeface="Courier"/>
              </a:rPr>
              <a:t> </a:t>
            </a:r>
            <a:r>
              <a:rPr>
                <a:solidFill>
                  <a:srgbClr val="4070A0"/>
                </a:solidFill>
                <a:latin typeface="Courier"/>
              </a:rPr>
              <a:t>"Refusing to commit anything under data/raw/"</a:t>
            </a:r>
            <a:r>
              <a:rPr>
                <a:latin typeface="Courier"/>
              </a:rPr>
              <a:t> </a:t>
            </a:r>
            <a:r>
              <a:rPr>
                <a:solidFill>
                  <a:srgbClr val="666666"/>
                </a:solidFill>
                <a:latin typeface="Courier"/>
              </a:rPr>
              <a:t>&gt;&amp;</a:t>
            </a:r>
            <a:r>
              <a:rPr>
                <a:solidFill>
                  <a:srgbClr val="40A070"/>
                </a:solidFill>
                <a:latin typeface="Courier"/>
              </a:rPr>
              <a:t>2</a:t>
            </a:r>
            <a:br/>
            <a:r>
              <a:rPr>
                <a:latin typeface="Courier"/>
              </a:rPr>
              <a:t>  </a:t>
            </a:r>
            <a:r>
              <a:rPr>
                <a:solidFill>
                  <a:srgbClr val="008000"/>
                </a:solidFill>
                <a:latin typeface="Courier"/>
              </a:rPr>
              <a:t>exit</a:t>
            </a:r>
            <a:r>
              <a:rPr>
                <a:latin typeface="Courier"/>
              </a:rPr>
              <a:t> 1</a:t>
            </a:r>
            <a:br/>
            <a:r>
              <a:rPr b="1">
                <a:solidFill>
                  <a:srgbClr val="007020"/>
                </a:solidFill>
                <a:latin typeface="Courier"/>
              </a:rPr>
              <a:t>fi</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vérification qui s’exécute avant le commit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check as an R function, run by whatever CI you have.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vérification qui s’exécute avant le commit</a:t>
            </a:r>
          </a:p>
        </p:txBody>
      </p:sp>
      <p:sp>
        <p:nvSpPr>
          <p:cNvPr id="3" name="Content Placeholder 2"/>
          <p:cNvSpPr>
            <a:spLocks noGrp="1"/>
          </p:cNvSpPr>
          <p:nvPr>
            <p:ph idx="1"/>
          </p:nvPr>
        </p:nvSpPr>
        <p:spPr/>
        <p:txBody>
          <a:bodyPr/>
          <a:lstStyle/>
          <a:p>
            <a:pPr lvl="0"/>
            <a:r>
              <a:rPr/>
              <a:t>Un crochet qui refuse vaut mieux qu’une politique qui rappelle — Le mode d’échec est quelqu’un de pressé à 18 heures,…</a:t>
            </a:r>
          </a:p>
          <a:p>
            <a:pPr lvl="0"/>
            <a:r>
              <a:rPr/>
              <a:t>Ajoutez une recherche des formes que prennent les secrets — parce qu’un jeton collé dans un script est l’autre cas…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si c’est déjà arrivé</a:t>
            </a:r>
          </a:p>
        </p:txBody>
      </p:sp>
      <p:sp>
        <p:nvSpPr>
          <p:cNvPr id="3" name="Content Placeholder 2"/>
          <p:cNvSpPr>
            <a:spLocks noGrp="1"/>
          </p:cNvSpPr>
          <p:nvPr>
            <p:ph idx="1"/>
          </p:nvPr>
        </p:nvSpPr>
        <p:spPr/>
        <p:txBody>
          <a:bodyPr/>
          <a:lstStyle/>
          <a:p>
            <a:pPr lvl="0"/>
            <a:r>
              <a:rPr/>
              <a:t>Un : signalez-le — Votre organisation a une procédure d’incident de données</a:t>
            </a:r>
          </a:p>
          <a:p>
            <a:pPr lvl="0"/>
            <a:r>
              <a:rPr/>
              <a:t>Deux : renouvelez tout ce qui était un identifiant — Un jeton commité est compromis définitivement ; le supprimer n’y…</a:t>
            </a:r>
          </a:p>
          <a:p>
            <a:pPr lvl="0"/>
            <a:r>
              <a:rPr/>
              <a:t>Trois : réécrivez l’historique — avec </a:t>
            </a:r>
            <a:r>
              <a:rPr>
                <a:latin typeface="Courier"/>
              </a:rPr>
              <a:t>git filter-repo</a:t>
            </a:r>
            <a:r>
              <a:rPr/>
              <a:t> ou BFG, et forcez la poussée</a:t>
            </a:r>
          </a:p>
          <a:p>
            <a:pPr lvl="0"/>
            <a:r>
              <a:rPr/>
              <a:t>Quatre : supposez qu’il a été récupéré — Sur un dépôt public, supposez que le fichier a été téléchargé et copié, et…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si c’est déjà arrivé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git</a:t>
            </a:r>
            <a:r>
              <a:rPr>
                <a:latin typeface="Courier"/>
              </a:rPr>
              <a:t> filter-repo </a:t>
            </a:r>
            <a:r>
              <a:rPr>
                <a:solidFill>
                  <a:srgbClr val="7D9029"/>
                </a:solidFill>
                <a:latin typeface="Courier"/>
              </a:rPr>
              <a:t>--path</a:t>
            </a:r>
            <a:r>
              <a:rPr>
                <a:latin typeface="Courier"/>
              </a:rPr>
              <a:t> data/raw/beneficiaries.csv </a:t>
            </a:r>
            <a:r>
              <a:rPr>
                <a:solidFill>
                  <a:srgbClr val="7D9029"/>
                </a:solidFill>
                <a:latin typeface="Courier"/>
              </a:rPr>
              <a:t>--invert-paths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si c’est déjà arrivé</a:t>
            </a:r>
          </a:p>
        </p:txBody>
      </p:sp>
      <p:sp>
        <p:nvSpPr>
          <p:cNvPr id="3" name="Content Placeholder 2"/>
          <p:cNvSpPr>
            <a:spLocks noGrp="1"/>
          </p:cNvSpPr>
          <p:nvPr>
            <p:ph idx="1"/>
          </p:nvPr>
        </p:nvSpPr>
        <p:spPr/>
        <p:txBody>
          <a:bodyPr/>
          <a:lstStyle/>
          <a:p>
            <a:pPr lvl="0"/>
            <a:r>
              <a:rPr/>
              <a:t>La troisième étape est la seule qui ressemble à une correction et c’est la moins importante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commits sur un travail d’analyse</a:t>
            </a:r>
          </a:p>
        </p:txBody>
      </p:sp>
      <p:sp>
        <p:nvSpPr>
          <p:cNvPr id="3" name="Content Placeholder 2"/>
          <p:cNvSpPr>
            <a:spLocks noGrp="1"/>
          </p:cNvSpPr>
          <p:nvPr>
            <p:ph idx="1"/>
          </p:nvPr>
        </p:nvSpPr>
        <p:spPr/>
        <p:txBody>
          <a:bodyPr/>
          <a:lstStyle/>
          <a:p>
            <a:pPr lvl="0"/>
            <a:r>
              <a:rPr/>
              <a:t>Commitez le code et la sortie ensemble quand la sortie est commitée — Une figure et le script qui l’a produite…</a:t>
            </a:r>
          </a:p>
          <a:p>
            <a:pPr lvl="0"/>
            <a:r>
              <a:rPr/>
              <a:t>Écrivez le pourquoi dans le message — </a:t>
            </a:r>
            <a:r>
              <a:rPr>
                <a:latin typeface="Courier"/>
              </a:rPr>
              <a:t>corrige les noms de communes</a:t>
            </a:r>
            <a:r>
              <a:rPr/>
              <a:t> est ce que le diff montre déjà</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commits sur un travail d’analyse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git</a:t>
            </a:r>
            <a:r>
              <a:rPr>
                <a:latin typeface="Courier"/>
              </a:rPr>
              <a:t> commit </a:t>
            </a:r>
            <a:r>
              <a:rPr>
                <a:solidFill>
                  <a:srgbClr val="7D9029"/>
                </a:solidFill>
                <a:latin typeface="Courier"/>
              </a:rPr>
              <a:t>-m</a:t>
            </a:r>
            <a:r>
              <a:rPr>
                <a:latin typeface="Courier"/>
              </a:rPr>
              <a:t> </a:t>
            </a:r>
            <a:r>
              <a:rPr>
                <a:solidFill>
                  <a:srgbClr val="4070A0"/>
                </a:solidFill>
                <a:latin typeface="Courier"/>
              </a:rPr>
              <a:t>"Group four spellings of Nord-Ouest before computing coverage</a:t>
            </a:r>
            <a:br/>
            <a:br/>
            <a:r>
              <a:rPr>
                <a:solidFill>
                  <a:srgbClr val="4070A0"/>
                </a:solidFill>
                <a:latin typeface="Courier"/>
              </a:rPr>
              <a:t>Ungrouped, the worst district splits into fragments of 727, 33, 22 and 20</a:t>
            </a:r>
            <a:br/>
            <a:r>
              <a:rPr>
                <a:solidFill>
                  <a:srgbClr val="4070A0"/>
                </a:solidFill>
                <a:latin typeface="Courier"/>
              </a:rPr>
              <a:t>households and none of them looks alarming. The 20-household fragment shows</a:t>
            </a:r>
            <a:br/>
            <a:r>
              <a:rPr>
                <a:solidFill>
                  <a:srgbClr val="4070A0"/>
                </a:solidFill>
                <a:latin typeface="Courier"/>
              </a:rPr>
              <a:t>0% open defecation, which a district table would report as a solved problem."</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commits sur un travail d’analyse</a:t>
            </a:r>
          </a:p>
        </p:txBody>
      </p:sp>
      <p:sp>
        <p:nvSpPr>
          <p:cNvPr id="3" name="Content Placeholder 2"/>
          <p:cNvSpPr>
            <a:spLocks noGrp="1"/>
          </p:cNvSpPr>
          <p:nvPr>
            <p:ph idx="1"/>
          </p:nvPr>
        </p:nvSpPr>
        <p:spPr/>
        <p:txBody>
          <a:bodyPr/>
          <a:lstStyle/>
          <a:p>
            <a:pPr lvl="0"/>
            <a:r>
              <a:rPr/>
              <a:t>Une branche par question d’analyse, non par journée — Une branche qui répond à « la couverture diffère-t-elle par…</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devrait contenir un dépôt d’analyse de programme — Exemple</a:t>
            </a:r>
          </a:p>
        </p:txBody>
      </p:sp>
      <p:sp>
        <p:nvSpPr>
          <p:cNvPr id="3" name="Content Placeholder 2"/>
          <p:cNvSpPr>
            <a:spLocks noGrp="1"/>
          </p:cNvSpPr>
          <p:nvPr>
            <p:ph idx="1"/>
          </p:nvPr>
        </p:nvSpPr>
        <p:spPr/>
        <p:txBody>
          <a:bodyPr/>
          <a:lstStyle/>
          <a:p>
            <a:pPr lvl="0" indent="0">
              <a:buNone/>
            </a:pPr>
            <a:r>
              <a:rPr>
                <a:latin typeface="Courier"/>
              </a:rPr>
              <a:t>project/
  .gitignore          committed first
  README.md           what it produces, how to run it, what to know
  uv.lock             the environment, pinned
  src/                every transformation
  tests/              the checks that fail loudly
  data/
    raw/              .gitkeep and CHECKSUMS only
    reference/        committed: thresholds, admin codes, lookup tables
  outputs/            ignored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devrait contenir un dépôt d’analyse de programme</a:t>
            </a:r>
          </a:p>
        </p:txBody>
      </p:sp>
      <p:sp>
        <p:nvSpPr>
          <p:cNvPr id="3" name="Content Placeholder 2"/>
          <p:cNvSpPr>
            <a:spLocks noGrp="1"/>
          </p:cNvSpPr>
          <p:nvPr>
            <p:ph idx="1"/>
          </p:nvPr>
        </p:nvSpPr>
        <p:spPr/>
        <p:txBody>
          <a:bodyPr/>
          <a:lstStyle/>
          <a:p>
            <a:pPr lvl="0"/>
            <a:r>
              <a:rPr/>
              <a:t>Les tables de référence sont commitées et les données brutes non — et la ligne qui les sépare est de savoir si le…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Data handling in this analysis
  No raw data is committed. data/raw/ is excluded by .gitignore, with only a
  CHECKSUMS file tracked so the exports used can be identified.
  A pre-commit hook refuses any staged file under data/raw/ and a CI step
  scans for credential patterns.
  Reference tables (WHO growth standards, IPC thresholds, admin codes) are
  committed; they describe no individual.
  The repository is private and access is limited to the M&amp;E team. Raw
  exports are held in [the organisation's storage], not here.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ligne est celle qu’on oublie et celle qu’un audit demande — Dire où </a:t>
            </a:r>
            <a:r>
              <a:rPr i="1"/>
              <a:t>sont</a:t>
            </a:r>
            <a:r>
              <a:rPr/>
              <a:t> les données compte autant que…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Du code en gestion de versions ne reproduit toujours pas un nombre si l’environnement diffère.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https://data-analysis.cassion.dev/fr/cours/reproducible-workflows/repro-02-git-and-what-never-goes-in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Git n’oublie pas, ce qui en est l’intérêt et le danger</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Un dépôt se souvient de chaque version de chaque fichier qu’il a jamais contenu, ce qui est exactement ce qu’on veut pour du code et exactement ce qu’on ne peut pas permettre pour une liste de bénéficiaires. Supprimer le fichier dans un commit ultérieur ne le retire pas.</vt:lpwstr>
  </property>
</Properties>
</file>