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notesMaster" Target="notesMasters/notesMaster1.xml" /><Relationship Id="rId34" Type="http://schemas.openxmlformats.org/officeDocument/2006/relationships/viewProps" Target="viewProps.xml" /><Relationship Id="rId33" Type="http://schemas.openxmlformats.org/officeDocument/2006/relationships/presProps" Target="presProps.xml" /><Relationship Id="rId1" Type="http://schemas.openxmlformats.org/officeDocument/2006/relationships/slideMaster" Target="slideMasters/slideMaster1.xml" /><Relationship Id="rId36" Type="http://schemas.openxmlformats.org/officeDocument/2006/relationships/tableStyles" Target="tableStyles.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même script, les mêmes données et une autre version de pandas produisent d’autres nombres. Un fichier de verrouillage est ce qui transforme « ça marche sur ma machine » d’une défense en une affirmation vérifiable, et cela coûte une commande.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envoyez un script et un CSV. Il l’exécute. Le nombre diffère.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Rien de tout cela n’est dans votre dépôt, raison pour laquelle un code identique ne suffit pas. Un fichier de verrouillage est la moitié manquante de l’analyse.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fichiers, et les deux sont commités. </a:t>
            </a:r>
            <a:r>
              <a:rPr>
                <a:latin typeface="Courier"/>
              </a:rPr>
              <a:t>pyproject.toml</a:t>
            </a:r>
            <a:r>
              <a:rPr/>
              <a:t> dit ce que vous avez demandé — </a:t>
            </a:r>
            <a:r>
              <a:rPr>
                <a:latin typeface="Courier"/>
              </a:rPr>
              <a:t>pandas\&gt;=2.0</a:t>
            </a:r>
            <a:r>
              <a:rPr/>
              <a:t> — et </a:t>
            </a:r>
            <a:r>
              <a:rPr>
                <a:latin typeface="Courier"/>
              </a:rPr>
              <a:t>uv.lock</a:t>
            </a:r>
            <a:r>
              <a:rPr/>
              <a:t> dit exactement ce que vous avez obtenu, jusqu’à l’empreinte de chaque paquet de l’arbre. Un collègue lance </a:t>
            </a:r>
            <a:r>
              <a:rPr>
                <a:latin typeface="Courier"/>
              </a:rPr>
              <a:t>uv sync</a:t>
            </a:r>
            <a:r>
              <a:rPr/>
              <a:t> et dispose de votre environnement, sur son système, sans que vous sachiez ce qu’il avait installé auparavant. Figez aussi la version du langage.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plage de versions, non une version unique. Figer à </a:t>
            </a:r>
            <a:r>
              <a:rPr>
                <a:latin typeface="Courier"/>
              </a:rPr>
              <a:t>3.12.4</a:t>
            </a:r>
            <a:r>
              <a:rPr/>
              <a:t> exactement signifie qu’un collègue en </a:t>
            </a:r>
            <a:r>
              <a:rPr>
                <a:latin typeface="Courier"/>
              </a:rPr>
              <a:t>3.12.7</a:t>
            </a:r>
            <a:r>
              <a:rPr/>
              <a:t> ne peut pas l’exécuter du tout, ce qui est un échec pire que celui qu’on prévenait.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renv.lock</a:t>
            </a:r>
            <a:r>
              <a:rPr/>
              <a:t> est l’artefact équivalent et il est commité. Il enregistre chaque paquet, sa version et le dépôt d’où il vient, et </a:t>
            </a:r>
            <a:r>
              <a:rPr>
                <a:latin typeface="Courier"/>
              </a:rPr>
              <a:t>renv::restore()</a:t>
            </a:r>
            <a:r>
              <a:rPr/>
              <a:t> le reconstruit. Enregistrez la version de R, ce que </a:t>
            </a:r>
            <a:r>
              <a:rPr>
                <a:latin typeface="Courier"/>
              </a:rPr>
              <a:t>renv</a:t>
            </a:r>
            <a:r>
              <a:rPr/>
              <a:t> fait automatiquement, et vérifiez-la dans le script là où une différence compterait.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fichier ne dit presque rien. Il se résout en versions différentes selon les jours et ne mentionne pas les cinquante paquets que ces deux-là entraînent. Une installation en mars et une en juillet depuis le même </a:t>
            </a:r>
            <a:r>
              <a:rPr>
                <a:latin typeface="Courier"/>
              </a:rPr>
              <a:t>requirements.txt</a:t>
            </a:r>
            <a:r>
              <a:rPr/>
              <a:t> sont deux environnements différents.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Commitez l’intention et le verrou. Le fichier d’intention est ce qu’un humain édite ; le verrou est ce depuis quoi une machine reproduit, et aucun ne remplace l’autre.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gestionnaire de paquets lui-même est figé, parce qu’un pnpm différent résout le fichier de verrouillage différemment, et c’est la couche en dessous de celle que la plupart des projets figent. TypeScript est maintenu en 6.x délibérément. TypeScript 7 — le compilateur natif — n’expose pas encore l’API programmatique dont dépend </a:t>
            </a:r>
            <a:r>
              <a:rPr>
                <a:latin typeface="Courier"/>
              </a:rPr>
              <a:t>astro check</a:t>
            </a:r>
            <a:r>
              <a:rPr/>
              <a:t>, si bien que </a:t>
            </a:r>
            <a:r>
              <a:rPr>
                <a:latin typeface="Courier"/>
              </a:rPr>
              <a:t>pnpm typecheck</a:t>
            </a:r>
            <a:r>
              <a:rPr/>
              <a:t> échoue purement et simplement en 7. Le verrou a une raison, la raison est écrite, et elle nomme la condition de sa levée. C’est la forme que devrait avoir un verrou. Une contrainte de version sans commentaire est une contrainte que personne n’osera retirer et que personne ne peut justifier de garder.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conteneur fige aussi le système d’exploitation, la seule couche qu’un fichier de verrouillage ne peut pas atteindre. Ils en valent la peine quand l’analyse a des dépendances hors Python ou hors R — GDAL, une distribution TeX, un client de base de données —, ou quand elle doit tourner sans surveillance sur un serveur, ou quand le constat sera réexaminé des années plus tard. Ils n’en valent pas la peine quand un fichier de verrouillage reproduit déjà le résultat et que le public est deux collègues avec des ordinateurs portables. Un conteneur ajoute une étape de construction, un registre et une compétence qu’une petite équipe de suivi-évaluation peut ne pas avoir, et le coût est réel.</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Commencez par le fichier de verrouillage. Passez au conteneur quand vous pouvez nommer la dépendance qu’il fige et que le verrou ne peut pas.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Reproduisez votre propre résultat sur une machine qui n’a jamais vu le projet. Un clone neuf dans un répertoire temporaire en fait l’essentiel.</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vous ne pouvez pas le faire, « c’est reproductible » n’est pas testé. L’ordinateur d’un collègue vaut mieux et un exécuteur d’intégration continue vaut mieux encore, parce que c’est une machine propre à chaque fois et qu’il s’exécute que quiconque y pense ou non.</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celle qui rend le reste utilisable un an plus tard. Un résultat sans le commit qui l’a produit se reproduit approximativement ; avec lui, exactement.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environnement figé produit encore une réponse différente à la seconde exécution si le code lit l’horloge, tire un nombre aléatoire, ou se fie à l’ordre dans lequel les fichiers reviennent. La leçon suivante trouve les quatre.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producible-workflows/repro-03-pin-the-environme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Ça marche sur ma machine, et c’est le rapport de bogue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même script, les mêmes données et une autre version de pandas produisent d’autres nombres. Un fichier de verrouillage est ce qui transforme « ça marche sur ma machine » d’une défense en une affirmation vérifiable, et cela coûte une commande.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que l’ordinateur d’un collègue fait différemment</a:t>
            </a:r>
          </a:p>
          <a:p>
            <a:pPr lvl="0"/>
            <a:r>
              <a:rPr/>
              <a:t>Python : </a:t>
            </a:r>
            <a:r>
              <a:rPr>
                <a:latin typeface="Courier"/>
              </a:rPr>
              <a:t>uv</a:t>
            </a:r>
          </a:p>
          <a:p>
            <a:pPr lvl="0"/>
            <a:r>
              <a:rPr/>
              <a:t>R : </a:t>
            </a:r>
            <a:r>
              <a:rPr>
                <a:latin typeface="Courier"/>
              </a:rPr>
              <a:t>renv</a:t>
            </a:r>
          </a:p>
          <a:p>
            <a:pPr lvl="0"/>
            <a:r>
              <a:rPr/>
              <a:t>Pourquoi un fichier de verrouillage et non </a:t>
            </a:r>
            <a:r>
              <a:rPr>
                <a:latin typeface="Courier"/>
              </a:rPr>
              <a:t>requirements.txt</a:t>
            </a:r>
          </a:p>
          <a:p>
            <a:pPr lvl="0"/>
            <a:r>
              <a:rPr/>
              <a:t>Ce que cette plateforme fige, et pourquoi un verrou est inhabituel</a:t>
            </a:r>
          </a:p>
          <a:p>
            <a:pPr lvl="0"/>
            <a:r>
              <a:rPr/>
              <a:t>Les conteneurs, et quand ils en valent la peine</a:t>
            </a:r>
          </a:p>
          <a:p>
            <a:pPr lvl="0"/>
            <a:r>
              <a:rPr/>
              <a:t>Le test qui le prouve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l’ordinateur d’un collègue fait différemment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Ce qui diffère</a:t>
                      </a:r>
                    </a:p>
                  </a:txBody>
                  <a:tcPr/>
                </a:tc>
                <a:tc>
                  <a:txBody>
                    <a:bodyPr/>
                    <a:lstStyle/>
                    <a:p>
                      <a:pPr lvl="0" indent="0" marL="0">
                        <a:buNone/>
                      </a:pPr>
                      <a:r>
                        <a:rPr/>
                        <a:t>Ce que cela change</a:t>
                      </a:r>
                    </a:p>
                  </a:txBody>
                  <a:tcPr/>
                </a:tc>
              </a:tr>
              <a:tr h="0">
                <a:tc>
                  <a:txBody>
                    <a:bodyPr/>
                    <a:lstStyle/>
                    <a:p>
                      <a:pPr lvl="0" indent="0" marL="0">
                        <a:buNone/>
                      </a:pPr>
                      <a:r>
                        <a:rPr b="1"/>
                        <a:t>Version de paquet</a:t>
                      </a:r>
                    </a:p>
                  </a:txBody>
                </a:tc>
                <a:tc>
                  <a:txBody>
                    <a:bodyPr/>
                    <a:lstStyle/>
                    <a:p>
                      <a:pPr lvl="0" indent="0" marL="0">
                        <a:buNone/>
                      </a:pPr>
                      <a:r>
                        <a:rPr/>
                        <a:t>Un argument par défaut, une règle d’arrondi, un ordre de tri</a:t>
                      </a:r>
                    </a:p>
                  </a:txBody>
                </a:tc>
              </a:tr>
              <a:tr h="0">
                <a:tc>
                  <a:txBody>
                    <a:bodyPr/>
                    <a:lstStyle/>
                    <a:p>
                      <a:pPr lvl="0" indent="0" marL="0">
                        <a:buNone/>
                      </a:pPr>
                      <a:r>
                        <a:rPr b="1"/>
                        <a:t>Version du langage</a:t>
                      </a:r>
                    </a:p>
                  </a:txBody>
                </a:tc>
                <a:tc>
                  <a:txBody>
                    <a:bodyPr/>
                    <a:lstStyle/>
                    <a:p>
                      <a:pPr lvl="0" indent="0" marL="0">
                        <a:buNone/>
                      </a:pPr>
                      <a:r>
                        <a:rPr/>
                        <a:t>Ordre des dictionnaires, division entière, traitement des chaînes</a:t>
                      </a:r>
                    </a:p>
                  </a:txBody>
                </a:tc>
              </a:tr>
              <a:tr h="0">
                <a:tc>
                  <a:txBody>
                    <a:bodyPr/>
                    <a:lstStyle/>
                    <a:p>
                      <a:pPr lvl="0" indent="0" marL="0">
                        <a:buNone/>
                      </a:pPr>
                      <a:r>
                        <a:rPr b="1"/>
                        <a:t>Système d’exploitation</a:t>
                      </a:r>
                    </a:p>
                  </a:txBody>
                </a:tc>
                <a:tc>
                  <a:txBody>
                    <a:bodyPr/>
                    <a:lstStyle/>
                    <a:p>
                      <a:pPr lvl="0" indent="0" marL="0">
                        <a:buNone/>
                      </a:pPr>
                      <a:r>
                        <a:rPr/>
                        <a:t>Fins de ligne, ordre des fichiers, séparateurs de chemin, locale</a:t>
                      </a:r>
                    </a:p>
                  </a:txBody>
                </a:tc>
              </a:tr>
              <a:tr h="0">
                <a:tc>
                  <a:txBody>
                    <a:bodyPr/>
                    <a:lstStyle/>
                    <a:p>
                      <a:pPr lvl="0" indent="0" marL="0">
                        <a:buNone/>
                      </a:pPr>
                      <a:r>
                        <a:rPr b="1"/>
                        <a:t>Locale</a:t>
                      </a:r>
                    </a:p>
                  </a:txBody>
                </a:tc>
                <a:tc>
                  <a:txBody>
                    <a:bodyPr/>
                    <a:lstStyle/>
                    <a:p>
                      <a:pPr lvl="0" indent="0" marL="0">
                        <a:buNone/>
                      </a:pPr>
                      <a:r>
                        <a:rPr>
                          <a:latin typeface="Courier"/>
                        </a:rPr>
                        <a:t>1,234</a:t>
                      </a:r>
                      <a:r>
                        <a:rPr/>
                        <a:t> interprété comme 1234 ou comme 1,234</a:t>
                      </a:r>
                    </a:p>
                  </a:txBody>
                </a:tc>
              </a:tr>
              <a:tr h="0">
                <a:tc>
                  <a:txBody>
                    <a:bodyPr/>
                    <a:lstStyle/>
                    <a:p>
                      <a:pPr lvl="0" indent="0" marL="0">
                        <a:buNone/>
                      </a:pPr>
                      <a:r>
                        <a:rPr b="1"/>
                        <a:t>Ce qui est déjà installé</a:t>
                      </a:r>
                    </a:p>
                  </a:txBody>
                </a:tc>
                <a:tc>
                  <a:txBody>
                    <a:bodyPr/>
                    <a:lstStyle/>
                    <a:p>
                      <a:pPr lvl="0" indent="0" marL="0">
                        <a:buNone/>
                      </a:pPr>
                      <a:r>
                        <a:rPr/>
                        <a:t>Une bibliothèque que votre script importe sans jamais la déclarer</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l’ordinateur d’un collègue fait différemment</a:t>
            </a:r>
          </a:p>
        </p:txBody>
      </p:sp>
      <p:sp>
        <p:nvSpPr>
          <p:cNvPr id="3" name="Content Placeholder 2"/>
          <p:cNvSpPr>
            <a:spLocks noGrp="1"/>
          </p:cNvSpPr>
          <p:nvPr>
            <p:ph idx="1"/>
          </p:nvPr>
        </p:nvSpPr>
        <p:spPr/>
        <p:txBody>
          <a:bodyPr/>
          <a:lstStyle/>
          <a:p>
            <a:pPr lvl="0"/>
            <a:r>
              <a:rPr/>
              <a:t>Rien de tout cela n’est dans votre dépôt — raison pour laquelle un code identique ne suffit pas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Python : </a:t>
            </a:r>
            <a:r>
              <a:rPr>
                <a:latin typeface="Courier"/>
              </a:rPr>
              <a:t>uv</a:t>
            </a:r>
            <a:r>
              <a:rPr/>
              <a:t> — Shell</a:t>
            </a:r>
          </a:p>
        </p:txBody>
      </p:sp>
      <p:sp>
        <p:nvSpPr>
          <p:cNvPr id="3" name="Content Placeholder 2"/>
          <p:cNvSpPr>
            <a:spLocks noGrp="1"/>
          </p:cNvSpPr>
          <p:nvPr>
            <p:ph idx="1"/>
          </p:nvPr>
        </p:nvSpPr>
        <p:spPr/>
        <p:txBody>
          <a:bodyPr/>
          <a:lstStyle/>
          <a:p>
            <a:pPr lvl="0" indent="0">
              <a:buNone/>
            </a:pPr>
            <a:r>
              <a:rPr>
                <a:latin typeface="Courier"/>
              </a:rPr>
              <a:t>uv init                      </a:t>
            </a:r>
            <a:r>
              <a:rPr i="1">
                <a:solidFill>
                  <a:srgbClr val="60A0B0"/>
                </a:solidFill>
                <a:latin typeface="Courier"/>
              </a:rPr>
              <a:t># creates pyproject.toml</a:t>
            </a:r>
            <a:br/>
            <a:r>
              <a:rPr>
                <a:latin typeface="Courier"/>
              </a:rPr>
              <a:t>uv add pandas matplotlib     </a:t>
            </a:r>
            <a:r>
              <a:rPr i="1">
                <a:solidFill>
                  <a:srgbClr val="60A0B0"/>
                </a:solidFill>
                <a:latin typeface="Courier"/>
              </a:rPr>
              <a:t># records the dependency and resolves it</a:t>
            </a:r>
            <a:br/>
            <a:r>
              <a:rPr>
                <a:latin typeface="Courier"/>
              </a:rPr>
              <a:t>uv run python run.py         </a:t>
            </a:r>
            <a:r>
              <a:rPr i="1">
                <a:solidFill>
                  <a:srgbClr val="60A0B0"/>
                </a:solidFill>
                <a:latin typeface="Courier"/>
              </a:rPr>
              <a:t># runs inside the pinned environment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Python : </a:t>
            </a:r>
            <a:r>
              <a:rPr>
                <a:latin typeface="Courier"/>
              </a:rPr>
              <a:t>uv</a:t>
            </a:r>
          </a:p>
        </p:txBody>
      </p:sp>
      <p:sp>
        <p:nvSpPr>
          <p:cNvPr id="3" name="Content Placeholder 2"/>
          <p:cNvSpPr>
            <a:spLocks noGrp="1"/>
          </p:cNvSpPr>
          <p:nvPr>
            <p:ph idx="1"/>
          </p:nvPr>
        </p:nvSpPr>
        <p:spPr/>
        <p:txBody>
          <a:bodyPr/>
          <a:lstStyle/>
          <a:p>
            <a:pPr lvl="0"/>
            <a:r>
              <a:rPr/>
              <a:t>Deux fichiers, et les deux sont commités — </a:t>
            </a:r>
            <a:r>
              <a:rPr>
                <a:latin typeface="Courier"/>
              </a:rPr>
              <a:t>pyproject.toml</a:t>
            </a:r>
            <a:r>
              <a:rPr/>
              <a:t> dit ce que vous avez demandé — </a:t>
            </a:r>
            <a:r>
              <a:rPr>
                <a:latin typeface="Courier"/>
              </a:rPr>
              <a:t>pandas\&gt;=2.0</a:t>
            </a:r>
            <a:r>
              <a:rPr/>
              <a:t> — et </a:t>
            </a:r>
            <a:r>
              <a:rPr>
                <a:latin typeface="Courier"/>
              </a:rPr>
              <a:t>uv.lock</a:t>
            </a:r>
            <a:r>
              <a:rPr/>
              <a:t>…</a:t>
            </a:r>
          </a:p>
          <a:p>
            <a:pPr lvl="0"/>
            <a:r>
              <a:rPr/>
              <a:t>Un collègue lance </a:t>
            </a:r>
            <a:r>
              <a:rPr>
                <a:latin typeface="Courier"/>
              </a:rPr>
              <a:t>uv sync</a:t>
            </a:r>
            <a:r>
              <a:rPr/>
              <a:t> et dispose de votre environnement — sur son système, sans que vous sachiez ce qu’il avait…</a:t>
            </a:r>
          </a:p>
          <a:p>
            <a:pPr lvl="0"/>
            <a:r>
              <a:rPr/>
              <a:t>Figez aussi la version du langage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Python : </a:t>
            </a:r>
            <a:r>
              <a:rPr>
                <a:latin typeface="Courier"/>
              </a:rPr>
              <a:t>uv</a:t>
            </a:r>
            <a:r>
              <a:rPr/>
              <a:t> — Exemple</a:t>
            </a:r>
          </a:p>
        </p:txBody>
      </p:sp>
      <p:sp>
        <p:nvSpPr>
          <p:cNvPr id="3" name="Content Placeholder 2"/>
          <p:cNvSpPr>
            <a:spLocks noGrp="1"/>
          </p:cNvSpPr>
          <p:nvPr>
            <p:ph idx="1"/>
          </p:nvPr>
        </p:nvSpPr>
        <p:spPr/>
        <p:txBody>
          <a:bodyPr/>
          <a:lstStyle/>
          <a:p>
            <a:pPr lvl="0" indent="0">
              <a:buNone/>
            </a:pPr>
            <a:r>
              <a:rPr>
                <a:latin typeface="Courier"/>
              </a:rPr>
              <a:t># pyproject.toml
requires-python = "&gt;=3.12,&lt;3.13"</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Python : </a:t>
            </a:r>
            <a:r>
              <a:rPr>
                <a:latin typeface="Courier"/>
              </a:rPr>
              <a:t>uv</a:t>
            </a:r>
          </a:p>
        </p:txBody>
      </p:sp>
      <p:sp>
        <p:nvSpPr>
          <p:cNvPr id="3" name="Content Placeholder 2"/>
          <p:cNvSpPr>
            <a:spLocks noGrp="1"/>
          </p:cNvSpPr>
          <p:nvPr>
            <p:ph idx="1"/>
          </p:nvPr>
        </p:nvSpPr>
        <p:spPr/>
        <p:txBody>
          <a:bodyPr/>
          <a:lstStyle/>
          <a:p>
            <a:pPr lvl="0"/>
            <a:r>
              <a:rPr/>
              <a:t>Une plage de versions, non une version unique — Figer à </a:t>
            </a:r>
            <a:r>
              <a:rPr>
                <a:latin typeface="Courier"/>
              </a:rPr>
              <a:t>3.12.4</a:t>
            </a:r>
            <a:r>
              <a:rPr/>
              <a:t> exactement signifie qu’un collègue en </a:t>
            </a:r>
            <a:r>
              <a:rPr>
                <a:latin typeface="Courier"/>
              </a:rPr>
              <a:t>3.12.7</a:t>
            </a:r>
            <a:r>
              <a:rPr/>
              <a:t> ne peut…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 : </a:t>
            </a:r>
            <a:r>
              <a:rPr>
                <a:latin typeface="Courier"/>
              </a:rPr>
              <a:t>renv</a:t>
            </a:r>
            <a:r>
              <a:rPr/>
              <a:t> — En R</a:t>
            </a:r>
          </a:p>
        </p:txBody>
      </p:sp>
      <p:sp>
        <p:nvSpPr>
          <p:cNvPr id="3" name="Content Placeholder 2"/>
          <p:cNvSpPr>
            <a:spLocks noGrp="1"/>
          </p:cNvSpPr>
          <p:nvPr>
            <p:ph idx="1"/>
          </p:nvPr>
        </p:nvSpPr>
        <p:spPr/>
        <p:txBody>
          <a:bodyPr/>
          <a:lstStyle/>
          <a:p>
            <a:pPr lvl="0" indent="0">
              <a:buNone/>
            </a:pPr>
            <a:r>
              <a:rPr>
                <a:latin typeface="Courier"/>
              </a:rPr>
              <a:t>renv</a:t>
            </a:r>
            <a:r>
              <a:rPr>
                <a:solidFill>
                  <a:srgbClr val="4070A0"/>
                </a:solidFill>
                <a:latin typeface="Courier"/>
              </a:rPr>
              <a:t>::</a:t>
            </a:r>
            <a:r>
              <a:rPr>
                <a:solidFill>
                  <a:srgbClr val="06287E"/>
                </a:solidFill>
                <a:latin typeface="Courier"/>
              </a:rPr>
              <a:t>init</a:t>
            </a:r>
            <a:r>
              <a:rPr>
                <a:latin typeface="Courier"/>
              </a:rPr>
              <a:t>()                 </a:t>
            </a:r>
            <a:r>
              <a:rPr i="1">
                <a:solidFill>
                  <a:srgbClr val="60A0B0"/>
                </a:solidFill>
                <a:latin typeface="Courier"/>
              </a:rPr>
              <a:t># snapshots the project library</a:t>
            </a:r>
            <a:br/>
            <a:r>
              <a:rPr>
                <a:latin typeface="Courier"/>
              </a:rPr>
              <a:t>renv</a:t>
            </a:r>
            <a:r>
              <a:rPr>
                <a:solidFill>
                  <a:srgbClr val="4070A0"/>
                </a:solidFill>
                <a:latin typeface="Courier"/>
              </a:rPr>
              <a:t>::</a:t>
            </a:r>
            <a:r>
              <a:rPr>
                <a:solidFill>
                  <a:srgbClr val="06287E"/>
                </a:solidFill>
                <a:latin typeface="Courier"/>
              </a:rPr>
              <a:t>snapshot</a:t>
            </a:r>
            <a:r>
              <a:rPr>
                <a:latin typeface="Courier"/>
              </a:rPr>
              <a:t>()             </a:t>
            </a:r>
            <a:r>
              <a:rPr i="1">
                <a:solidFill>
                  <a:srgbClr val="60A0B0"/>
                </a:solidFill>
                <a:latin typeface="Courier"/>
              </a:rPr>
              <a:t># after adding a package</a:t>
            </a:r>
            <a:br/>
            <a:r>
              <a:rPr>
                <a:latin typeface="Courier"/>
              </a:rPr>
              <a:t>renv</a:t>
            </a:r>
            <a:r>
              <a:rPr>
                <a:solidFill>
                  <a:srgbClr val="4070A0"/>
                </a:solidFill>
                <a:latin typeface="Courier"/>
              </a:rPr>
              <a:t>::</a:t>
            </a:r>
            <a:r>
              <a:rPr>
                <a:solidFill>
                  <a:srgbClr val="06287E"/>
                </a:solidFill>
                <a:latin typeface="Courier"/>
              </a:rPr>
              <a:t>restore</a:t>
            </a:r>
            <a:r>
              <a:rPr>
                <a:latin typeface="Courier"/>
              </a:rPr>
              <a:t>()              </a:t>
            </a:r>
            <a:r>
              <a:rPr i="1">
                <a:solidFill>
                  <a:srgbClr val="60A0B0"/>
                </a:solidFill>
                <a:latin typeface="Courier"/>
              </a:rPr>
              <a:t># on the colleague's machine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 : </a:t>
            </a:r>
            <a:r>
              <a:rPr>
                <a:latin typeface="Courier"/>
              </a:rPr>
              <a:t>renv</a:t>
            </a:r>
          </a:p>
        </p:txBody>
      </p:sp>
      <p:sp>
        <p:nvSpPr>
          <p:cNvPr id="3" name="Content Placeholder 2"/>
          <p:cNvSpPr>
            <a:spLocks noGrp="1"/>
          </p:cNvSpPr>
          <p:nvPr>
            <p:ph idx="1"/>
          </p:nvPr>
        </p:nvSpPr>
        <p:spPr/>
        <p:txBody>
          <a:bodyPr/>
          <a:lstStyle/>
          <a:p>
            <a:pPr lvl="0"/>
            <a:r>
              <a:rPr>
                <a:latin typeface="Courier"/>
              </a:rPr>
              <a:t>renv.lock</a:t>
            </a:r>
            <a:r>
              <a:rPr/>
              <a:t> est l’artefact équivalent et il est commité — Il enregistre chaque paquet, sa version et le dépôt d’où il…</a:t>
            </a:r>
          </a:p>
          <a:p>
            <a:pPr lvl="0"/>
            <a:r>
              <a:rPr/>
              <a:t>Enregistrez la version de R, ce que </a:t>
            </a:r>
            <a:r>
              <a:rPr>
                <a:latin typeface="Courier"/>
              </a:rPr>
              <a:t>renv</a:t>
            </a:r>
            <a:r>
              <a:rPr/>
              <a:t> fait automatiquement — et vérifiez-la dans le script là où une différence…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 : </a:t>
            </a:r>
            <a:r>
              <a:rPr>
                <a:latin typeface="Courier"/>
              </a:rPr>
              <a:t>renv</a:t>
            </a:r>
            <a:r>
              <a:rPr/>
              <a:t> — En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a:t>
            </a:r>
            <a:r>
              <a:rPr>
                <a:solidFill>
                  <a:srgbClr val="06287E"/>
                </a:solidFill>
                <a:latin typeface="Courier"/>
              </a:rPr>
              <a:t>getRversion</a:t>
            </a:r>
            <a:r>
              <a:rPr>
                <a:latin typeface="Courier"/>
              </a:rPr>
              <a:t>() </a:t>
            </a:r>
            <a:r>
              <a:rPr>
                <a:solidFill>
                  <a:srgbClr val="4070A0"/>
                </a:solidFill>
                <a:latin typeface="Courier"/>
              </a:rPr>
              <a:t>&lt;</a:t>
            </a:r>
            <a:r>
              <a:rPr>
                <a:latin typeface="Courier"/>
              </a:rPr>
              <a:t> </a:t>
            </a:r>
            <a:r>
              <a:rPr>
                <a:solidFill>
                  <a:srgbClr val="4070A0"/>
                </a:solidFill>
                <a:latin typeface="Courier"/>
              </a:rPr>
              <a:t>"4.3.0"</a:t>
            </a:r>
            <a:r>
              <a:rPr>
                <a:latin typeface="Courier"/>
              </a:rPr>
              <a:t>) </a:t>
            </a:r>
            <a:r>
              <a:rPr>
                <a:solidFill>
                  <a:srgbClr val="06287E"/>
                </a:solidFill>
                <a:latin typeface="Courier"/>
              </a:rPr>
              <a:t>stop</a:t>
            </a:r>
            <a:r>
              <a:rPr>
                <a:latin typeface="Courier"/>
              </a:rPr>
              <a:t>(</a:t>
            </a:r>
            <a:r>
              <a:rPr>
                <a:solidFill>
                  <a:srgbClr val="4070A0"/>
                </a:solidFill>
                <a:latin typeface="Courier"/>
              </a:rPr>
              <a:t>"This analysis requires R &gt;= 4.3.0"</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 : </a:t>
            </a:r>
            <a:r>
              <a:rPr>
                <a:latin typeface="Courier"/>
              </a:rPr>
              <a:t>renv</a:t>
            </a:r>
            <a:r>
              <a:rPr/>
              <a:t>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Python equivalent, at the top of the entry point.</a:t>
            </a:r>
            <a:br/>
            <a:r>
              <a:rPr b="1">
                <a:solidFill>
                  <a:srgbClr val="008000"/>
                </a:solidFill>
                <a:latin typeface="Courier"/>
              </a:rPr>
              <a:t>import</a:t>
            </a:r>
            <a:r>
              <a:rPr>
                <a:latin typeface="Courier"/>
              </a:rPr>
              <a:t> sys</a:t>
            </a:r>
            <a:br/>
            <a:r>
              <a:rPr b="1">
                <a:solidFill>
                  <a:srgbClr val="007020"/>
                </a:solidFill>
                <a:latin typeface="Courier"/>
              </a:rPr>
              <a:t>assert</a:t>
            </a:r>
            <a:r>
              <a:rPr>
                <a:latin typeface="Courier"/>
              </a:rPr>
              <a:t> sys.version_info </a:t>
            </a:r>
            <a:r>
              <a:rPr>
                <a:solidFill>
                  <a:srgbClr val="666666"/>
                </a:solidFill>
                <a:latin typeface="Courier"/>
              </a:rPr>
              <a:t>&gt;=</a:t>
            </a:r>
            <a:r>
              <a:rPr>
                <a:latin typeface="Courier"/>
              </a:rPr>
              <a:t> (</a:t>
            </a:r>
            <a:r>
              <a:rPr>
                <a:solidFill>
                  <a:srgbClr val="40A070"/>
                </a:solidFill>
                <a:latin typeface="Courier"/>
              </a:rPr>
              <a:t>3</a:t>
            </a:r>
            <a:r>
              <a:rPr>
                <a:latin typeface="Courier"/>
              </a:rPr>
              <a:t>, </a:t>
            </a:r>
            <a:r>
              <a:rPr>
                <a:solidFill>
                  <a:srgbClr val="40A070"/>
                </a:solidFill>
                <a:latin typeface="Courier"/>
              </a:rPr>
              <a:t>12</a:t>
            </a:r>
            <a:r>
              <a:rPr>
                <a:latin typeface="Courier"/>
              </a:rPr>
              <a:t>), </a:t>
            </a:r>
            <a:r>
              <a:rPr>
                <a:solidFill>
                  <a:srgbClr val="4070A0"/>
                </a:solidFill>
                <a:latin typeface="Courier"/>
              </a:rPr>
              <a:t>"This analysis requires Python 3.12+"</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fichier de verrouillage et non </a:t>
            </a:r>
            <a:r>
              <a:rPr>
                <a:latin typeface="Courier"/>
              </a:rPr>
              <a:t>requirements.txt</a:t>
            </a:r>
            <a:r>
              <a:rPr/>
              <a:t> — Exemple</a:t>
            </a:r>
          </a:p>
        </p:txBody>
      </p:sp>
      <p:sp>
        <p:nvSpPr>
          <p:cNvPr id="3" name="Content Placeholder 2"/>
          <p:cNvSpPr>
            <a:spLocks noGrp="1"/>
          </p:cNvSpPr>
          <p:nvPr>
            <p:ph idx="1"/>
          </p:nvPr>
        </p:nvSpPr>
        <p:spPr/>
        <p:txBody>
          <a:bodyPr/>
          <a:lstStyle/>
          <a:p>
            <a:pPr lvl="0" indent="0">
              <a:buNone/>
            </a:pPr>
            <a:r>
              <a:rPr>
                <a:latin typeface="Courier"/>
              </a:rPr>
              <a:t>pandas&gt;=2.0
matplotlib</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fichier de verrouillage et non </a:t>
            </a:r>
            <a:r>
              <a:rPr>
                <a:latin typeface="Courier"/>
              </a:rPr>
              <a:t>requirements.txt</a:t>
            </a:r>
          </a:p>
        </p:txBody>
      </p:sp>
      <p:sp>
        <p:nvSpPr>
          <p:cNvPr id="3" name="Content Placeholder 2"/>
          <p:cNvSpPr>
            <a:spLocks noGrp="1"/>
          </p:cNvSpPr>
          <p:nvPr>
            <p:ph idx="1"/>
          </p:nvPr>
        </p:nvSpPr>
        <p:spPr/>
        <p:txBody>
          <a:bodyPr/>
          <a:lstStyle/>
          <a:p>
            <a:pPr lvl="0"/>
            <a:r>
              <a:rPr/>
              <a:t>Ce fichier ne dit presque rien — Il se résout en versions différentes selon les jours et ne mentionne pas les cinquante…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fichier de verrouillage et non </a:t>
            </a:r>
            <a:r>
              <a:rPr>
                <a:latin typeface="Courier"/>
              </a:rPr>
              <a:t>requirements.txt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Déclare</a:t>
                      </a:r>
                    </a:p>
                  </a:txBody>
                  <a:tcPr/>
                </a:tc>
                <a:tc>
                  <a:txBody>
                    <a:bodyPr/>
                    <a:lstStyle/>
                    <a:p>
                      <a:pPr lvl="0" indent="0" marL="0">
                        <a:buNone/>
                      </a:pPr>
                      <a:r>
                        <a:rPr/>
                        <a:t>Reproduit</a:t>
                      </a:r>
                    </a:p>
                  </a:txBody>
                  <a:tcPr/>
                </a:tc>
              </a:tr>
              <a:tr h="0">
                <a:tc>
                  <a:txBody>
                    <a:bodyPr/>
                    <a:lstStyle/>
                    <a:p>
                      <a:pPr lvl="0" indent="0" marL="0">
                        <a:buNone/>
                      </a:pPr>
                      <a:r>
                        <a:rPr>
                          <a:latin typeface="Courier"/>
                        </a:rPr>
                        <a:t>requirements.txt</a:t>
                      </a:r>
                    </a:p>
                  </a:txBody>
                </a:tc>
                <a:tc>
                  <a:txBody>
                    <a:bodyPr/>
                    <a:lstStyle/>
                    <a:p>
                      <a:pPr lvl="0" indent="0" marL="0">
                        <a:buNone/>
                      </a:pPr>
                      <a:r>
                        <a:rPr/>
                        <a:t>L’intention</a:t>
                      </a:r>
                    </a:p>
                  </a:txBody>
                </a:tc>
                <a:tc>
                  <a:txBody>
                    <a:bodyPr/>
                    <a:lstStyle/>
                    <a:p>
                      <a:pPr lvl="0" indent="0" marL="0">
                        <a:buNone/>
                      </a:pPr>
                      <a:r>
                        <a:rPr/>
                        <a:t>Non</a:t>
                      </a:r>
                    </a:p>
                  </a:txBody>
                </a:tc>
              </a:tr>
              <a:tr h="0">
                <a:tc>
                  <a:txBody>
                    <a:bodyPr/>
                    <a:lstStyle/>
                    <a:p>
                      <a:pPr lvl="0" indent="0" marL="0">
                        <a:buNone/>
                      </a:pPr>
                      <a:r>
                        <a:rPr>
                          <a:latin typeface="Courier"/>
                        </a:rPr>
                        <a:t>requirements.txt</a:t>
                      </a:r>
                      <a:r>
                        <a:rPr/>
                        <a:t> avec des </a:t>
                      </a:r>
                      <a:r>
                        <a:rPr>
                          <a:latin typeface="Courier"/>
                        </a:rPr>
                        <a:t>==</a:t>
                      </a:r>
                    </a:p>
                  </a:txBody>
                </a:tc>
                <a:tc>
                  <a:txBody>
                    <a:bodyPr/>
                    <a:lstStyle/>
                    <a:p>
                      <a:pPr lvl="0" indent="0" marL="0">
                        <a:buNone/>
                      </a:pPr>
                      <a:r>
                        <a:rPr/>
                        <a:t>Une couche</a:t>
                      </a:r>
                    </a:p>
                  </a:txBody>
                </a:tc>
                <a:tc>
                  <a:txBody>
                    <a:bodyPr/>
                    <a:lstStyle/>
                    <a:p>
                      <a:pPr lvl="0" indent="0" marL="0">
                        <a:buNone/>
                      </a:pPr>
                      <a:r>
                        <a:rPr/>
                        <a:t>En partie — les dépendances transitives flottent</a:t>
                      </a:r>
                    </a:p>
                  </a:txBody>
                </a:tc>
              </a:tr>
              <a:tr h="0">
                <a:tc>
                  <a:txBody>
                    <a:bodyPr/>
                    <a:lstStyle/>
                    <a:p>
                      <a:pPr lvl="0" indent="0" marL="0">
                        <a:buNone/>
                      </a:pPr>
                      <a:r>
                        <a:rPr b="1">
                          <a:latin typeface="Courier"/>
                        </a:rPr>
                        <a:t>uv.lock</a:t>
                      </a:r>
                      <a:r>
                        <a:rPr b="1"/>
                        <a:t> / </a:t>
                      </a:r>
                      <a:r>
                        <a:rPr b="1">
                          <a:latin typeface="Courier"/>
                        </a:rPr>
                        <a:t>renv.lock</a:t>
                      </a:r>
                    </a:p>
                  </a:txBody>
                </a:tc>
                <a:tc>
                  <a:txBody>
                    <a:bodyPr/>
                    <a:lstStyle/>
                    <a:p>
                      <a:pPr lvl="0" indent="0" marL="0">
                        <a:buNone/>
                      </a:pPr>
                      <a:r>
                        <a:rPr/>
                        <a:t>L’arbre entier</a:t>
                      </a:r>
                    </a:p>
                  </a:txBody>
                </a:tc>
                <a:tc>
                  <a:txBody>
                    <a:bodyPr/>
                    <a:lstStyle/>
                    <a:p>
                      <a:pPr lvl="0" indent="0" marL="0">
                        <a:buNone/>
                      </a:pPr>
                      <a:r>
                        <a:rPr b="1"/>
                        <a:t>Oui</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fichier de verrouillage et non </a:t>
            </a:r>
            <a:r>
              <a:rPr>
                <a:latin typeface="Courier"/>
              </a:rPr>
              <a:t>requirements.txt</a:t>
            </a:r>
          </a:p>
        </p:txBody>
      </p:sp>
      <p:sp>
        <p:nvSpPr>
          <p:cNvPr id="3" name="Content Placeholder 2"/>
          <p:cNvSpPr>
            <a:spLocks noGrp="1"/>
          </p:cNvSpPr>
          <p:nvPr>
            <p:ph idx="1"/>
          </p:nvPr>
        </p:nvSpPr>
        <p:spPr/>
        <p:txBody>
          <a:bodyPr/>
          <a:lstStyle/>
          <a:p>
            <a:pPr lvl="0"/>
            <a:r>
              <a:rPr/>
              <a:t>Commitez l’intention et le verrou — Le fichier d’intention est ce qu’un humain édite ; le verrou est ce depuis quoi une…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cette plateforme fige, et pourquoi un verrou est inhabituel — Exemple</a:t>
            </a:r>
          </a:p>
        </p:txBody>
      </p:sp>
      <p:sp>
        <p:nvSpPr>
          <p:cNvPr id="3" name="Content Placeholder 2"/>
          <p:cNvSpPr>
            <a:spLocks noGrp="1"/>
          </p:cNvSpPr>
          <p:nvPr>
            <p:ph idx="1"/>
          </p:nvPr>
        </p:nvSpPr>
        <p:spPr/>
        <p:txBody>
          <a:bodyPr/>
          <a:lstStyle/>
          <a:p>
            <a:pPr lvl="0" indent="0">
              <a:buNone/>
            </a:pPr>
            <a:r>
              <a:rPr>
                <a:latin typeface="Courier"/>
              </a:rPr>
              <a:t>{
  "packageManager": "pnpm@11.9.0",
  "engines": { "node": "&gt;=22" },
  "devDependencies": { "typescript": "^6.0.3" }
}</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cette plateforme fige, et pourquoi un verrou est inhabituel</a:t>
            </a:r>
          </a:p>
        </p:txBody>
      </p:sp>
      <p:sp>
        <p:nvSpPr>
          <p:cNvPr id="3" name="Content Placeholder 2"/>
          <p:cNvSpPr>
            <a:spLocks noGrp="1"/>
          </p:cNvSpPr>
          <p:nvPr>
            <p:ph idx="1"/>
          </p:nvPr>
        </p:nvSpPr>
        <p:spPr/>
        <p:txBody>
          <a:bodyPr/>
          <a:lstStyle/>
          <a:p>
            <a:pPr lvl="0"/>
            <a:r>
              <a:rPr/>
              <a:t>Le gestionnaire de paquets lui-même est figé — parce qu’un pnpm différent résout le fichier de verrouillage…</a:t>
            </a:r>
          </a:p>
          <a:p>
            <a:pPr lvl="0"/>
            <a:r>
              <a:rPr/>
              <a:t>TypeScript est maintenu en 6.x délibérément — TypeScript 7 — le compilateur natif — n’expose pas encore l’API…</a:t>
            </a:r>
          </a:p>
          <a:p>
            <a:pPr lvl="0"/>
            <a:r>
              <a:rPr/>
              <a:t>C’est la forme que devrait avoir un verrou — Une contrainte de version sans commentaire est une contrainte que personne…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cette plateforme fige, et pourquoi un verrou est inhabituel — Exemple</a:t>
            </a:r>
          </a:p>
        </p:txBody>
      </p:sp>
      <p:sp>
        <p:nvSpPr>
          <p:cNvPr id="3" name="Content Placeholder 2"/>
          <p:cNvSpPr>
            <a:spLocks noGrp="1"/>
          </p:cNvSpPr>
          <p:nvPr>
            <p:ph idx="1"/>
          </p:nvPr>
        </p:nvSpPr>
        <p:spPr/>
        <p:txBody>
          <a:bodyPr/>
          <a:lstStyle/>
          <a:p>
            <a:pPr lvl="0" indent="0">
              <a:buNone/>
            </a:pPr>
            <a:r>
              <a:rPr>
                <a:latin typeface="Courier"/>
              </a:rPr>
              <a:t># pandas is pinned below 3.0 because the copy-on-write default changes the
# behaviour of the recode in src/clean.py:88. Revisit when that is rewritten.
pandas = "&gt;=2.1,&lt;3.0"</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conteneurs, et quand ils en valent la peine</a:t>
            </a:r>
          </a:p>
        </p:txBody>
      </p:sp>
      <p:sp>
        <p:nvSpPr>
          <p:cNvPr id="3" name="Content Placeholder 2"/>
          <p:cNvSpPr>
            <a:spLocks noGrp="1"/>
          </p:cNvSpPr>
          <p:nvPr>
            <p:ph idx="1"/>
          </p:nvPr>
        </p:nvSpPr>
        <p:spPr/>
        <p:txBody>
          <a:bodyPr/>
          <a:lstStyle/>
          <a:p>
            <a:pPr lvl="0"/>
            <a:r>
              <a:rPr/>
              <a:t>Ils en valent la peine quand — l’analyse a des dépendances hors Python ou hors R — GDAL, une distribution TeX, un…</a:t>
            </a:r>
          </a:p>
          <a:p>
            <a:pPr lvl="0"/>
            <a:r>
              <a:rPr/>
              <a:t>Ils n’en valent pas la peine quand — un fichier de verrouillage reproduit déjà le résultat et que le public est deux…</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conteneurs, et quand ils en valent la peine — Exemple</a:t>
            </a:r>
          </a:p>
        </p:txBody>
      </p:sp>
      <p:sp>
        <p:nvSpPr>
          <p:cNvPr id="3" name="Content Placeholder 2"/>
          <p:cNvSpPr>
            <a:spLocks noGrp="1"/>
          </p:cNvSpPr>
          <p:nvPr>
            <p:ph idx="1"/>
          </p:nvPr>
        </p:nvSpPr>
        <p:spPr/>
        <p:txBody>
          <a:bodyPr/>
          <a:lstStyle/>
          <a:p>
            <a:pPr lvl="0" indent="0">
              <a:buNone/>
            </a:pPr>
            <a:r>
              <a:rPr>
                <a:latin typeface="Courier"/>
              </a:rPr>
              <a:t>FROM python:3.12-slim
COPY pyproject.toml uv.lock ./
RUN pip install uv &amp;&amp; uv sync --frozen
COPY . .
CMD ["uv", "run", "python", "run.py"]</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conteneurs, et quand ils en valent la peine</a:t>
            </a:r>
          </a:p>
        </p:txBody>
      </p:sp>
      <p:sp>
        <p:nvSpPr>
          <p:cNvPr id="3" name="Content Placeholder 2"/>
          <p:cNvSpPr>
            <a:spLocks noGrp="1"/>
          </p:cNvSpPr>
          <p:nvPr>
            <p:ph idx="1"/>
          </p:nvPr>
        </p:nvSpPr>
        <p:spPr/>
        <p:txBody>
          <a:bodyPr/>
          <a:lstStyle/>
          <a:p>
            <a:pPr lvl="0"/>
            <a:r>
              <a:rPr/>
              <a:t>Commencez par le fichier de verrouillage — Passez au conteneur quand vous pouvez nommer la dépendance qu’il fige et que…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 prouve</a:t>
            </a:r>
          </a:p>
        </p:txBody>
      </p:sp>
      <p:sp>
        <p:nvSpPr>
          <p:cNvPr id="3" name="Content Placeholder 2"/>
          <p:cNvSpPr>
            <a:spLocks noGrp="1"/>
          </p:cNvSpPr>
          <p:nvPr>
            <p:ph idx="1"/>
          </p:nvPr>
        </p:nvSpPr>
        <p:spPr/>
        <p:txBody>
          <a:bodyPr/>
          <a:lstStyle/>
          <a:p>
            <a:pPr lvl="0"/>
            <a:r>
              <a:rPr/>
              <a:t>Reproduisez votre propre résultat sur une machine qui n’a jamais vu le projet — Un clone neuf dans un répertoire…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 prouve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git</a:t>
            </a:r>
            <a:r>
              <a:rPr>
                <a:latin typeface="Courier"/>
              </a:rPr>
              <a:t> clone </a:t>
            </a:r>
            <a:r>
              <a:rPr>
                <a:solidFill>
                  <a:srgbClr val="666666"/>
                </a:solidFill>
                <a:latin typeface="Courier"/>
              </a:rPr>
              <a:t>&lt;</a:t>
            </a:r>
            <a:r>
              <a:rPr>
                <a:latin typeface="Courier"/>
              </a:rPr>
              <a:t>repo</a:t>
            </a:r>
            <a:r>
              <a:rPr>
                <a:solidFill>
                  <a:srgbClr val="666666"/>
                </a:solidFill>
                <a:latin typeface="Courier"/>
              </a:rPr>
              <a:t>&gt;</a:t>
            </a:r>
            <a:r>
              <a:rPr>
                <a:latin typeface="Courier"/>
              </a:rPr>
              <a:t> /tmp/check </a:t>
            </a:r>
            <a:r>
              <a:rPr b="1">
                <a:solidFill>
                  <a:srgbClr val="007020"/>
                </a:solidFill>
                <a:latin typeface="Courier"/>
              </a:rPr>
              <a:t>&amp;&amp;</a:t>
            </a:r>
            <a:r>
              <a:rPr>
                <a:latin typeface="Courier"/>
              </a:rPr>
              <a:t> </a:t>
            </a:r>
            <a:r>
              <a:rPr>
                <a:solidFill>
                  <a:srgbClr val="008000"/>
                </a:solidFill>
                <a:latin typeface="Courier"/>
              </a:rPr>
              <a:t>cd</a:t>
            </a:r>
            <a:r>
              <a:rPr>
                <a:latin typeface="Courier"/>
              </a:rPr>
              <a:t> /tmp/check</a:t>
            </a:r>
            <a:br/>
            <a:r>
              <a:rPr>
                <a:latin typeface="Courier"/>
              </a:rPr>
              <a:t>uv sync</a:t>
            </a:r>
            <a:br/>
            <a:r>
              <a:rPr>
                <a:latin typeface="Courier"/>
              </a:rPr>
              <a:t>uv run python run.py</a:t>
            </a:r>
            <a:br/>
            <a:r>
              <a:rPr>
                <a:solidFill>
                  <a:srgbClr val="06287E"/>
                </a:solidFill>
                <a:latin typeface="Courier"/>
              </a:rPr>
              <a:t>diff</a:t>
            </a:r>
            <a:r>
              <a:rPr>
                <a:latin typeface="Courier"/>
              </a:rPr>
              <a:t> </a:t>
            </a:r>
            <a:r>
              <a:rPr>
                <a:solidFill>
                  <a:srgbClr val="7D9029"/>
                </a:solidFill>
                <a:latin typeface="Courier"/>
              </a:rPr>
              <a:t>-r</a:t>
            </a:r>
            <a:r>
              <a:rPr>
                <a:latin typeface="Courier"/>
              </a:rPr>
              <a:t> outputs/ ~/project/outputs/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 prouve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renv::restore() then source("run.R"), and compare.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 prouve</a:t>
            </a:r>
          </a:p>
        </p:txBody>
      </p:sp>
      <p:sp>
        <p:nvSpPr>
          <p:cNvPr id="3" name="Content Placeholder 2"/>
          <p:cNvSpPr>
            <a:spLocks noGrp="1"/>
          </p:cNvSpPr>
          <p:nvPr>
            <p:ph idx="1"/>
          </p:nvPr>
        </p:nvSpPr>
        <p:spPr/>
        <p:txBody>
          <a:bodyPr/>
          <a:lstStyle/>
          <a:p>
            <a:pPr lvl="0"/>
            <a:r>
              <a:rPr/>
              <a:t>Si vous ne pouvez pas le faire, « c’est reproductible » n’est pas testé — L’ordinateur d’un collègue vaut mieux et un…</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Computational environment
  Python 3.12, dependencies pinned in uv.lock (committed). Reproduce with:
      uv sync &amp;&amp; uv run python run.py
  pandas is held below 3.0 because the copy-on-write default changes the
  recode in src/clean.py; this is revisited when that function is rewritten.
  The pipeline runs on every push in CI on a clean machine, so the claim
  that a fresh checkout reproduces these outputs is tested rather than
  asserted.
  Analysis run on 2026-03-14 with commit a3f9c21.</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celle qui rend le reste utilisable un an plus tard — Un résultat sans le commit qui l’a produit…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 environnement figé produit encore une réponse différente à la seconde exécution si le code lit l’horloge, tire un nombre aléatoire, ou se fie à l’ordre dans lequel les fichiers reviennent.</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https://data-analysis.cassion.dev/fr/cours/reproducible-workflows/repro-03-pin-the-environment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Ça marche sur ma machine, et c’est le rapport de bogue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Le même script, les mêmes données et une autre version de pandas produisent d’autres nombres. Un fichier de verrouillage est ce qui transforme « ça marche sur ma machine » d’une défense en une affirmation vérifiable, et cela coûte une commande.</vt:lpwstr>
  </property>
</Properties>
</file>