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clock, the seed, the file order and the locale. Each produces a different result from identical code and identical data, each is invisible in a diff, and this platform hit three of the four in production.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Anything that reads the current time makes every run differ. A generated-on footer, a filename with today’s date, a filter for “the last 30 days”, a random seed derived from the time. The fix is to take the date from the data or from a parameter.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platform got this wrong and the failure is instructive. The course handouts and lesson decks originally took their generation date from the newest </a:t>
            </a:r>
            <a:r>
              <a:rPr>
                <a:latin typeface="Courier"/>
              </a:rPr>
              <a:t>updated</a:t>
            </a:r>
            <a:r>
              <a:rPr/>
              <a:t> field across the entire content library. Deterministic — and still wrong, because publishing one new course restamped every existing handout and rewrote all ninety-six deck binaries. The date is now scoped to the artefact. A handout’s date comes from its own course and lessons, a deck’s from its own lesson, a report’s from its own project. A deterministic wrong answer is still a wrong answer, and “the diff is enormous but correct” is how nobody reviews it.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Anything random needs a seed and the seed belongs in the code. Bootstrap intervals, random sampling for verification, simulation, train/test splits, jittered scatter points. Set it once, at the top, visibly. A seed buried three functions deep is a seed someone will move. And say so in the output. The regression course’s bootstrap interval is reported as “400 resamples, seed 20260729” for exactly this reason — an interval nobody can reproduce is not an interval. Every dataset on this platform is generated by a seeded script, which is what makes </a:t>
            </a:r>
            <a:r>
              <a:rPr>
                <a:latin typeface="Courier"/>
              </a:rPr>
              <a:t>pnpm datasets:generate</a:t>
            </a:r>
            <a:r>
              <a:rPr/>
              <a:t> a verification step: it rewrites all twenty CSVs and </a:t>
            </a:r>
            <a:r>
              <a:rPr>
                <a:latin typeface="Courier"/>
              </a:rPr>
              <a:t>git status</a:t>
            </a:r>
            <a:r>
              <a:rPr/>
              <a:t> reports nothing changed.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glob</a:t>
            </a:r>
            <a:r>
              <a:rPr/>
              <a:t> and </a:t>
            </a:r>
            <a:r>
              <a:rPr>
                <a:latin typeface="Courier"/>
              </a:rPr>
              <a:t>os.listdir</a:t>
            </a:r>
            <a:r>
              <a:rPr/>
              <a:t> return files in an order that differs between operating systems and sometimes between runs. If anything downstream depends on order — a concatenation, a first-wins deduplication, a row index — the result differs.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Sort it. Always. It costs six characters. The same applies to dictionary and group order. </a:t>
            </a:r>
            <a:r>
              <a:rPr>
                <a:latin typeface="Courier"/>
              </a:rPr>
              <a:t>groupby</a:t>
            </a:r>
            <a:r>
              <a:rPr/>
              <a:t> in pandas sorts by default and </a:t>
            </a:r>
            <a:r>
              <a:rPr>
                <a:latin typeface="Courier"/>
              </a:rPr>
              <a:t>dplyr::group_by</a:t>
            </a:r>
            <a:r>
              <a:rPr/>
              <a:t> does not; a chart whose bar order came from an unsorted group is a chart whose order can change without the data changing.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decimal separator, the thousands separator, the date format and the sort order of accented characters are all locale-dependent, and this platform’s audience works across both conventions by definition.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State the format rather than letting the reader infer it. </a:t>
            </a:r>
            <a:r>
              <a:rPr>
                <a:latin typeface="Courier"/>
              </a:rPr>
              <a:t>pd.to_datetime</a:t>
            </a:r>
            <a:r>
              <a:rPr/>
              <a:t> without a format is a function that guesses, and it guesses differently on </a:t>
            </a:r>
            <a:r>
              <a:rPr>
                <a:latin typeface="Courier"/>
              </a:rPr>
              <a:t>03/04/2025</a:t>
            </a:r>
            <a:r>
              <a:rPr/>
              <a:t> depending on what else is in the column. Sorting is the subtler one. </a:t>
            </a:r>
            <a:r>
              <a:rPr>
                <a:latin typeface="Courier"/>
              </a:rPr>
              <a:t>sorted()</a:t>
            </a:r>
            <a:r>
              <a:rPr/>
              <a:t> on French commune names orders </a:t>
            </a:r>
            <a:r>
              <a:rPr>
                <a:latin typeface="Courier"/>
              </a:rPr>
              <a:t>Étroit</a:t>
            </a:r>
            <a:r>
              <a:rPr/>
              <a:t> after </a:t>
            </a:r>
            <a:r>
              <a:rPr>
                <a:latin typeface="Courier"/>
              </a:rPr>
              <a:t>Zone</a:t>
            </a:r>
            <a:r>
              <a:rPr/>
              <a:t> under one locale and before </a:t>
            </a:r>
            <a:r>
              <a:rPr>
                <a:latin typeface="Courier"/>
              </a:rPr>
              <a:t>Fond</a:t>
            </a:r>
            <a:r>
              <a:rPr/>
              <a:t> under another, so a chart’s category order becomes machine-dependent.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it twice and diff. Anything that differs is one of the four, and the diff names the file. Run it twice on different machines and you additionally catch the locale and the file ordering, which a single machine cannot. Put it in CI, which is a clean machine every time, and the check runs whether or not anyone remembers.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anything a build produces, byte-identical output on unchanged input is the goal, and it is achievable more often than people assume.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platform pins </a:t>
            </a:r>
            <a:r>
              <a:rPr>
                <a:latin typeface="Courier"/>
              </a:rPr>
              <a:t>SOURCE_DATE_EPOCH</a:t>
            </a:r>
            <a:r>
              <a:rPr/>
              <a:t> for both pdfTeX and pandoc, because a </a:t>
            </a:r>
            <a:r>
              <a:rPr>
                <a:latin typeface="Courier"/>
              </a:rPr>
              <a:t>.pptx</a:t>
            </a:r>
            <a:r>
              <a:rPr/>
              <a:t> is a zip whose entry times and document properties would otherwise churn every deck on every rebuild. The payoff is that a diff means something. When rebuilding produces no change, a change in the diff is a real change — and reviewing becomes possible.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line is the claim and the four above it are how it was achieved. A report that asserts determinism without saying which of the four it handled has probably handled the seed and none of the others.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reproducible pipeline that produces one report is worth having. The next lesson makes it produce twelve, from one template, without a copy anywhere.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reproducible-workflows/repro-04-what-makes-a-rerun-diff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Four things that change the answer when nothing changed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clock, the seed, the file order and the locale. Each produces a different result from identical code and identical data, each is invisible in a diff, and this platform hit three of the four in production.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One: the clock</a:t>
            </a:r>
          </a:p>
          <a:p>
            <a:pPr lvl="0"/>
            <a:r>
              <a:rPr/>
              <a:t>Two: the seed</a:t>
            </a:r>
          </a:p>
          <a:p>
            <a:pPr lvl="0"/>
            <a:r>
              <a:rPr/>
              <a:t>Three: the order files come back in</a:t>
            </a:r>
          </a:p>
          <a:p>
            <a:pPr lvl="0"/>
            <a:r>
              <a:rPr/>
              <a:t>Four: the locale</a:t>
            </a:r>
          </a:p>
          <a:p>
            <a:pPr lvl="0"/>
            <a:r>
              <a:rPr/>
              <a:t>The test that catches all four</a:t>
            </a:r>
          </a:p>
          <a:p>
            <a:pPr lvl="0"/>
            <a:r>
              <a:rPr/>
              <a:t>The deterministic-output habit</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the clock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from</a:t>
            </a:r>
            <a:r>
              <a:rPr>
                <a:latin typeface="Courier"/>
              </a:rPr>
              <a:t> datetime </a:t>
            </a:r>
            <a:r>
              <a:rPr b="1">
                <a:solidFill>
                  <a:srgbClr val="008000"/>
                </a:solidFill>
                <a:latin typeface="Courier"/>
              </a:rPr>
              <a:t>import</a:t>
            </a:r>
            <a:r>
              <a:rPr>
                <a:latin typeface="Courier"/>
              </a:rPr>
              <a:t> date</a:t>
            </a:r>
            <a:br/>
            <a:r>
              <a:rPr>
                <a:latin typeface="Courier"/>
              </a:rPr>
              <a:t>report_date </a:t>
            </a:r>
            <a:r>
              <a:rPr>
                <a:solidFill>
                  <a:srgbClr val="666666"/>
                </a:solidFill>
                <a:latin typeface="Courier"/>
              </a:rPr>
              <a:t>=</a:t>
            </a:r>
            <a:r>
              <a:rPr>
                <a:latin typeface="Courier"/>
              </a:rPr>
              <a:t> date.today()          </a:t>
            </a:r>
            <a:r>
              <a:rPr i="1">
                <a:solidFill>
                  <a:srgbClr val="60A0B0"/>
                </a:solidFill>
                <a:latin typeface="Courier"/>
              </a:rPr>
              <a:t># different every day, by design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the clock</a:t>
            </a:r>
          </a:p>
        </p:txBody>
      </p:sp>
      <p:sp>
        <p:nvSpPr>
          <p:cNvPr id="3" name="Content Placeholder 2"/>
          <p:cNvSpPr>
            <a:spLocks noGrp="1"/>
          </p:cNvSpPr>
          <p:nvPr>
            <p:ph idx="1"/>
          </p:nvPr>
        </p:nvSpPr>
        <p:spPr/>
        <p:txBody>
          <a:bodyPr/>
          <a:lstStyle/>
          <a:p>
            <a:pPr lvl="0"/>
            <a:r>
              <a:rPr/>
              <a:t>Anything that reads the current time makes every run differ — A generated-on footer, a filename with today’s date, a…</a:t>
            </a:r>
          </a:p>
          <a:p>
            <a:pPr lvl="0"/>
            <a:r>
              <a:rPr/>
              <a:t>The fix is to take the date from the data or from a parameter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the clock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"data/raw/household-survey-2025.v1.csv"</a:t>
            </a:r>
            <a:r>
              <a:rPr>
                <a:latin typeface="Courier"/>
              </a:rPr>
              <a:t>)</a:t>
            </a:r>
            <a:br/>
            <a:r>
              <a:rPr>
                <a:latin typeface="Courier"/>
              </a:rPr>
              <a:t>as_of </a:t>
            </a:r>
            <a:r>
              <a:rPr>
                <a:solidFill>
                  <a:srgbClr val="666666"/>
                </a:solidFill>
                <a:latin typeface="Courier"/>
              </a:rPr>
              <a:t>=</a:t>
            </a:r>
            <a:r>
              <a:rPr>
                <a:latin typeface="Courier"/>
              </a:rPr>
              <a:t> pd.to_datetime(survey[</a:t>
            </a:r>
            <a:r>
              <a:rPr>
                <a:solidFill>
                  <a:srgbClr val="4070A0"/>
                </a:solidFill>
                <a:latin typeface="Courier"/>
              </a:rPr>
              <a:t>"interview_date"</a:t>
            </a:r>
            <a:r>
              <a:rPr>
                <a:latin typeface="Courier"/>
              </a:rPr>
              <a:t>]).</a:t>
            </a:r>
            <a:r>
              <a:rPr>
                <a:solidFill>
                  <a:srgbClr val="008000"/>
                </a:solidFill>
                <a:latin typeface="Courier"/>
              </a:rPr>
              <a:t>max</a:t>
            </a:r>
            <a:r>
              <a:rPr>
                <a:latin typeface="Courier"/>
              </a:rPr>
              <a:t>()   </a:t>
            </a:r>
            <a:r>
              <a:rPr i="1">
                <a:solidFill>
                  <a:srgbClr val="60A0B0"/>
                </a:solidFill>
                <a:latin typeface="Courier"/>
              </a:rPr>
              <a:t># from the data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the clock — In R</a:t>
            </a:r>
          </a:p>
        </p:txBody>
      </p:sp>
      <p:sp>
        <p:nvSpPr>
          <p:cNvPr id="3" name="Content Placeholder 2"/>
          <p:cNvSpPr>
            <a:spLocks noGrp="1"/>
          </p:cNvSpPr>
          <p:nvPr>
            <p:ph idx="1"/>
          </p:nvPr>
        </p:nvSpPr>
        <p:spPr/>
        <p:txBody>
          <a:bodyPr/>
          <a:lstStyle/>
          <a:p>
            <a:pPr lvl="0" indent="0">
              <a:buNone/>
            </a:pPr>
            <a:r>
              <a:rPr>
                <a:latin typeface="Courier"/>
              </a:rPr>
              <a:t>as_of </a:t>
            </a:r>
            <a:r>
              <a:rPr>
                <a:solidFill>
                  <a:srgbClr val="007020"/>
                </a:solidFill>
                <a:latin typeface="Courier"/>
              </a:rPr>
              <a:t>&lt;-</a:t>
            </a:r>
            <a:r>
              <a:rPr>
                <a:latin typeface="Courier"/>
              </a:rPr>
              <a:t> </a:t>
            </a:r>
            <a:r>
              <a:rPr>
                <a:solidFill>
                  <a:srgbClr val="06287E"/>
                </a:solidFill>
                <a:latin typeface="Courier"/>
              </a:rPr>
              <a:t>max</a:t>
            </a:r>
            <a:r>
              <a:rPr>
                <a:latin typeface="Courier"/>
              </a:rPr>
              <a:t>(</a:t>
            </a:r>
            <a:r>
              <a:rPr>
                <a:solidFill>
                  <a:srgbClr val="06287E"/>
                </a:solidFill>
                <a:latin typeface="Courier"/>
              </a:rPr>
              <a:t>as.Date</a:t>
            </a:r>
            <a:r>
              <a:rPr>
                <a:latin typeface="Courier"/>
              </a:rPr>
              <a:t>(survey</a:t>
            </a:r>
            <a:r>
              <a:rPr>
                <a:solidFill>
                  <a:srgbClr val="4070A0"/>
                </a:solidFill>
                <a:latin typeface="Courier"/>
              </a:rPr>
              <a:t>$</a:t>
            </a:r>
            <a:r>
              <a:rPr>
                <a:latin typeface="Courier"/>
              </a:rPr>
              <a:t>interview_date))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the clock</a:t>
            </a:r>
          </a:p>
        </p:txBody>
      </p:sp>
      <p:sp>
        <p:nvSpPr>
          <p:cNvPr id="3" name="Content Placeholder 2"/>
          <p:cNvSpPr>
            <a:spLocks noGrp="1"/>
          </p:cNvSpPr>
          <p:nvPr>
            <p:ph idx="1"/>
          </p:nvPr>
        </p:nvSpPr>
        <p:spPr/>
        <p:txBody>
          <a:bodyPr/>
          <a:lstStyle/>
          <a:p>
            <a:pPr lvl="0"/>
            <a:r>
              <a:rPr/>
              <a:t>This platform got this wrong and the failure is instructive — The course handouts and lesson decks originally took…</a:t>
            </a:r>
          </a:p>
          <a:p>
            <a:pPr lvl="0"/>
            <a:r>
              <a:rPr/>
              <a:t>The date is now scoped to the artefact — A handout’s date comes from its own course and lessons, a deck’s from its own…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the seed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rng </a:t>
            </a:r>
            <a:r>
              <a:rPr>
                <a:solidFill>
                  <a:srgbClr val="666666"/>
                </a:solidFill>
                <a:latin typeface="Courier"/>
              </a:rPr>
              <a:t>=</a:t>
            </a:r>
            <a:r>
              <a:rPr>
                <a:latin typeface="Courier"/>
              </a:rPr>
              <a:t> np.random.default_rng(</a:t>
            </a:r>
            <a:r>
              <a:rPr>
                <a:solidFill>
                  <a:srgbClr val="40A070"/>
                </a:solidFill>
                <a:latin typeface="Courier"/>
              </a:rPr>
              <a:t>20260729</a:t>
            </a:r>
            <a:r>
              <a:rPr>
                <a:latin typeface="Courier"/>
              </a:rPr>
              <a:t>)      </a:t>
            </a:r>
            <a:r>
              <a:rPr i="1">
                <a:solidFill>
                  <a:srgbClr val="60A0B0"/>
                </a:solidFill>
                <a:latin typeface="Courier"/>
              </a:rPr>
              <a:t># stated, committed, reproducible</a:t>
            </a:r>
            <a:br/>
            <a:r>
              <a:rPr>
                <a:latin typeface="Courier"/>
              </a:rPr>
              <a:t>sample </a:t>
            </a:r>
            <a:r>
              <a:rPr>
                <a:solidFill>
                  <a:srgbClr val="666666"/>
                </a:solidFill>
                <a:latin typeface="Courier"/>
              </a:rPr>
              <a:t>=</a:t>
            </a:r>
            <a:r>
              <a:rPr>
                <a:latin typeface="Courier"/>
              </a:rPr>
              <a:t> rng.choice(households, size</a:t>
            </a:r>
            <a:r>
              <a:rPr>
                <a:solidFill>
                  <a:srgbClr val="666666"/>
                </a:solidFill>
                <a:latin typeface="Courier"/>
              </a:rPr>
              <a:t>=</a:t>
            </a:r>
            <a:r>
              <a:rPr>
                <a:solidFill>
                  <a:srgbClr val="40A070"/>
                </a:solidFill>
                <a:latin typeface="Courier"/>
              </a:rPr>
              <a:t>200</a:t>
            </a:r>
            <a:r>
              <a:rPr>
                <a:latin typeface="Courier"/>
              </a:rPr>
              <a:t>, replace</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the seed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set.seed</a:t>
            </a:r>
            <a:r>
              <a:rPr>
                <a:latin typeface="Courier"/>
              </a:rPr>
              <a:t>(</a:t>
            </a:r>
            <a:r>
              <a:rPr>
                <a:solidFill>
                  <a:srgbClr val="40A070"/>
                </a:solidFill>
                <a:latin typeface="Courier"/>
              </a:rPr>
              <a:t>20260729</a:t>
            </a:r>
            <a:r>
              <a:rPr>
                <a:latin typeface="Courier"/>
              </a:rPr>
              <a:t>)</a:t>
            </a:r>
            <a:br/>
            <a:r>
              <a:rPr>
                <a:solidFill>
                  <a:srgbClr val="06287E"/>
                </a:solidFill>
                <a:latin typeface="Courier"/>
              </a:rPr>
              <a:t>sample</a:t>
            </a:r>
            <a:r>
              <a:rPr>
                <a:latin typeface="Courier"/>
              </a:rPr>
              <a:t>(households, </a:t>
            </a:r>
            <a:r>
              <a:rPr>
                <a:solidFill>
                  <a:srgbClr val="40A070"/>
                </a:solidFill>
                <a:latin typeface="Courier"/>
              </a:rPr>
              <a:t>200</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the seed</a:t>
            </a:r>
          </a:p>
        </p:txBody>
      </p:sp>
      <p:sp>
        <p:nvSpPr>
          <p:cNvPr id="3" name="Content Placeholder 2"/>
          <p:cNvSpPr>
            <a:spLocks noGrp="1"/>
          </p:cNvSpPr>
          <p:nvPr>
            <p:ph idx="1"/>
          </p:nvPr>
        </p:nvSpPr>
        <p:spPr/>
        <p:txBody>
          <a:bodyPr/>
          <a:lstStyle/>
          <a:p>
            <a:pPr lvl="0"/>
            <a:r>
              <a:rPr/>
              <a:t>Anything random needs a seed and the seed belongs in the code — Bootstrap intervals, random sampling for verification,…</a:t>
            </a:r>
          </a:p>
          <a:p>
            <a:pPr lvl="0"/>
            <a:r>
              <a:rPr/>
              <a:t>Set it once, at the top, visibly — A seed buried three functions deep is a seed someone will move</a:t>
            </a:r>
          </a:p>
          <a:p>
            <a:pPr lvl="0"/>
            <a:r>
              <a:rPr/>
              <a:t>And say so in the output — The regression course’s bootstrap interval is reported as “400 resamples, seed 20260729” for…</a:t>
            </a:r>
          </a:p>
          <a:p>
            <a:pPr lvl="0"/>
            <a:r>
              <a:rPr/>
              <a:t>Every dataset on this platform is generated by a seeded script — which is what makes </a:t>
            </a:r>
            <a:r>
              <a:rPr>
                <a:latin typeface="Courier"/>
              </a:rPr>
              <a:t>pnpm datasets:generate</a:t>
            </a:r>
            <a:r>
              <a:rPr/>
              <a:t> 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the order files come back in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glob</a:t>
            </a:r>
            <a:br/>
            <a:r>
              <a:rPr b="1">
                <a:solidFill>
                  <a:srgbClr val="007020"/>
                </a:solidFill>
                <a:latin typeface="Courier"/>
              </a:rPr>
              <a:t>for</a:t>
            </a:r>
            <a:r>
              <a:rPr>
                <a:latin typeface="Courier"/>
              </a:rPr>
              <a:t> path </a:t>
            </a:r>
            <a:r>
              <a:rPr b="1">
                <a:solidFill>
                  <a:srgbClr val="007020"/>
                </a:solidFill>
                <a:latin typeface="Courier"/>
              </a:rPr>
              <a:t>in</a:t>
            </a:r>
            <a:r>
              <a:rPr>
                <a:latin typeface="Courier"/>
              </a:rPr>
              <a:t> glob.glob(</a:t>
            </a:r>
            <a:r>
              <a:rPr>
                <a:solidFill>
                  <a:srgbClr val="4070A0"/>
                </a:solidFill>
                <a:latin typeface="Courier"/>
              </a:rPr>
              <a:t>"data/raw/*.csv"</a:t>
            </a:r>
            <a:r>
              <a:rPr>
                <a:latin typeface="Courier"/>
              </a:rPr>
              <a:t>):     </a:t>
            </a:r>
            <a:r>
              <a:rPr i="1">
                <a:solidFill>
                  <a:srgbClr val="60A0B0"/>
                </a:solidFill>
                <a:latin typeface="Courier"/>
              </a:rPr>
              <a:t># order is filesystem-dependent</a:t>
            </a:r>
            <a:br/>
            <a:r>
              <a:rPr>
                <a:latin typeface="Courier"/>
              </a:rPr>
              <a: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the order files come back in</a:t>
            </a:r>
          </a:p>
        </p:txBody>
      </p:sp>
      <p:sp>
        <p:nvSpPr>
          <p:cNvPr id="3" name="Content Placeholder 2"/>
          <p:cNvSpPr>
            <a:spLocks noGrp="1"/>
          </p:cNvSpPr>
          <p:nvPr>
            <p:ph idx="1"/>
          </p:nvPr>
        </p:nvSpPr>
        <p:spPr/>
        <p:txBody>
          <a:bodyPr/>
          <a:lstStyle/>
          <a:p>
            <a:pPr lvl="0"/>
            <a:r>
              <a:rPr>
                <a:latin typeface="Courier"/>
              </a:rPr>
              <a:t>glob</a:t>
            </a:r>
            <a:r>
              <a:rPr/>
              <a:t> and </a:t>
            </a:r>
            <a:r>
              <a:rPr>
                <a:latin typeface="Courier"/>
              </a:rPr>
              <a:t>os.listdir</a:t>
            </a:r>
            <a:r>
              <a:rPr/>
              <a:t> return files in an order that differs between operating systems and sometimes between runs — If…</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the order files come back in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path </a:t>
            </a:r>
            <a:r>
              <a:rPr b="1">
                <a:solidFill>
                  <a:srgbClr val="007020"/>
                </a:solidFill>
                <a:latin typeface="Courier"/>
              </a:rPr>
              <a:t>in</a:t>
            </a:r>
            <a:r>
              <a:rPr>
                <a:latin typeface="Courier"/>
              </a:rPr>
              <a:t> </a:t>
            </a:r>
            <a:r>
              <a:rPr>
                <a:solidFill>
                  <a:srgbClr val="008000"/>
                </a:solidFill>
                <a:latin typeface="Courier"/>
              </a:rPr>
              <a:t>sorted</a:t>
            </a:r>
            <a:r>
              <a:rPr>
                <a:latin typeface="Courier"/>
              </a:rPr>
              <a:t>(glob.glob(</a:t>
            </a:r>
            <a:r>
              <a:rPr>
                <a:solidFill>
                  <a:srgbClr val="4070A0"/>
                </a:solidFill>
                <a:latin typeface="Courier"/>
              </a:rPr>
              <a:t>"data/raw/*.csv"</a:t>
            </a:r>
            <a:r>
              <a:rPr>
                <a:latin typeface="Courier"/>
              </a:rPr>
              <a:t>)):</a:t>
            </a:r>
            <a:br/>
            <a:r>
              <a:rPr>
                <a:latin typeface="Courier"/>
              </a:rPr>
              <a:t>    ...</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the order files come back in — In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(path </a:t>
            </a:r>
            <a:r>
              <a:rPr b="1">
                <a:solidFill>
                  <a:srgbClr val="007020"/>
                </a:solidFill>
                <a:latin typeface="Courier"/>
              </a:rPr>
              <a:t>in</a:t>
            </a:r>
            <a:r>
              <a:rPr>
                <a:latin typeface="Courier"/>
              </a:rPr>
              <a:t> </a:t>
            </a:r>
            <a:r>
              <a:rPr>
                <a:solidFill>
                  <a:srgbClr val="06287E"/>
                </a:solidFill>
                <a:latin typeface="Courier"/>
              </a:rPr>
              <a:t>sort</a:t>
            </a:r>
            <a:r>
              <a:rPr>
                <a:latin typeface="Courier"/>
              </a:rPr>
              <a:t>(</a:t>
            </a:r>
            <a:r>
              <a:rPr>
                <a:solidFill>
                  <a:srgbClr val="06287E"/>
                </a:solidFill>
                <a:latin typeface="Courier"/>
              </a:rPr>
              <a:t>list.files</a:t>
            </a:r>
            <a:r>
              <a:rPr>
                <a:latin typeface="Courier"/>
              </a:rPr>
              <a:t>(</a:t>
            </a:r>
            <a:r>
              <a:rPr>
                <a:solidFill>
                  <a:srgbClr val="4070A0"/>
                </a:solidFill>
                <a:latin typeface="Courier"/>
              </a:rPr>
              <a:t>"data/raw"</a:t>
            </a:r>
            <a:r>
              <a:rPr>
                <a:latin typeface="Courier"/>
              </a:rPr>
              <a:t>, </a:t>
            </a:r>
            <a:r>
              <a:rPr>
                <a:solidFill>
                  <a:srgbClr val="7D9029"/>
                </a:solidFill>
                <a:latin typeface="Courier"/>
              </a:rPr>
              <a:t>full.names =</a:t>
            </a:r>
            <a:r>
              <a:rPr>
                <a:latin typeface="Courier"/>
              </a:rPr>
              <a:t> </a:t>
            </a:r>
            <a:r>
              <a:rPr>
                <a:solidFill>
                  <a:srgbClr val="880000"/>
                </a:solidFill>
                <a:latin typeface="Courier"/>
              </a:rPr>
              <a:t>TRUE</a:t>
            </a:r>
            <a:r>
              <a:rPr>
                <a:latin typeface="Courier"/>
              </a:rPr>
              <a:t>))) {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the order files come back in</a:t>
            </a:r>
          </a:p>
        </p:txBody>
      </p:sp>
      <p:sp>
        <p:nvSpPr>
          <p:cNvPr id="3" name="Content Placeholder 2"/>
          <p:cNvSpPr>
            <a:spLocks noGrp="1"/>
          </p:cNvSpPr>
          <p:nvPr>
            <p:ph idx="1"/>
          </p:nvPr>
        </p:nvSpPr>
        <p:spPr/>
        <p:txBody>
          <a:bodyPr/>
          <a:lstStyle/>
          <a:p>
            <a:pPr lvl="0"/>
            <a:r>
              <a:rPr/>
              <a:t>Sort it. Always. It costs six characters</a:t>
            </a:r>
          </a:p>
          <a:p>
            <a:pPr lvl="0"/>
            <a:r>
              <a:rPr/>
              <a:t>The same applies to dictionary and group order — </a:t>
            </a:r>
            <a:r>
              <a:rPr>
                <a:latin typeface="Courier"/>
              </a:rPr>
              <a:t>groupby</a:t>
            </a:r>
            <a:r>
              <a:rPr/>
              <a:t> in pandas sorts by default and </a:t>
            </a:r>
            <a:r>
              <a:rPr>
                <a:latin typeface="Courier"/>
              </a:rPr>
              <a:t>dplyr::group_by</a:t>
            </a:r>
            <a:r>
              <a:rPr/>
              <a:t> does not; 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the locale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float</a:t>
            </a:r>
            <a:r>
              <a:rPr>
                <a:latin typeface="Courier"/>
              </a:rPr>
              <a:t>(</a:t>
            </a:r>
            <a:r>
              <a:rPr>
                <a:solidFill>
                  <a:srgbClr val="4070A0"/>
                </a:solidFill>
                <a:latin typeface="Courier"/>
              </a:rPr>
              <a:t>"1,234"</a:t>
            </a:r>
            <a:r>
              <a:rPr>
                <a:latin typeface="Courier"/>
              </a:rPr>
              <a:t>)           </a:t>
            </a:r>
            <a:r>
              <a:rPr i="1">
                <a:solidFill>
                  <a:srgbClr val="60A0B0"/>
                </a:solidFill>
                <a:latin typeface="Courier"/>
              </a:rPr>
              <a:t># ValueError, or 1.234, depending on where you 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the locale</a:t>
            </a:r>
          </a:p>
        </p:txBody>
      </p:sp>
      <p:sp>
        <p:nvSpPr>
          <p:cNvPr id="3" name="Content Placeholder 2"/>
          <p:cNvSpPr>
            <a:spLocks noGrp="1"/>
          </p:cNvSpPr>
          <p:nvPr>
            <p:ph idx="1"/>
          </p:nvPr>
        </p:nvSpPr>
        <p:spPr/>
        <p:txBody>
          <a:bodyPr/>
          <a:lstStyle/>
          <a:p>
            <a:pPr lvl="0"/>
            <a:r>
              <a:rPr/>
              <a:t>The decimal separator, the thousands separator, the date format and the sort order of accented characters are all…</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the locale — In Python</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666666"/>
                </a:solidFill>
                <a:latin typeface="Courier"/>
              </a:rPr>
              <a:t>=</a:t>
            </a:r>
            <a:r>
              <a:rPr>
                <a:latin typeface="Courier"/>
              </a:rPr>
              <a:t> pd.read_csv(path, decimal</a:t>
            </a:r>
            <a:r>
              <a:rPr>
                <a:solidFill>
                  <a:srgbClr val="666666"/>
                </a:solidFill>
                <a:latin typeface="Courier"/>
              </a:rPr>
              <a:t>=</a:t>
            </a:r>
            <a:r>
              <a:rPr>
                <a:solidFill>
                  <a:srgbClr val="4070A0"/>
                </a:solidFill>
                <a:latin typeface="Courier"/>
              </a:rPr>
              <a:t>"."</a:t>
            </a:r>
            <a:r>
              <a:rPr>
                <a:latin typeface="Courier"/>
              </a:rPr>
              <a:t>, thousands</a:t>
            </a:r>
            <a:r>
              <a:rPr>
                <a:solidFill>
                  <a:srgbClr val="666666"/>
                </a:solidFill>
                <a:latin typeface="Courier"/>
              </a:rPr>
              <a:t>=</a:t>
            </a:r>
            <a:r>
              <a:rPr>
                <a:solidFill>
                  <a:srgbClr val="19177C"/>
                </a:solidFill>
                <a:latin typeface="Courier"/>
              </a:rPr>
              <a:t>None</a:t>
            </a:r>
            <a:r>
              <a:rPr>
                <a:latin typeface="Courier"/>
              </a:rPr>
              <a:t>)     </a:t>
            </a:r>
            <a:r>
              <a:rPr i="1">
                <a:solidFill>
                  <a:srgbClr val="60A0B0"/>
                </a:solidFill>
                <a:latin typeface="Courier"/>
              </a:rPr>
              <a:t># stated, not inferred</a:t>
            </a:r>
            <a:br/>
            <a:r>
              <a:rPr>
                <a:latin typeface="Courier"/>
              </a:rPr>
              <a:t>dates </a:t>
            </a:r>
            <a:r>
              <a:rPr>
                <a:solidFill>
                  <a:srgbClr val="666666"/>
                </a:solidFill>
                <a:latin typeface="Courier"/>
              </a:rPr>
              <a:t>=</a:t>
            </a:r>
            <a:r>
              <a:rPr>
                <a:latin typeface="Courier"/>
              </a:rPr>
              <a:t> pd.to_datetime(survey[</a:t>
            </a:r>
            <a:r>
              <a:rPr>
                <a:solidFill>
                  <a:srgbClr val="4070A0"/>
                </a:solidFill>
                <a:latin typeface="Courier"/>
              </a:rPr>
              <a:t>"date"</a:t>
            </a:r>
            <a:r>
              <a:rPr>
                <a:latin typeface="Courier"/>
              </a:rPr>
              <a:t>], </a:t>
            </a:r>
            <a:r>
              <a:rPr>
                <a:solidFill>
                  <a:srgbClr val="008000"/>
                </a:solidFill>
                <a:latin typeface="Courier"/>
              </a:rPr>
              <a:t>format</a:t>
            </a:r>
            <a:r>
              <a:rPr>
                <a:solidFill>
                  <a:srgbClr val="666666"/>
                </a:solidFill>
                <a:latin typeface="Courier"/>
              </a:rPr>
              <a:t>=</a:t>
            </a:r>
            <a:r>
              <a:rPr>
                <a:solidFill>
                  <a:srgbClr val="4070A0"/>
                </a:solidFill>
                <a:latin typeface="Courier"/>
              </a:rPr>
              <a:t>"%Y-%m-%d"</a:t>
            </a:r>
            <a:r>
              <a:rPr>
                <a:latin typeface="Courier"/>
              </a:rPr>
              <a:t>)   </a:t>
            </a:r>
            <a:r>
              <a:rPr i="1">
                <a:solidFill>
                  <a:srgbClr val="60A0B0"/>
                </a:solidFill>
                <a:latin typeface="Courier"/>
              </a:rPr>
              <a:t># explicit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the locale — In R</a:t>
            </a:r>
          </a:p>
        </p:txBody>
      </p:sp>
      <p:sp>
        <p:nvSpPr>
          <p:cNvPr id="3" name="Content Placeholder 2"/>
          <p:cNvSpPr>
            <a:spLocks noGrp="1"/>
          </p:cNvSpPr>
          <p:nvPr>
            <p:ph idx="1"/>
          </p:nvPr>
        </p:nvSpPr>
        <p:spPr/>
        <p:txBody>
          <a:bodyPr/>
          <a:lstStyle/>
          <a:p>
            <a:pPr lvl="0" indent="0">
              <a:buNone/>
            </a:pPr>
            <a:r>
              <a:rPr>
                <a:latin typeface="Courier"/>
              </a:rPr>
              <a:t>readr</a:t>
            </a:r>
            <a:r>
              <a:rPr>
                <a:solidFill>
                  <a:srgbClr val="4070A0"/>
                </a:solidFill>
                <a:latin typeface="Courier"/>
              </a:rPr>
              <a:t>::</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decimal_mark =</a:t>
            </a:r>
            <a:r>
              <a:rPr>
                <a:latin typeface="Courier"/>
              </a:rPr>
              <a:t> </a:t>
            </a:r>
            <a:r>
              <a:rPr>
                <a:solidFill>
                  <a:srgbClr val="4070A0"/>
                </a:solidFill>
                <a:latin typeface="Courier"/>
              </a:rPr>
              <a:t>"."</a:t>
            </a:r>
            <a:r>
              <a:rPr>
                <a:latin typeface="Courier"/>
              </a:rPr>
              <a:t>, </a:t>
            </a:r>
            <a:r>
              <a:rPr>
                <a:solidFill>
                  <a:srgbClr val="7D9029"/>
                </a:solidFill>
                <a:latin typeface="Courier"/>
              </a:rPr>
              <a:t>date_format =</a:t>
            </a:r>
            <a:r>
              <a:rPr>
                <a:latin typeface="Courier"/>
              </a:rPr>
              <a:t> </a:t>
            </a:r>
            <a:r>
              <a:rPr>
                <a:solidFill>
                  <a:srgbClr val="4070A0"/>
                </a:solidFill>
                <a:latin typeface="Courier"/>
              </a:rPr>
              <a:t>"%Y-%m-%d"</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the locale</a:t>
            </a:r>
          </a:p>
        </p:txBody>
      </p:sp>
      <p:sp>
        <p:nvSpPr>
          <p:cNvPr id="3" name="Content Placeholder 2"/>
          <p:cNvSpPr>
            <a:spLocks noGrp="1"/>
          </p:cNvSpPr>
          <p:nvPr>
            <p:ph idx="1"/>
          </p:nvPr>
        </p:nvSpPr>
        <p:spPr/>
        <p:txBody>
          <a:bodyPr/>
          <a:lstStyle/>
          <a:p>
            <a:pPr lvl="0"/>
            <a:r>
              <a:rPr/>
              <a:t>State the format rather than letting the reader infer it — </a:t>
            </a:r>
            <a:r>
              <a:rPr>
                <a:latin typeface="Courier"/>
              </a:rPr>
              <a:t>pd.to_datetime</a:t>
            </a:r>
            <a:r>
              <a:rPr/>
              <a:t> without a format is a function that…</a:t>
            </a:r>
          </a:p>
          <a:p>
            <a:pPr lvl="0"/>
            <a:r>
              <a:rPr/>
              <a:t>Sorting is the subtler one — </a:t>
            </a:r>
            <a:r>
              <a:rPr>
                <a:latin typeface="Courier"/>
              </a:rPr>
              <a:t>sorted()</a:t>
            </a:r>
            <a:r>
              <a:rPr/>
              <a:t> on French commune names orders </a:t>
            </a:r>
            <a:r>
              <a:rPr>
                <a:latin typeface="Courier"/>
              </a:rPr>
              <a:t>Étroit</a:t>
            </a:r>
            <a:r>
              <a:rPr/>
              <a:t> after </a:t>
            </a:r>
            <a:r>
              <a:rPr>
                <a:latin typeface="Courier"/>
              </a:rPr>
              <a:t>Zone</a:t>
            </a:r>
            <a:r>
              <a:rPr/>
              <a:t> under one locale and…</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catches all four — Shell</a:t>
            </a:r>
          </a:p>
        </p:txBody>
      </p:sp>
      <p:sp>
        <p:nvSpPr>
          <p:cNvPr id="3" name="Content Placeholder 2"/>
          <p:cNvSpPr>
            <a:spLocks noGrp="1"/>
          </p:cNvSpPr>
          <p:nvPr>
            <p:ph idx="1"/>
          </p:nvPr>
        </p:nvSpPr>
        <p:spPr/>
        <p:txBody>
          <a:bodyPr/>
          <a:lstStyle/>
          <a:p>
            <a:pPr lvl="0" indent="0">
              <a:buNone/>
            </a:pPr>
            <a:r>
              <a:rPr>
                <a:latin typeface="Courier"/>
              </a:rPr>
              <a:t>python run.py </a:t>
            </a:r>
            <a:r>
              <a:rPr b="1">
                <a:solidFill>
                  <a:srgbClr val="007020"/>
                </a:solidFill>
                <a:latin typeface="Courier"/>
              </a:rPr>
              <a:t>&amp;&amp;</a:t>
            </a:r>
            <a:r>
              <a:rPr>
                <a:latin typeface="Courier"/>
              </a:rPr>
              <a:t> </a:t>
            </a:r>
            <a:r>
              <a:rPr>
                <a:solidFill>
                  <a:srgbClr val="06287E"/>
                </a:solidFill>
                <a:latin typeface="Courier"/>
              </a:rPr>
              <a:t>cp</a:t>
            </a:r>
            <a:r>
              <a:rPr>
                <a:latin typeface="Courier"/>
              </a:rPr>
              <a:t> </a:t>
            </a:r>
            <a:r>
              <a:rPr>
                <a:solidFill>
                  <a:srgbClr val="7D9029"/>
                </a:solidFill>
                <a:latin typeface="Courier"/>
              </a:rPr>
              <a:t>-r</a:t>
            </a:r>
            <a:r>
              <a:rPr>
                <a:latin typeface="Courier"/>
              </a:rPr>
              <a:t> outputs outputs-first</a:t>
            </a:r>
            <a:br/>
            <a:r>
              <a:rPr>
                <a:latin typeface="Courier"/>
              </a:rPr>
              <a:t>python run.py </a:t>
            </a:r>
            <a:r>
              <a:rPr b="1">
                <a:solidFill>
                  <a:srgbClr val="007020"/>
                </a:solidFill>
                <a:latin typeface="Courier"/>
              </a:rPr>
              <a:t>&amp;&amp;</a:t>
            </a:r>
            <a:r>
              <a:rPr>
                <a:latin typeface="Courier"/>
              </a:rPr>
              <a:t> </a:t>
            </a:r>
            <a:r>
              <a:rPr>
                <a:solidFill>
                  <a:srgbClr val="06287E"/>
                </a:solidFill>
                <a:latin typeface="Courier"/>
              </a:rPr>
              <a:t>diff</a:t>
            </a:r>
            <a:r>
              <a:rPr>
                <a:latin typeface="Courier"/>
              </a:rPr>
              <a:t> </a:t>
            </a:r>
            <a:r>
              <a:rPr>
                <a:solidFill>
                  <a:srgbClr val="7D9029"/>
                </a:solidFill>
                <a:latin typeface="Courier"/>
              </a:rPr>
              <a:t>-r</a:t>
            </a:r>
            <a:r>
              <a:rPr>
                <a:latin typeface="Courier"/>
              </a:rPr>
              <a:t> outputs outputs-first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that catches all four</a:t>
            </a:r>
          </a:p>
        </p:txBody>
      </p:sp>
      <p:sp>
        <p:nvSpPr>
          <p:cNvPr id="3" name="Content Placeholder 2"/>
          <p:cNvSpPr>
            <a:spLocks noGrp="1"/>
          </p:cNvSpPr>
          <p:nvPr>
            <p:ph idx="1"/>
          </p:nvPr>
        </p:nvSpPr>
        <p:spPr/>
        <p:txBody>
          <a:bodyPr/>
          <a:lstStyle/>
          <a:p>
            <a:pPr lvl="0"/>
            <a:r>
              <a:rPr/>
              <a:t>Run it twice and diff — Anything that differs is one of the four, and the diff names the file</a:t>
            </a:r>
          </a:p>
          <a:p>
            <a:pPr lvl="0"/>
            <a:r>
              <a:rPr/>
              <a:t>Run it twice on different machines — and you additionally catch the locale and the file ordering, which a single…</a:t>
            </a:r>
          </a:p>
          <a:p>
            <a:pPr lvl="0"/>
            <a:r>
              <a:rPr/>
              <a:t>Put it in CI — which is a clean machine every time, and the check runs whether or not anyone remembers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deterministic-output habit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Source of churn</a:t>
                      </a:r>
                    </a:p>
                  </a:txBody>
                  <a:tcPr/>
                </a:tc>
                <a:tc>
                  <a:txBody>
                    <a:bodyPr/>
                    <a:lstStyle/>
                    <a:p>
                      <a:pPr lvl="0" indent="0" marL="0">
                        <a:buNone/>
                      </a:pPr>
                      <a:r>
                        <a:rPr/>
                        <a:t>Fix</a:t>
                      </a:r>
                    </a:p>
                  </a:txBody>
                  <a:tcPr/>
                </a:tc>
              </a:tr>
              <a:tr h="0">
                <a:tc>
                  <a:txBody>
                    <a:bodyPr/>
                    <a:lstStyle/>
                    <a:p>
                      <a:pPr lvl="0" indent="0" marL="0">
                        <a:buNone/>
                      </a:pPr>
                      <a:r>
                        <a:rPr/>
                        <a:t>Timestamps in file metadata</a:t>
                      </a:r>
                    </a:p>
                  </a:txBody>
                </a:tc>
                <a:tc>
                  <a:txBody>
                    <a:bodyPr/>
                    <a:lstStyle/>
                    <a:p>
                      <a:pPr lvl="0" indent="0" marL="0">
                        <a:buNone/>
                      </a:pPr>
                      <a:r>
                        <a:rPr>
                          <a:latin typeface="Courier"/>
                        </a:rPr>
                        <a:t>SOURCE_DATE_EPOCH</a:t>
                      </a:r>
                      <a:r>
                        <a:rPr/>
                        <a:t>, or strip them</a:t>
                      </a:r>
                    </a:p>
                  </a:txBody>
                </a:tc>
              </a:tr>
              <a:tr h="0">
                <a:tc>
                  <a:txBody>
                    <a:bodyPr/>
                    <a:lstStyle/>
                    <a:p>
                      <a:pPr lvl="0" indent="0" marL="0">
                        <a:buNone/>
                      </a:pPr>
                      <a:r>
                        <a:rPr/>
                        <a:t>A generation date in a footer</a:t>
                      </a:r>
                    </a:p>
                  </a:txBody>
                </a:tc>
                <a:tc>
                  <a:txBody>
                    <a:bodyPr/>
                    <a:lstStyle/>
                    <a:p>
                      <a:pPr lvl="0" indent="0" marL="0">
                        <a:buNone/>
                      </a:pPr>
                      <a:r>
                        <a:rPr/>
                        <a:t>Take it from the content</a:t>
                      </a:r>
                    </a:p>
                  </a:txBody>
                </a:tc>
              </a:tr>
              <a:tr h="0">
                <a:tc>
                  <a:txBody>
                    <a:bodyPr/>
                    <a:lstStyle/>
                    <a:p>
                      <a:pPr lvl="0" indent="0" marL="0">
                        <a:buNone/>
                      </a:pPr>
                      <a:r>
                        <a:rPr/>
                        <a:t>Compression with a timestamp</a:t>
                      </a:r>
                    </a:p>
                  </a:txBody>
                </a:tc>
                <a:tc>
                  <a:txBody>
                    <a:bodyPr/>
                    <a:lstStyle/>
                    <a:p>
                      <a:pPr lvl="0" indent="0" marL="0">
                        <a:buNone/>
                      </a:pPr>
                      <a:r>
                        <a:rPr/>
                        <a:t>A zip whose entry times are pinned</a:t>
                      </a:r>
                    </a:p>
                  </a:txBody>
                </a:tc>
              </a:tr>
              <a:tr h="0">
                <a:tc>
                  <a:txBody>
                    <a:bodyPr/>
                    <a:lstStyle/>
                    <a:p>
                      <a:pPr lvl="0" indent="0" marL="0">
                        <a:buNone/>
                      </a:pPr>
                      <a:r>
                        <a:rPr/>
                        <a:t>Floating-point summation order</a:t>
                      </a:r>
                    </a:p>
                  </a:txBody>
                </a:tc>
                <a:tc>
                  <a:txBody>
                    <a:bodyPr/>
                    <a:lstStyle/>
                    <a:p>
                      <a:pPr lvl="0" indent="0" marL="0">
                        <a:buNone/>
                      </a:pPr>
                      <a:r>
                        <a:rPr/>
                        <a:t>Sort before reducing where it matters</a:t>
                      </a:r>
                    </a:p>
                  </a:txBody>
                </a:tc>
              </a:tr>
              <a:tr h="0">
                <a:tc>
                  <a:txBody>
                    <a:bodyPr/>
                    <a:lstStyle/>
                    <a:p>
                      <a:pPr lvl="0" indent="0" marL="0">
                        <a:buNone/>
                      </a:pPr>
                      <a:r>
                        <a:rPr/>
                        <a:t>An embedded random ID</a:t>
                      </a:r>
                    </a:p>
                  </a:txBody>
                </a:tc>
                <a:tc>
                  <a:txBody>
                    <a:bodyPr/>
                    <a:lstStyle/>
                    <a:p>
                      <a:pPr lvl="0" indent="0" marL="0">
                        <a:buNone/>
                      </a:pPr>
                      <a:r>
                        <a:rPr/>
                        <a:t>Derive it from a hash of the content</a:t>
                      </a:r>
                    </a:p>
                  </a:txBody>
                </a:tc>
              </a:tr>
            </a:tbl>
          </a:graphicData>
        </a:graphic>
      </p:graphicFrame>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deterministic-output habit</a:t>
            </a:r>
          </a:p>
        </p:txBody>
      </p:sp>
      <p:sp>
        <p:nvSpPr>
          <p:cNvPr id="3" name="Content Placeholder 2"/>
          <p:cNvSpPr>
            <a:spLocks noGrp="1"/>
          </p:cNvSpPr>
          <p:nvPr>
            <p:ph idx="1"/>
          </p:nvPr>
        </p:nvSpPr>
        <p:spPr/>
        <p:txBody>
          <a:bodyPr/>
          <a:lstStyle/>
          <a:p>
            <a:pPr lvl="0"/>
            <a:r>
              <a:rPr/>
              <a:t>This platform pins </a:t>
            </a:r>
            <a:r>
              <a:rPr>
                <a:latin typeface="Courier"/>
              </a:rPr>
              <a:t>SOURCE_DATE_EPOCH</a:t>
            </a:r>
            <a:r>
              <a:rPr/>
              <a:t> for both pdfTeX and pandoc — because a </a:t>
            </a:r>
            <a:r>
              <a:rPr>
                <a:latin typeface="Courier"/>
              </a:rPr>
              <a:t>.pptx</a:t>
            </a:r>
            <a:r>
              <a:rPr/>
              <a:t> is a zip whose entry times and…</a:t>
            </a:r>
          </a:p>
          <a:p>
            <a:pPr lvl="0"/>
            <a:r>
              <a:rPr/>
              <a:t>The payoff is that a diff means something — When rebuilding produces no change, a change in the diff is a real change —…</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Determinism
  All randomness is seeded: seed 20260729, set in src/config.py and reported
  with every bootstrap interval in this report.
  Dates are taken from the data (the latest interview date) rather than from
  the clock. No output contains a generation timestamp.
  File iteration is sorted. Group order is stated explicitly rather than
  inherited from the grouping library's default.
  CSV reading states the decimal mark and the date format rather than
  inferring them.
  Verified: running the pipeline twice produces byte-identical outputs, and
  CI runs it on a clean machine on every push.</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line is the claim and the four above it are how it was achieved — A report that asserts determinism without…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 reproducible pipeline that produces one report is worth having.</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https://data-analysis.cassion.dev/courses/reproducible-workflows/repro-04-what-makes-a-rerun-differ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Four things that change the answer when nothing changed</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The clock, the seed, the file order and the locale. Each produces a different result from identical code and identical data, each is invisible in a diff, and this platform hit three of the four in production.</vt:lpwstr>
  </property>
</Properties>
</file>