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notesMaster" Target="notesMasters/notesMaster1.xml" /><Relationship Id="rId32" Type="http://schemas.openxmlformats.org/officeDocument/2006/relationships/viewProps" Target="viewProps.xml" /><Relationship Id="rId31" Type="http://schemas.openxmlformats.org/officeDocument/2006/relationships/presProps" Target="presProps.xml" /><Relationship Id="rId1" Type="http://schemas.openxmlformats.org/officeDocument/2006/relationships/slideMaster" Target="slideMasters/slideMaster1.xml" /><Relationship Id="rId34" Type="http://schemas.openxmlformats.org/officeDocument/2006/relationships/tableStyles" Target="tableStyles.xml" /><Relationship Id="rId33"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L’horloge, la graine, l’ordre des fichiers et la locale. Chacune produit un résultat différent depuis un code identique et des données identiques, chacune est invisible dans un diff, et cette plateforme en a rencontré trois sur quatre en production.</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 ce qui lit l’heure courante fait différer chaque exécution. Un pied de page « produit le », un nom de fichier avec la date du jour, un filtre sur « les 30 derniers jours », une graine aléatoire dérivée du temps. Le remède est de prendre la date des données ou d’un paramètre.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Cette plateforme s’est trompée là-dessus et l’échec est instructif. Les documents de cours et les diaporamas de leçon prenaient à l’origine leur date de production du champ </a:t>
            </a:r>
            <a:r>
              <a:rPr>
                <a:latin typeface="Courier"/>
              </a:rPr>
              <a:t>updated</a:t>
            </a:r>
            <a:r>
              <a:rPr/>
              <a:t> le plus récent de toute la bibliothèque de contenu. Déterministe — et faux quand même, parce que publier un nouveau cours réhorodatait chaque document existant et réécrivait les quatre-vingt-seize binaires de diaporama. La date est désormais rattachée à l’artefact. Celle d’un document vient de son propre cours et de ses leçons, celle d’un diaporama de sa propre leçon, celle d’un rapport de son propre projet. Une réponse fausse déterministe reste une réponse fausse, et « le diff est énorme mais correct » est la façon dont personne ne le relit.</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 ce qui est aléatoire exige une graine et la graine a sa place dans le code. Intervalles bootstrap, échantillonnage aléatoire pour vérification, simulation, partitions d’apprentissage et de test, points de nuage déplacés aléatoirement. Fixez-la une fois, en tête, visiblement. Une graine enfouie trois fonctions plus bas est une graine que quelqu’un déplacera. Et dites-le dans la sortie. L’intervalle bootstrap du cours de régression est rapporté avec « 400 rééchantillonnages, graine 20260729 » exactement pour cette raison — un intervalle que personne ne peut reproduire n’est pas un intervalle. Chaque jeu de données de cette plateforme est produit par un script à graine fixe, ce qui fait de </a:t>
            </a:r>
            <a:r>
              <a:rPr>
                <a:latin typeface="Courier"/>
              </a:rPr>
              <a:t>pnpm datasets:generate</a:t>
            </a:r>
            <a:r>
              <a:rPr/>
              <a:t> une étape de vérification : il réécrit les vingt CSV et </a:t>
            </a:r>
            <a:r>
              <a:rPr>
                <a:latin typeface="Courier"/>
              </a:rPr>
              <a:t>git status</a:t>
            </a:r>
            <a:r>
              <a:rPr/>
              <a:t> ne signale aucun changement.</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glob</a:t>
            </a:r>
            <a:r>
              <a:rPr/>
              <a:t> et </a:t>
            </a:r>
            <a:r>
              <a:rPr>
                <a:latin typeface="Courier"/>
              </a:rPr>
              <a:t>os.listdir</a:t>
            </a:r>
            <a:r>
              <a:rPr/>
              <a:t> renvoient les fichiers dans un ordre qui diffère selon les systèmes et parfois d’une exécution à l’autre. Si quoi que ce soit en aval dépend de l’ordre — une concaténation, une déduplication au premier arrivé, un index de ligne — le résultat diffère.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Triez. Toujours. Cela coûte six caractères. La même chose vaut pour l’ordre des dictionnaires et des groupes. </a:t>
            </a:r>
            <a:r>
              <a:rPr>
                <a:latin typeface="Courier"/>
              </a:rPr>
              <a:t>groupby</a:t>
            </a:r>
            <a:r>
              <a:rPr/>
              <a:t> dans pandas trie par défaut et </a:t>
            </a:r>
            <a:r>
              <a:rPr>
                <a:latin typeface="Courier"/>
              </a:rPr>
              <a:t>dplyr::group_by</a:t>
            </a:r>
            <a:r>
              <a:rPr/>
              <a:t> non ; un graphique dont l’ordre des barres vient d’un groupement non trié est un graphique dont l’ordre peut changer sans que les données changent.</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séparateur décimal, le séparateur de milliers, le format de date et l’ordre de tri des caractères accentués dépendent tous de la locale, et le public de cette plateforme travaille dans les deux conventions par définition.</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Énoncez le format plutôt que de laisser le lecteur l’inférer. </a:t>
            </a:r>
            <a:r>
              <a:rPr>
                <a:latin typeface="Courier"/>
              </a:rPr>
              <a:t>pd.to_datetime</a:t>
            </a:r>
            <a:r>
              <a:rPr/>
              <a:t> sans format est une fonction qui devine, et elle devine différemment sur </a:t>
            </a:r>
            <a:r>
              <a:rPr>
                <a:latin typeface="Courier"/>
              </a:rPr>
              <a:t>03/04/2025</a:t>
            </a:r>
            <a:r>
              <a:rPr/>
              <a:t> selon ce qu’il y a d’autre dans la colonne. Le tri est le plus subtil. </a:t>
            </a:r>
            <a:r>
              <a:rPr>
                <a:latin typeface="Courier"/>
              </a:rPr>
              <a:t>sorted()</a:t>
            </a:r>
            <a:r>
              <a:rPr/>
              <a:t> sur des noms de communes français place </a:t>
            </a:r>
            <a:r>
              <a:rPr>
                <a:latin typeface="Courier"/>
              </a:rPr>
              <a:t>Étroit</a:t>
            </a:r>
            <a:r>
              <a:rPr/>
              <a:t> après </a:t>
            </a:r>
            <a:r>
              <a:rPr>
                <a:latin typeface="Courier"/>
              </a:rPr>
              <a:t>Zone</a:t>
            </a:r>
            <a:r>
              <a:rPr/>
              <a:t> sous une locale et avant </a:t>
            </a:r>
            <a:r>
              <a:rPr>
                <a:latin typeface="Courier"/>
              </a:rPr>
              <a:t>Fond</a:t>
            </a:r>
            <a:r>
              <a:rPr/>
              <a:t> sous une autre, si bien que l’ordre des catégories d’un graphique devient dépendant de la machine.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Exécutez deux fois et comparez. Tout ce qui diffère est l’une des quatre, et le diff nomme le fichier. Exécutez deux fois sur des machines différentes et vous attrapez en plus la locale et l’ordre des fichiers, ce qu’une seule machine ne peut pas faire. Mettez-le dans l’intégration continue, qui est une machine propre à chaque fois, et la vérification s’exécute que quiconque y pense ou non.</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Pour tout ce qu’une compilation produit, une sortie identique octet pour octet sur entrée inchangée est l’objectif, et il est atteignable plus souvent qu’on ne le suppose.</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Cette plateforme fixe </a:t>
            </a:r>
            <a:r>
              <a:rPr>
                <a:latin typeface="Courier"/>
              </a:rPr>
              <a:t>SOURCE_DATE_EPOCH</a:t>
            </a:r>
            <a:r>
              <a:rPr/>
              <a:t> pour pdfTeX et pour pandoc, parce qu’un </a:t>
            </a:r>
            <a:r>
              <a:rPr>
                <a:latin typeface="Courier"/>
              </a:rPr>
              <a:t>.pptx</a:t>
            </a:r>
            <a:r>
              <a:rPr/>
              <a:t> est une archive dont les dates d’entrée et les propriétés de document bougeraient sinon à chaque reconstruction de chaque diaporama. Le bénéfice est qu’un diff signifie quelque chose. Quand reconstruire ne produit aucun changement, un changement dans le diff est un vrai changement — et la relecture devient possible.</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dernière ligne est l’affirmation et les quatre au-dessus sont la façon dont elle a été obtenue. Un rapport qui affirme le déterminisme sans dire laquelle des quatre il a traitée a probablement traité la graine et aucune autre.</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chaîne reproductible qui produit un rapport vaut la peine d’exister. La leçon suivante lui en fait produire douze, depuis un seul modèle, sans une seule copie.</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reproducible-workflows/repro-04-what-makes-a-rerun-differ"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Quatre choses qui changent la réponse alors que rien n’a changé</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L’horloge, la graine, l’ordre des fichiers et la locale. Chacune produit un résultat différent depuis un code identique et des données identiques, chacune est invisible dans un diff, et cette plateforme en a rencontré trois sur quatre en production.</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4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Un : l’horloge</a:t>
            </a:r>
          </a:p>
          <a:p>
            <a:pPr lvl="0"/>
            <a:r>
              <a:rPr/>
              <a:t>Deux : la graine</a:t>
            </a:r>
          </a:p>
          <a:p>
            <a:pPr lvl="0"/>
            <a:r>
              <a:rPr/>
              <a:t>Trois : l’ordre dans lequel les fichiers reviennent</a:t>
            </a:r>
          </a:p>
          <a:p>
            <a:pPr lvl="0"/>
            <a:r>
              <a:rPr/>
              <a:t>Quatre : la locale</a:t>
            </a:r>
          </a:p>
          <a:p>
            <a:pPr lvl="0"/>
            <a:r>
              <a:rPr/>
              <a:t>Le test qui attrape les quatre</a:t>
            </a:r>
          </a:p>
          <a:p>
            <a:pPr lvl="0"/>
            <a:r>
              <a:rPr/>
              <a:t>L’habitude de la sortie déterministe</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 l’horloge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from</a:t>
            </a:r>
            <a:r>
              <a:rPr>
                <a:latin typeface="Courier"/>
              </a:rPr>
              <a:t> datetime </a:t>
            </a:r>
            <a:r>
              <a:rPr b="1">
                <a:solidFill>
                  <a:srgbClr val="008000"/>
                </a:solidFill>
                <a:latin typeface="Courier"/>
              </a:rPr>
              <a:t>import</a:t>
            </a:r>
            <a:r>
              <a:rPr>
                <a:latin typeface="Courier"/>
              </a:rPr>
              <a:t> date</a:t>
            </a:r>
            <a:br/>
            <a:r>
              <a:rPr>
                <a:latin typeface="Courier"/>
              </a:rPr>
              <a:t>report_date </a:t>
            </a:r>
            <a:r>
              <a:rPr>
                <a:solidFill>
                  <a:srgbClr val="666666"/>
                </a:solidFill>
                <a:latin typeface="Courier"/>
              </a:rPr>
              <a:t>=</a:t>
            </a:r>
            <a:r>
              <a:rPr>
                <a:latin typeface="Courier"/>
              </a:rPr>
              <a:t> date.today()          </a:t>
            </a:r>
            <a:r>
              <a:rPr i="1">
                <a:solidFill>
                  <a:srgbClr val="60A0B0"/>
                </a:solidFill>
                <a:latin typeface="Courier"/>
              </a:rPr>
              <a:t># different every day, by design</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 l’horloge</a:t>
            </a:r>
          </a:p>
        </p:txBody>
      </p:sp>
      <p:sp>
        <p:nvSpPr>
          <p:cNvPr id="3" name="Content Placeholder 2"/>
          <p:cNvSpPr>
            <a:spLocks noGrp="1"/>
          </p:cNvSpPr>
          <p:nvPr>
            <p:ph idx="1"/>
          </p:nvPr>
        </p:nvSpPr>
        <p:spPr/>
        <p:txBody>
          <a:bodyPr/>
          <a:lstStyle/>
          <a:p>
            <a:pPr lvl="0"/>
            <a:r>
              <a:rPr/>
              <a:t>Tout ce qui lit l’heure courante fait différer chaque exécution — Un pied de page « produit le », un nom de fichier…</a:t>
            </a:r>
          </a:p>
          <a:p>
            <a:pPr lvl="0"/>
            <a:r>
              <a:rPr/>
              <a:t>Le remède est de prendre la date des données ou d’un paramètre</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 l’horloge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survey </a:t>
            </a:r>
            <a:r>
              <a:rPr>
                <a:solidFill>
                  <a:srgbClr val="666666"/>
                </a:solidFill>
                <a:latin typeface="Courier"/>
              </a:rPr>
              <a:t>=</a:t>
            </a:r>
            <a:r>
              <a:rPr>
                <a:latin typeface="Courier"/>
              </a:rPr>
              <a:t> pd.read_csv(</a:t>
            </a:r>
            <a:r>
              <a:rPr>
                <a:solidFill>
                  <a:srgbClr val="4070A0"/>
                </a:solidFill>
                <a:latin typeface="Courier"/>
              </a:rPr>
              <a:t>"data/raw/household-survey-2025.v1.csv"</a:t>
            </a:r>
            <a:r>
              <a:rPr>
                <a:latin typeface="Courier"/>
              </a:rPr>
              <a:t>)</a:t>
            </a:r>
            <a:br/>
            <a:r>
              <a:rPr>
                <a:latin typeface="Courier"/>
              </a:rPr>
              <a:t>as_of </a:t>
            </a:r>
            <a:r>
              <a:rPr>
                <a:solidFill>
                  <a:srgbClr val="666666"/>
                </a:solidFill>
                <a:latin typeface="Courier"/>
              </a:rPr>
              <a:t>=</a:t>
            </a:r>
            <a:r>
              <a:rPr>
                <a:latin typeface="Courier"/>
              </a:rPr>
              <a:t> pd.to_datetime(survey[</a:t>
            </a:r>
            <a:r>
              <a:rPr>
                <a:solidFill>
                  <a:srgbClr val="4070A0"/>
                </a:solidFill>
                <a:latin typeface="Courier"/>
              </a:rPr>
              <a:t>"interview_date"</a:t>
            </a:r>
            <a:r>
              <a:rPr>
                <a:latin typeface="Courier"/>
              </a:rPr>
              <a:t>]).</a:t>
            </a:r>
            <a:r>
              <a:rPr>
                <a:solidFill>
                  <a:srgbClr val="008000"/>
                </a:solidFill>
                <a:latin typeface="Courier"/>
              </a:rPr>
              <a:t>max</a:t>
            </a:r>
            <a:r>
              <a:rPr>
                <a:latin typeface="Courier"/>
              </a:rPr>
              <a:t>()   </a:t>
            </a:r>
            <a:r>
              <a:rPr i="1">
                <a:solidFill>
                  <a:srgbClr val="60A0B0"/>
                </a:solidFill>
                <a:latin typeface="Courier"/>
              </a:rPr>
              <a:t># from the data</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 l’horloge — En R</a:t>
            </a:r>
          </a:p>
        </p:txBody>
      </p:sp>
      <p:sp>
        <p:nvSpPr>
          <p:cNvPr id="3" name="Content Placeholder 2"/>
          <p:cNvSpPr>
            <a:spLocks noGrp="1"/>
          </p:cNvSpPr>
          <p:nvPr>
            <p:ph idx="1"/>
          </p:nvPr>
        </p:nvSpPr>
        <p:spPr/>
        <p:txBody>
          <a:bodyPr/>
          <a:lstStyle/>
          <a:p>
            <a:pPr lvl="0" indent="0">
              <a:buNone/>
            </a:pPr>
            <a:r>
              <a:rPr>
                <a:latin typeface="Courier"/>
              </a:rPr>
              <a:t>as_of </a:t>
            </a:r>
            <a:r>
              <a:rPr>
                <a:solidFill>
                  <a:srgbClr val="007020"/>
                </a:solidFill>
                <a:latin typeface="Courier"/>
              </a:rPr>
              <a:t>&lt;-</a:t>
            </a:r>
            <a:r>
              <a:rPr>
                <a:latin typeface="Courier"/>
              </a:rPr>
              <a:t> </a:t>
            </a:r>
            <a:r>
              <a:rPr>
                <a:solidFill>
                  <a:srgbClr val="06287E"/>
                </a:solidFill>
                <a:latin typeface="Courier"/>
              </a:rPr>
              <a:t>max</a:t>
            </a:r>
            <a:r>
              <a:rPr>
                <a:latin typeface="Courier"/>
              </a:rPr>
              <a:t>(</a:t>
            </a:r>
            <a:r>
              <a:rPr>
                <a:solidFill>
                  <a:srgbClr val="06287E"/>
                </a:solidFill>
                <a:latin typeface="Courier"/>
              </a:rPr>
              <a:t>as.Date</a:t>
            </a:r>
            <a:r>
              <a:rPr>
                <a:latin typeface="Courier"/>
              </a:rPr>
              <a:t>(survey</a:t>
            </a:r>
            <a:r>
              <a:rPr>
                <a:solidFill>
                  <a:srgbClr val="4070A0"/>
                </a:solidFill>
                <a:latin typeface="Courier"/>
              </a:rPr>
              <a:t>$</a:t>
            </a:r>
            <a:r>
              <a:rPr>
                <a:latin typeface="Courier"/>
              </a:rPr>
              <a:t>interview_date))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 l’horloge</a:t>
            </a:r>
          </a:p>
        </p:txBody>
      </p:sp>
      <p:sp>
        <p:nvSpPr>
          <p:cNvPr id="3" name="Content Placeholder 2"/>
          <p:cNvSpPr>
            <a:spLocks noGrp="1"/>
          </p:cNvSpPr>
          <p:nvPr>
            <p:ph idx="1"/>
          </p:nvPr>
        </p:nvSpPr>
        <p:spPr/>
        <p:txBody>
          <a:bodyPr/>
          <a:lstStyle/>
          <a:p>
            <a:pPr lvl="0"/>
            <a:r>
              <a:rPr/>
              <a:t>Cette plateforme s’est trompée là-dessus et l’échec est instructif — Les documents de cours et les diaporamas de leçon…</a:t>
            </a:r>
          </a:p>
          <a:p>
            <a:pPr lvl="0"/>
            <a:r>
              <a:rPr/>
              <a:t>La date est désormais rattachée à l’artefact — Celle d’un document vient de son propre cours et de ses leçons, celle…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 la graine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br/>
            <a:r>
              <a:rPr>
                <a:latin typeface="Courier"/>
              </a:rPr>
              <a:t>rng </a:t>
            </a:r>
            <a:r>
              <a:rPr>
                <a:solidFill>
                  <a:srgbClr val="666666"/>
                </a:solidFill>
                <a:latin typeface="Courier"/>
              </a:rPr>
              <a:t>=</a:t>
            </a:r>
            <a:r>
              <a:rPr>
                <a:latin typeface="Courier"/>
              </a:rPr>
              <a:t> np.random.default_rng(</a:t>
            </a:r>
            <a:r>
              <a:rPr>
                <a:solidFill>
                  <a:srgbClr val="40A070"/>
                </a:solidFill>
                <a:latin typeface="Courier"/>
              </a:rPr>
              <a:t>20260729</a:t>
            </a:r>
            <a:r>
              <a:rPr>
                <a:latin typeface="Courier"/>
              </a:rPr>
              <a:t>)      </a:t>
            </a:r>
            <a:r>
              <a:rPr i="1">
                <a:solidFill>
                  <a:srgbClr val="60A0B0"/>
                </a:solidFill>
                <a:latin typeface="Courier"/>
              </a:rPr>
              <a:t># stated, committed, reproducible</a:t>
            </a:r>
            <a:br/>
            <a:r>
              <a:rPr>
                <a:latin typeface="Courier"/>
              </a:rPr>
              <a:t>sample </a:t>
            </a:r>
            <a:r>
              <a:rPr>
                <a:solidFill>
                  <a:srgbClr val="666666"/>
                </a:solidFill>
                <a:latin typeface="Courier"/>
              </a:rPr>
              <a:t>=</a:t>
            </a:r>
            <a:r>
              <a:rPr>
                <a:latin typeface="Courier"/>
              </a:rPr>
              <a:t> rng.choice(households, size</a:t>
            </a:r>
            <a:r>
              <a:rPr>
                <a:solidFill>
                  <a:srgbClr val="666666"/>
                </a:solidFill>
                <a:latin typeface="Courier"/>
              </a:rPr>
              <a:t>=</a:t>
            </a:r>
            <a:r>
              <a:rPr>
                <a:solidFill>
                  <a:srgbClr val="40A070"/>
                </a:solidFill>
                <a:latin typeface="Courier"/>
              </a:rPr>
              <a:t>200</a:t>
            </a:r>
            <a:r>
              <a:rPr>
                <a:latin typeface="Courier"/>
              </a:rPr>
              <a:t>, replace</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 la graine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set.seed</a:t>
            </a:r>
            <a:r>
              <a:rPr>
                <a:latin typeface="Courier"/>
              </a:rPr>
              <a:t>(</a:t>
            </a:r>
            <a:r>
              <a:rPr>
                <a:solidFill>
                  <a:srgbClr val="40A070"/>
                </a:solidFill>
                <a:latin typeface="Courier"/>
              </a:rPr>
              <a:t>20260729</a:t>
            </a:r>
            <a:r>
              <a:rPr>
                <a:latin typeface="Courier"/>
              </a:rPr>
              <a:t>)</a:t>
            </a:r>
            <a:br/>
            <a:r>
              <a:rPr>
                <a:solidFill>
                  <a:srgbClr val="06287E"/>
                </a:solidFill>
                <a:latin typeface="Courier"/>
              </a:rPr>
              <a:t>sample</a:t>
            </a:r>
            <a:r>
              <a:rPr>
                <a:latin typeface="Courier"/>
              </a:rPr>
              <a:t>(households, </a:t>
            </a:r>
            <a:r>
              <a:rPr>
                <a:solidFill>
                  <a:srgbClr val="40A070"/>
                </a:solidFill>
                <a:latin typeface="Courier"/>
              </a:rPr>
              <a:t>200</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 la graine</a:t>
            </a:r>
          </a:p>
        </p:txBody>
      </p:sp>
      <p:sp>
        <p:nvSpPr>
          <p:cNvPr id="3" name="Content Placeholder 2"/>
          <p:cNvSpPr>
            <a:spLocks noGrp="1"/>
          </p:cNvSpPr>
          <p:nvPr>
            <p:ph idx="1"/>
          </p:nvPr>
        </p:nvSpPr>
        <p:spPr/>
        <p:txBody>
          <a:bodyPr/>
          <a:lstStyle/>
          <a:p>
            <a:pPr lvl="0"/>
            <a:r>
              <a:rPr/>
              <a:t>Tout ce qui est aléatoire exige une graine et la graine a sa place dans le code — Intervalles bootstrap,…</a:t>
            </a:r>
          </a:p>
          <a:p>
            <a:pPr lvl="0"/>
            <a:r>
              <a:rPr/>
              <a:t>Fixez-la une fois, en tête, visiblement — Une graine enfouie trois fonctions plus bas est une graine que quelqu’un…</a:t>
            </a:r>
          </a:p>
          <a:p>
            <a:pPr lvl="0"/>
            <a:r>
              <a:rPr/>
              <a:t>Et dites-le dans la sortie — L’intervalle bootstrap du cours de régression est rapporté avec « 400 rééchantillonnages,…</a:t>
            </a:r>
          </a:p>
          <a:p>
            <a:pPr lvl="0"/>
            <a:r>
              <a:rPr/>
              <a:t>Chaque jeu de données de cette plateforme est produit par un script à graine fixe — ce qui fait de `pnpm…</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 l’ordre dans lequel les fichiers reviennent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glob</a:t>
            </a:r>
            <a:br/>
            <a:r>
              <a:rPr b="1">
                <a:solidFill>
                  <a:srgbClr val="007020"/>
                </a:solidFill>
                <a:latin typeface="Courier"/>
              </a:rPr>
              <a:t>for</a:t>
            </a:r>
            <a:r>
              <a:rPr>
                <a:latin typeface="Courier"/>
              </a:rPr>
              <a:t> path </a:t>
            </a:r>
            <a:r>
              <a:rPr b="1">
                <a:solidFill>
                  <a:srgbClr val="007020"/>
                </a:solidFill>
                <a:latin typeface="Courier"/>
              </a:rPr>
              <a:t>in</a:t>
            </a:r>
            <a:r>
              <a:rPr>
                <a:latin typeface="Courier"/>
              </a:rPr>
              <a:t> glob.glob(</a:t>
            </a:r>
            <a:r>
              <a:rPr>
                <a:solidFill>
                  <a:srgbClr val="4070A0"/>
                </a:solidFill>
                <a:latin typeface="Courier"/>
              </a:rPr>
              <a:t>"data/raw/*.csv"</a:t>
            </a:r>
            <a:r>
              <a:rPr>
                <a:latin typeface="Courier"/>
              </a:rPr>
              <a:t>):     </a:t>
            </a:r>
            <a:r>
              <a:rPr i="1">
                <a:solidFill>
                  <a:srgbClr val="60A0B0"/>
                </a:solidFill>
                <a:latin typeface="Courier"/>
              </a:rPr>
              <a:t># order is filesystem-dependent</a:t>
            </a:r>
            <a:br/>
            <a:r>
              <a:rPr>
                <a:latin typeface="Courier"/>
              </a:rPr>
              <a:t>    ...</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 l’ordre dans lequel les fichiers reviennent</a:t>
            </a:r>
          </a:p>
        </p:txBody>
      </p:sp>
      <p:sp>
        <p:nvSpPr>
          <p:cNvPr id="3" name="Content Placeholder 2"/>
          <p:cNvSpPr>
            <a:spLocks noGrp="1"/>
          </p:cNvSpPr>
          <p:nvPr>
            <p:ph idx="1"/>
          </p:nvPr>
        </p:nvSpPr>
        <p:spPr/>
        <p:txBody>
          <a:bodyPr/>
          <a:lstStyle/>
          <a:p>
            <a:pPr lvl="0"/>
            <a:r>
              <a:rPr>
                <a:latin typeface="Courier"/>
              </a:rPr>
              <a:t>glob</a:t>
            </a:r>
            <a:r>
              <a:rPr/>
              <a:t> et </a:t>
            </a:r>
            <a:r>
              <a:rPr>
                <a:latin typeface="Courier"/>
              </a:rPr>
              <a:t>os.listdir</a:t>
            </a:r>
            <a:r>
              <a:rPr/>
              <a:t> renvoient les fichiers dans un ordre qui diffère selon les systèmes et parfois d’une exécution à…</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 l’ordre dans lequel les fichiers reviennent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path </a:t>
            </a:r>
            <a:r>
              <a:rPr b="1">
                <a:solidFill>
                  <a:srgbClr val="007020"/>
                </a:solidFill>
                <a:latin typeface="Courier"/>
              </a:rPr>
              <a:t>in</a:t>
            </a:r>
            <a:r>
              <a:rPr>
                <a:latin typeface="Courier"/>
              </a:rPr>
              <a:t> </a:t>
            </a:r>
            <a:r>
              <a:rPr>
                <a:solidFill>
                  <a:srgbClr val="008000"/>
                </a:solidFill>
                <a:latin typeface="Courier"/>
              </a:rPr>
              <a:t>sorted</a:t>
            </a:r>
            <a:r>
              <a:rPr>
                <a:latin typeface="Courier"/>
              </a:rPr>
              <a:t>(glob.glob(</a:t>
            </a:r>
            <a:r>
              <a:rPr>
                <a:solidFill>
                  <a:srgbClr val="4070A0"/>
                </a:solidFill>
                <a:latin typeface="Courier"/>
              </a:rPr>
              <a:t>"data/raw/*.csv"</a:t>
            </a:r>
            <a:r>
              <a:rPr>
                <a:latin typeface="Courier"/>
              </a:rPr>
              <a:t>)):</a:t>
            </a:r>
            <a:br/>
            <a:r>
              <a:rPr>
                <a:latin typeface="Courier"/>
              </a:rPr>
              <a:t>    ...</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 l’ordre dans lequel les fichiers reviennent — En R</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(path </a:t>
            </a:r>
            <a:r>
              <a:rPr b="1">
                <a:solidFill>
                  <a:srgbClr val="007020"/>
                </a:solidFill>
                <a:latin typeface="Courier"/>
              </a:rPr>
              <a:t>in</a:t>
            </a:r>
            <a:r>
              <a:rPr>
                <a:latin typeface="Courier"/>
              </a:rPr>
              <a:t> </a:t>
            </a:r>
            <a:r>
              <a:rPr>
                <a:solidFill>
                  <a:srgbClr val="06287E"/>
                </a:solidFill>
                <a:latin typeface="Courier"/>
              </a:rPr>
              <a:t>sort</a:t>
            </a:r>
            <a:r>
              <a:rPr>
                <a:latin typeface="Courier"/>
              </a:rPr>
              <a:t>(</a:t>
            </a:r>
            <a:r>
              <a:rPr>
                <a:solidFill>
                  <a:srgbClr val="06287E"/>
                </a:solidFill>
                <a:latin typeface="Courier"/>
              </a:rPr>
              <a:t>list.files</a:t>
            </a:r>
            <a:r>
              <a:rPr>
                <a:latin typeface="Courier"/>
              </a:rPr>
              <a:t>(</a:t>
            </a:r>
            <a:r>
              <a:rPr>
                <a:solidFill>
                  <a:srgbClr val="4070A0"/>
                </a:solidFill>
                <a:latin typeface="Courier"/>
              </a:rPr>
              <a:t>"data/raw"</a:t>
            </a:r>
            <a:r>
              <a:rPr>
                <a:latin typeface="Courier"/>
              </a:rPr>
              <a:t>, </a:t>
            </a:r>
            <a:r>
              <a:rPr>
                <a:solidFill>
                  <a:srgbClr val="7D9029"/>
                </a:solidFill>
                <a:latin typeface="Courier"/>
              </a:rPr>
              <a:t>full.names =</a:t>
            </a:r>
            <a:r>
              <a:rPr>
                <a:latin typeface="Courier"/>
              </a:rPr>
              <a:t> </a:t>
            </a:r>
            <a:r>
              <a:rPr>
                <a:solidFill>
                  <a:srgbClr val="880000"/>
                </a:solidFill>
                <a:latin typeface="Courier"/>
              </a:rPr>
              <a:t>TRUE</a:t>
            </a:r>
            <a:r>
              <a:rPr>
                <a:latin typeface="Courier"/>
              </a:rPr>
              <a:t>))) { }</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 l’ordre dans lequel les fichiers reviennent</a:t>
            </a:r>
          </a:p>
        </p:txBody>
      </p:sp>
      <p:sp>
        <p:nvSpPr>
          <p:cNvPr id="3" name="Content Placeholder 2"/>
          <p:cNvSpPr>
            <a:spLocks noGrp="1"/>
          </p:cNvSpPr>
          <p:nvPr>
            <p:ph idx="1"/>
          </p:nvPr>
        </p:nvSpPr>
        <p:spPr/>
        <p:txBody>
          <a:bodyPr/>
          <a:lstStyle/>
          <a:p>
            <a:pPr lvl="0"/>
            <a:r>
              <a:rPr/>
              <a:t>Triez. Toujours. Cela coûte six caractères</a:t>
            </a:r>
          </a:p>
          <a:p>
            <a:pPr lvl="0"/>
            <a:r>
              <a:rPr/>
              <a:t>La même chose vaut pour l’ordre des dictionnaires et des groupes — </a:t>
            </a:r>
            <a:r>
              <a:rPr>
                <a:latin typeface="Courier"/>
              </a:rPr>
              <a:t>groupby</a:t>
            </a:r>
            <a:r>
              <a:rPr/>
              <a:t> dans pandas trie par défaut et…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Quatre : la locale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float</a:t>
            </a:r>
            <a:r>
              <a:rPr>
                <a:latin typeface="Courier"/>
              </a:rPr>
              <a:t>(</a:t>
            </a:r>
            <a:r>
              <a:rPr>
                <a:solidFill>
                  <a:srgbClr val="4070A0"/>
                </a:solidFill>
                <a:latin typeface="Courier"/>
              </a:rPr>
              <a:t>"1,234"</a:t>
            </a:r>
            <a:r>
              <a:rPr>
                <a:latin typeface="Courier"/>
              </a:rPr>
              <a:t>)           </a:t>
            </a:r>
            <a:r>
              <a:rPr i="1">
                <a:solidFill>
                  <a:srgbClr val="60A0B0"/>
                </a:solidFill>
                <a:latin typeface="Courier"/>
              </a:rPr>
              <a:t># ValueError, or 1.234, depending on where you are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Quatre : la locale</a:t>
            </a:r>
          </a:p>
        </p:txBody>
      </p:sp>
      <p:sp>
        <p:nvSpPr>
          <p:cNvPr id="3" name="Content Placeholder 2"/>
          <p:cNvSpPr>
            <a:spLocks noGrp="1"/>
          </p:cNvSpPr>
          <p:nvPr>
            <p:ph idx="1"/>
          </p:nvPr>
        </p:nvSpPr>
        <p:spPr/>
        <p:txBody>
          <a:bodyPr/>
          <a:lstStyle/>
          <a:p>
            <a:pPr lvl="0"/>
            <a:r>
              <a:rPr/>
              <a:t>Le séparateur décimal, le séparateur de milliers, le format de date et l’ordre de tri des caractères accentués…</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Quatre : la locale — En Python</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666666"/>
                </a:solidFill>
                <a:latin typeface="Courier"/>
              </a:rPr>
              <a:t>=</a:t>
            </a:r>
            <a:r>
              <a:rPr>
                <a:latin typeface="Courier"/>
              </a:rPr>
              <a:t> pd.read_csv(path, decimal</a:t>
            </a:r>
            <a:r>
              <a:rPr>
                <a:solidFill>
                  <a:srgbClr val="666666"/>
                </a:solidFill>
                <a:latin typeface="Courier"/>
              </a:rPr>
              <a:t>=</a:t>
            </a:r>
            <a:r>
              <a:rPr>
                <a:solidFill>
                  <a:srgbClr val="4070A0"/>
                </a:solidFill>
                <a:latin typeface="Courier"/>
              </a:rPr>
              <a:t>"."</a:t>
            </a:r>
            <a:r>
              <a:rPr>
                <a:latin typeface="Courier"/>
              </a:rPr>
              <a:t>, thousands</a:t>
            </a:r>
            <a:r>
              <a:rPr>
                <a:solidFill>
                  <a:srgbClr val="666666"/>
                </a:solidFill>
                <a:latin typeface="Courier"/>
              </a:rPr>
              <a:t>=</a:t>
            </a:r>
            <a:r>
              <a:rPr>
                <a:solidFill>
                  <a:srgbClr val="19177C"/>
                </a:solidFill>
                <a:latin typeface="Courier"/>
              </a:rPr>
              <a:t>None</a:t>
            </a:r>
            <a:r>
              <a:rPr>
                <a:latin typeface="Courier"/>
              </a:rPr>
              <a:t>)     </a:t>
            </a:r>
            <a:r>
              <a:rPr i="1">
                <a:solidFill>
                  <a:srgbClr val="60A0B0"/>
                </a:solidFill>
                <a:latin typeface="Courier"/>
              </a:rPr>
              <a:t># stated, not inferred</a:t>
            </a:r>
            <a:br/>
            <a:r>
              <a:rPr>
                <a:latin typeface="Courier"/>
              </a:rPr>
              <a:t>dates </a:t>
            </a:r>
            <a:r>
              <a:rPr>
                <a:solidFill>
                  <a:srgbClr val="666666"/>
                </a:solidFill>
                <a:latin typeface="Courier"/>
              </a:rPr>
              <a:t>=</a:t>
            </a:r>
            <a:r>
              <a:rPr>
                <a:latin typeface="Courier"/>
              </a:rPr>
              <a:t> pd.to_datetime(survey[</a:t>
            </a:r>
            <a:r>
              <a:rPr>
                <a:solidFill>
                  <a:srgbClr val="4070A0"/>
                </a:solidFill>
                <a:latin typeface="Courier"/>
              </a:rPr>
              <a:t>"date"</a:t>
            </a:r>
            <a:r>
              <a:rPr>
                <a:latin typeface="Courier"/>
              </a:rPr>
              <a:t>], </a:t>
            </a:r>
            <a:r>
              <a:rPr>
                <a:solidFill>
                  <a:srgbClr val="008000"/>
                </a:solidFill>
                <a:latin typeface="Courier"/>
              </a:rPr>
              <a:t>format</a:t>
            </a:r>
            <a:r>
              <a:rPr>
                <a:solidFill>
                  <a:srgbClr val="666666"/>
                </a:solidFill>
                <a:latin typeface="Courier"/>
              </a:rPr>
              <a:t>=</a:t>
            </a:r>
            <a:r>
              <a:rPr>
                <a:solidFill>
                  <a:srgbClr val="4070A0"/>
                </a:solidFill>
                <a:latin typeface="Courier"/>
              </a:rPr>
              <a:t>"%Y-%m-%d"</a:t>
            </a:r>
            <a:r>
              <a:rPr>
                <a:latin typeface="Courier"/>
              </a:rPr>
              <a:t>)   </a:t>
            </a:r>
            <a:r>
              <a:rPr i="1">
                <a:solidFill>
                  <a:srgbClr val="60A0B0"/>
                </a:solidFill>
                <a:latin typeface="Courier"/>
              </a:rPr>
              <a:t># explicit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Quatre : la locale — En R</a:t>
            </a:r>
          </a:p>
        </p:txBody>
      </p:sp>
      <p:sp>
        <p:nvSpPr>
          <p:cNvPr id="3" name="Content Placeholder 2"/>
          <p:cNvSpPr>
            <a:spLocks noGrp="1"/>
          </p:cNvSpPr>
          <p:nvPr>
            <p:ph idx="1"/>
          </p:nvPr>
        </p:nvSpPr>
        <p:spPr/>
        <p:txBody>
          <a:bodyPr/>
          <a:lstStyle/>
          <a:p>
            <a:pPr lvl="0" indent="0">
              <a:buNone/>
            </a:pPr>
            <a:r>
              <a:rPr>
                <a:latin typeface="Courier"/>
              </a:rPr>
              <a:t>readr</a:t>
            </a:r>
            <a:r>
              <a:rPr>
                <a:solidFill>
                  <a:srgbClr val="4070A0"/>
                </a:solidFill>
                <a:latin typeface="Courier"/>
              </a:rPr>
              <a:t>::</a:t>
            </a:r>
            <a:r>
              <a:rPr>
                <a:solidFill>
                  <a:srgbClr val="06287E"/>
                </a:solidFill>
                <a:latin typeface="Courier"/>
              </a:rPr>
              <a:t>read_csv</a:t>
            </a:r>
            <a:r>
              <a:rPr>
                <a:latin typeface="Courier"/>
              </a:rPr>
              <a:t>(path, </a:t>
            </a:r>
            <a:r>
              <a:rPr>
                <a:solidFill>
                  <a:srgbClr val="7D9029"/>
                </a:solidFill>
                <a:latin typeface="Courier"/>
              </a:rPr>
              <a:t>locale =</a:t>
            </a:r>
            <a:r>
              <a:rPr>
                <a:latin typeface="Courier"/>
              </a:rPr>
              <a:t> </a:t>
            </a:r>
            <a:r>
              <a:rPr>
                <a:solidFill>
                  <a:srgbClr val="06287E"/>
                </a:solidFill>
                <a:latin typeface="Courier"/>
              </a:rPr>
              <a:t>locale</a:t>
            </a:r>
            <a:r>
              <a:rPr>
                <a:latin typeface="Courier"/>
              </a:rPr>
              <a:t>(</a:t>
            </a:r>
            <a:r>
              <a:rPr>
                <a:solidFill>
                  <a:srgbClr val="7D9029"/>
                </a:solidFill>
                <a:latin typeface="Courier"/>
              </a:rPr>
              <a:t>decimal_mark =</a:t>
            </a:r>
            <a:r>
              <a:rPr>
                <a:latin typeface="Courier"/>
              </a:rPr>
              <a:t> </a:t>
            </a:r>
            <a:r>
              <a:rPr>
                <a:solidFill>
                  <a:srgbClr val="4070A0"/>
                </a:solidFill>
                <a:latin typeface="Courier"/>
              </a:rPr>
              <a:t>"."</a:t>
            </a:r>
            <a:r>
              <a:rPr>
                <a:latin typeface="Courier"/>
              </a:rPr>
              <a:t>, </a:t>
            </a:r>
            <a:r>
              <a:rPr>
                <a:solidFill>
                  <a:srgbClr val="7D9029"/>
                </a:solidFill>
                <a:latin typeface="Courier"/>
              </a:rPr>
              <a:t>date_format =</a:t>
            </a:r>
            <a:r>
              <a:rPr>
                <a:latin typeface="Courier"/>
              </a:rPr>
              <a:t> </a:t>
            </a:r>
            <a:r>
              <a:rPr>
                <a:solidFill>
                  <a:srgbClr val="4070A0"/>
                </a:solidFill>
                <a:latin typeface="Courier"/>
              </a:rPr>
              <a:t>"%Y-%m-%d"</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Quatre : la locale</a:t>
            </a:r>
          </a:p>
        </p:txBody>
      </p:sp>
      <p:sp>
        <p:nvSpPr>
          <p:cNvPr id="3" name="Content Placeholder 2"/>
          <p:cNvSpPr>
            <a:spLocks noGrp="1"/>
          </p:cNvSpPr>
          <p:nvPr>
            <p:ph idx="1"/>
          </p:nvPr>
        </p:nvSpPr>
        <p:spPr/>
        <p:txBody>
          <a:bodyPr/>
          <a:lstStyle/>
          <a:p>
            <a:pPr lvl="0"/>
            <a:r>
              <a:rPr/>
              <a:t>Énoncez le format plutôt que de laisser le lecteur l’inférer — </a:t>
            </a:r>
            <a:r>
              <a:rPr>
                <a:latin typeface="Courier"/>
              </a:rPr>
              <a:t>pd.to_datetime</a:t>
            </a:r>
            <a:r>
              <a:rPr/>
              <a:t> sans format est une fonction qui…</a:t>
            </a:r>
          </a:p>
          <a:p>
            <a:pPr lvl="0"/>
            <a:r>
              <a:rPr/>
              <a:t>Le tri est le plus subtil — </a:t>
            </a:r>
            <a:r>
              <a:rPr>
                <a:latin typeface="Courier"/>
              </a:rPr>
              <a:t>sorted()</a:t>
            </a:r>
            <a:r>
              <a:rPr/>
              <a:t> sur des noms de communes français place </a:t>
            </a:r>
            <a:r>
              <a:rPr>
                <a:latin typeface="Courier"/>
              </a:rPr>
              <a:t>Étroit</a:t>
            </a:r>
            <a:r>
              <a:rPr/>
              <a:t> après </a:t>
            </a:r>
            <a:r>
              <a:rPr>
                <a:latin typeface="Courier"/>
              </a:rPr>
              <a:t>Zone</a:t>
            </a:r>
            <a:r>
              <a:rPr/>
              <a:t> sous une locale et…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test qui attrape les quatre — Shell</a:t>
            </a:r>
          </a:p>
        </p:txBody>
      </p:sp>
      <p:sp>
        <p:nvSpPr>
          <p:cNvPr id="3" name="Content Placeholder 2"/>
          <p:cNvSpPr>
            <a:spLocks noGrp="1"/>
          </p:cNvSpPr>
          <p:nvPr>
            <p:ph idx="1"/>
          </p:nvPr>
        </p:nvSpPr>
        <p:spPr/>
        <p:txBody>
          <a:bodyPr/>
          <a:lstStyle/>
          <a:p>
            <a:pPr lvl="0" indent="0">
              <a:buNone/>
            </a:pPr>
            <a:r>
              <a:rPr>
                <a:latin typeface="Courier"/>
              </a:rPr>
              <a:t>python run.py </a:t>
            </a:r>
            <a:r>
              <a:rPr b="1">
                <a:solidFill>
                  <a:srgbClr val="007020"/>
                </a:solidFill>
                <a:latin typeface="Courier"/>
              </a:rPr>
              <a:t>&amp;&amp;</a:t>
            </a:r>
            <a:r>
              <a:rPr>
                <a:latin typeface="Courier"/>
              </a:rPr>
              <a:t> </a:t>
            </a:r>
            <a:r>
              <a:rPr>
                <a:solidFill>
                  <a:srgbClr val="06287E"/>
                </a:solidFill>
                <a:latin typeface="Courier"/>
              </a:rPr>
              <a:t>cp</a:t>
            </a:r>
            <a:r>
              <a:rPr>
                <a:latin typeface="Courier"/>
              </a:rPr>
              <a:t> </a:t>
            </a:r>
            <a:r>
              <a:rPr>
                <a:solidFill>
                  <a:srgbClr val="7D9029"/>
                </a:solidFill>
                <a:latin typeface="Courier"/>
              </a:rPr>
              <a:t>-r</a:t>
            </a:r>
            <a:r>
              <a:rPr>
                <a:latin typeface="Courier"/>
              </a:rPr>
              <a:t> outputs outputs-first</a:t>
            </a:r>
            <a:br/>
            <a:r>
              <a:rPr>
                <a:latin typeface="Courier"/>
              </a:rPr>
              <a:t>python run.py </a:t>
            </a:r>
            <a:r>
              <a:rPr b="1">
                <a:solidFill>
                  <a:srgbClr val="007020"/>
                </a:solidFill>
                <a:latin typeface="Courier"/>
              </a:rPr>
              <a:t>&amp;&amp;</a:t>
            </a:r>
            <a:r>
              <a:rPr>
                <a:latin typeface="Courier"/>
              </a:rPr>
              <a:t> </a:t>
            </a:r>
            <a:r>
              <a:rPr>
                <a:solidFill>
                  <a:srgbClr val="06287E"/>
                </a:solidFill>
                <a:latin typeface="Courier"/>
              </a:rPr>
              <a:t>diff</a:t>
            </a:r>
            <a:r>
              <a:rPr>
                <a:latin typeface="Courier"/>
              </a:rPr>
              <a:t> </a:t>
            </a:r>
            <a:r>
              <a:rPr>
                <a:solidFill>
                  <a:srgbClr val="7D9029"/>
                </a:solidFill>
                <a:latin typeface="Courier"/>
              </a:rPr>
              <a:t>-r</a:t>
            </a:r>
            <a:r>
              <a:rPr>
                <a:latin typeface="Courier"/>
              </a:rPr>
              <a:t> outputs outputs-first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test qui attrape les quatre</a:t>
            </a:r>
          </a:p>
        </p:txBody>
      </p:sp>
      <p:sp>
        <p:nvSpPr>
          <p:cNvPr id="3" name="Content Placeholder 2"/>
          <p:cNvSpPr>
            <a:spLocks noGrp="1"/>
          </p:cNvSpPr>
          <p:nvPr>
            <p:ph idx="1"/>
          </p:nvPr>
        </p:nvSpPr>
        <p:spPr/>
        <p:txBody>
          <a:bodyPr/>
          <a:lstStyle/>
          <a:p>
            <a:pPr lvl="0"/>
            <a:r>
              <a:rPr/>
              <a:t>Exécutez deux fois et comparez — Tout ce qui diffère est l’une des quatre, et le diff nomme le fichier</a:t>
            </a:r>
          </a:p>
          <a:p>
            <a:pPr lvl="0"/>
            <a:r>
              <a:rPr/>
              <a:t>Exécutez deux fois sur des machines différentes — et vous attrapez en plus la locale et l’ordre des fichiers, ce qu’une…</a:t>
            </a:r>
          </a:p>
          <a:p>
            <a:pPr lvl="0"/>
            <a:r>
              <a:rPr/>
              <a:t>Mettez-le dans l’intégration continue — qui est une machine propre à chaque fois, et la vérification s’exécute que…</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L’habitude de la sortie déterministe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Source de bruit</a:t>
                      </a:r>
                    </a:p>
                  </a:txBody>
                  <a:tcPr/>
                </a:tc>
                <a:tc>
                  <a:txBody>
                    <a:bodyPr/>
                    <a:lstStyle/>
                    <a:p>
                      <a:pPr lvl="0" indent="0" marL="0">
                        <a:buNone/>
                      </a:pPr>
                      <a:r>
                        <a:rPr/>
                        <a:t>Remède</a:t>
                      </a:r>
                    </a:p>
                  </a:txBody>
                  <a:tcPr/>
                </a:tc>
              </a:tr>
              <a:tr h="0">
                <a:tc>
                  <a:txBody>
                    <a:bodyPr/>
                    <a:lstStyle/>
                    <a:p>
                      <a:pPr lvl="0" indent="0" marL="0">
                        <a:buNone/>
                      </a:pPr>
                      <a:r>
                        <a:rPr/>
                        <a:t>Horodatages dans les métadonnées de fichier</a:t>
                      </a:r>
                    </a:p>
                  </a:txBody>
                </a:tc>
                <a:tc>
                  <a:txBody>
                    <a:bodyPr/>
                    <a:lstStyle/>
                    <a:p>
                      <a:pPr lvl="0" indent="0" marL="0">
                        <a:buNone/>
                      </a:pPr>
                      <a:r>
                        <a:rPr>
                          <a:latin typeface="Courier"/>
                        </a:rPr>
                        <a:t>SOURCE_DATE_EPOCH</a:t>
                      </a:r>
                      <a:r>
                        <a:rPr/>
                        <a:t>, ou les retirer</a:t>
                      </a:r>
                    </a:p>
                  </a:txBody>
                </a:tc>
              </a:tr>
              <a:tr h="0">
                <a:tc>
                  <a:txBody>
                    <a:bodyPr/>
                    <a:lstStyle/>
                    <a:p>
                      <a:pPr lvl="0" indent="0" marL="0">
                        <a:buNone/>
                      </a:pPr>
                      <a:r>
                        <a:rPr/>
                        <a:t>Une date de production dans un pied de page</a:t>
                      </a:r>
                    </a:p>
                  </a:txBody>
                </a:tc>
                <a:tc>
                  <a:txBody>
                    <a:bodyPr/>
                    <a:lstStyle/>
                    <a:p>
                      <a:pPr lvl="0" indent="0" marL="0">
                        <a:buNone/>
                      </a:pPr>
                      <a:r>
                        <a:rPr/>
                        <a:t>La prendre du contenu</a:t>
                      </a:r>
                    </a:p>
                  </a:txBody>
                </a:tc>
              </a:tr>
              <a:tr h="0">
                <a:tc>
                  <a:txBody>
                    <a:bodyPr/>
                    <a:lstStyle/>
                    <a:p>
                      <a:pPr lvl="0" indent="0" marL="0">
                        <a:buNone/>
                      </a:pPr>
                      <a:r>
                        <a:rPr/>
                        <a:t>Une compression avec horodatage</a:t>
                      </a:r>
                    </a:p>
                  </a:txBody>
                </a:tc>
                <a:tc>
                  <a:txBody>
                    <a:bodyPr/>
                    <a:lstStyle/>
                    <a:p>
                      <a:pPr lvl="0" indent="0" marL="0">
                        <a:buNone/>
                      </a:pPr>
                      <a:r>
                        <a:rPr/>
                        <a:t>Une archive dont les dates d’entrée sont fixées</a:t>
                      </a:r>
                    </a:p>
                  </a:txBody>
                </a:tc>
              </a:tr>
              <a:tr h="0">
                <a:tc>
                  <a:txBody>
                    <a:bodyPr/>
                    <a:lstStyle/>
                    <a:p>
                      <a:pPr lvl="0" indent="0" marL="0">
                        <a:buNone/>
                      </a:pPr>
                      <a:r>
                        <a:rPr/>
                        <a:t>L’ordre de sommation en virgule flottante</a:t>
                      </a:r>
                    </a:p>
                  </a:txBody>
                </a:tc>
                <a:tc>
                  <a:txBody>
                    <a:bodyPr/>
                    <a:lstStyle/>
                    <a:p>
                      <a:pPr lvl="0" indent="0" marL="0">
                        <a:buNone/>
                      </a:pPr>
                      <a:r>
                        <a:rPr/>
                        <a:t>Trier avant de réduire là où cela compte</a:t>
                      </a:r>
                    </a:p>
                  </a:txBody>
                </a:tc>
              </a:tr>
              <a:tr h="0">
                <a:tc>
                  <a:txBody>
                    <a:bodyPr/>
                    <a:lstStyle/>
                    <a:p>
                      <a:pPr lvl="0" indent="0" marL="0">
                        <a:buNone/>
                      </a:pPr>
                      <a:r>
                        <a:rPr/>
                        <a:t>Un identifiant aléatoire incorporé</a:t>
                      </a:r>
                    </a:p>
                  </a:txBody>
                </a:tc>
                <a:tc>
                  <a:txBody>
                    <a:bodyPr/>
                    <a:lstStyle/>
                    <a:p>
                      <a:pPr lvl="0" indent="0" marL="0">
                        <a:buNone/>
                      </a:pPr>
                      <a:r>
                        <a:rPr/>
                        <a:t>Le dériver d’une empreinte du contenu</a:t>
                      </a:r>
                    </a:p>
                  </a:txBody>
                </a:tc>
              </a:tr>
            </a:tbl>
          </a:graphicData>
        </a:graphic>
      </p:graphicFrame>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L’habitude de la sortie déterministe</a:t>
            </a:r>
          </a:p>
        </p:txBody>
      </p:sp>
      <p:sp>
        <p:nvSpPr>
          <p:cNvPr id="3" name="Content Placeholder 2"/>
          <p:cNvSpPr>
            <a:spLocks noGrp="1"/>
          </p:cNvSpPr>
          <p:nvPr>
            <p:ph idx="1"/>
          </p:nvPr>
        </p:nvSpPr>
        <p:spPr/>
        <p:txBody>
          <a:bodyPr/>
          <a:lstStyle/>
          <a:p>
            <a:pPr lvl="0"/>
            <a:r>
              <a:rPr/>
              <a:t>Cette plateforme fixe </a:t>
            </a:r>
            <a:r>
              <a:rPr>
                <a:latin typeface="Courier"/>
              </a:rPr>
              <a:t>SOURCE_DATE_EPOCH</a:t>
            </a:r>
            <a:r>
              <a:rPr/>
              <a:t> pour pdfTeX et pour pandoc — parce qu’un </a:t>
            </a:r>
            <a:r>
              <a:rPr>
                <a:latin typeface="Courier"/>
              </a:rPr>
              <a:t>.pptx</a:t>
            </a:r>
            <a:r>
              <a:rPr/>
              <a:t> est une archive dont les…</a:t>
            </a:r>
          </a:p>
          <a:p>
            <a:pPr lvl="0"/>
            <a:r>
              <a:rPr/>
              <a:t>Le bénéfice est qu’un diff signifie quelque chose — Quand reconstruire ne produit aucun changement, un changement dans…</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a:t>
            </a:r>
          </a:p>
        </p:txBody>
      </p:sp>
      <p:sp>
        <p:nvSpPr>
          <p:cNvPr id="3" name="Content Placeholder 2"/>
          <p:cNvSpPr>
            <a:spLocks noGrp="1"/>
          </p:cNvSpPr>
          <p:nvPr>
            <p:ph idx="1"/>
          </p:nvPr>
        </p:nvSpPr>
        <p:spPr/>
        <p:txBody>
          <a:bodyPr/>
          <a:lstStyle/>
          <a:p>
            <a:pPr lvl="0" indent="0">
              <a:buNone/>
            </a:pPr>
            <a:r>
              <a:rPr>
                <a:latin typeface="Courier"/>
              </a:rPr>
              <a:t>Determinism
  All randomness is seeded: seed 20260729, set in src/config.py and reported
  with every bootstrap interval in this report.
  Dates are taken from the data (the latest interview date) rather than from
  the clock. No output contains a generation timestamp.
  File iteration is sorted. Group order is stated explicitly rather than
  inherited from the grouping library's default.
  CSV reading states the decimal mark and the date format rather than
  inferring them.
  Verified: running the pipeline twice produces byte-identical outputs, and
  CI runs it on a clean machine on every push.</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La dernière ligne est l’affirmation et les quatre au-dessus sont la façon dont elle a été obtenue — Un rapport qui…</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Une chaîne reproductible qui produit un rapport vaut la peine d’exister.</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https://data-analysis.cassion.dev/fr/cours/reproducible-workflows/repro-04-what-makes-a-rerun-differ</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Quatre choses qui changent la réponse alors que rien n’a changé</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4 sur 8</vt:lpwstr>
  </property>
  <property fmtid="{D5CDD505-2E9C-101B-9397-08002B2CF9AE}" pid="3" name="subtitle">
    <vt:lpwstr>L’horloge, la graine, l’ordre des fichiers et la locale. Chacune produit un résultat différent depuis un code identique et des données identiques, chacune est invisible dans un diff, et cette plateforme en a rencontré trois sur quatre en production.</vt:lpwstr>
  </property>
</Properties>
</file>