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3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slide" Target="slides/slide28.xml" /><Relationship Id="rId30" Type="http://schemas.openxmlformats.org/officeDocument/2006/relationships/slide" Target="slides/slide29.xml" /><Relationship Id="rId31" Type="http://schemas.openxmlformats.org/officeDocument/2006/relationships/notesMaster" Target="notesMasters/notesMaster1.xml" /><Relationship Id="rId33" Type="http://schemas.openxmlformats.org/officeDocument/2006/relationships/viewProps" Target="viewProps.xml" /><Relationship Id="rId32" Type="http://schemas.openxmlformats.org/officeDocument/2006/relationships/presProps" Target="presProps.xml" /><Relationship Id="rId1" Type="http://schemas.openxmlformats.org/officeDocument/2006/relationships/slideMaster" Target="slideMasters/slideMaster1.xml" /><Relationship Id="rId35" Type="http://schemas.openxmlformats.org/officeDocument/2006/relationships/tableStyles" Target="tableStyles.xml" /><Relationship Id="rId34"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7.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8.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Twelve district reports produced by copy-paste are twelve documents that will disagree by March. One parameterised template rendered twelve times is one document that cannot, and the mechanism is a single line in the frontmatter.</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cluster wants a report per district. The obvious approach is to write one, copy it eleven times and change the filter at the top of each. By March those twelve files disagree. Someone fixes the commune-name normalisation in one of them. Someone adds a caveat to three. The indicator definition changes and eight get updated. Nothing in any build can detect that they have drifted, because they are twelve unrelated documents. A parameterised template is one document. Fixing it fixes twelve reports, and there is nowhere for a difference to hide.</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document declares its parameters and the renderer supplies them. The body refers to </a:t>
            </a:r>
            <a:r>
              <a:rPr>
                <a:latin typeface="Courier"/>
              </a:rPr>
              <a:t>params$district</a:t>
            </a:r>
            <a:r>
              <a:rPr/>
              <a:t> — in R — or to </a:t>
            </a:r>
            <a:r>
              <a:rPr>
                <a:latin typeface="Courier"/>
              </a:rPr>
              <a:t>district</a:t>
            </a:r>
            <a:r>
              <a:rPr/>
              <a:t> from the injected </a:t>
            </a:r>
            <a:r>
              <a:rPr>
                <a:latin typeface="Courier"/>
              </a:rPr>
              <a:t>parameters</a:t>
            </a:r>
            <a:r>
              <a:rPr/>
              <a:t> cell in Python, and nothing else in the file mentions a specific district.</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default value in the frontmatter is what makes the template previewable. You open it, it renders for Artibonite, and you are editing something you can see.</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check=True</a:t>
            </a:r>
            <a:r>
              <a:rPr/>
              <a:t> is the important argument. Without it a failed render is a missing file that the loop steps over silently, and you discover it when someone asks for the Nippes report. Sort the district list, for the reason the last lesson gave: the loop’s output order should not depend on how the list was assembled.</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Four things a copied report gets away with and a template does not. No hard-coded numbers in the prose. Every figure in the text comes from the data.</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Handle the district with no data. One of the twelve will have an empty table, and a template that assumes rows produces a stack trace or, worse, a page of </a:t>
            </a:r>
            <a:r>
              <a:rPr>
                <a:latin typeface="Courier"/>
              </a:rPr>
              <a:t>NaN</a:t>
            </a:r>
            <a:r>
              <a:rPr/>
              <a:t>.</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Handle the singular. “1 communes” in eleven reports is the sign of a template nobody proofread. Handle the small denominator. A district with 40 screenings gets an interval three times wider than one with 400, and the template has to say so rather than printing both to one decimal place as though they were comparable.</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template should read a prepared file, not the raw export. If twelve renders each redo the cleaning, the cleaning runs twelve times, takes twelve times as long, and — worse — can be edited in the template for one district only.</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data version parameter makes the report say which file it read, which is the provenance question a reader asks six months later. Print it in the colophon. And an </a:t>
            </a:r>
            <a:r>
              <a:rPr>
                <a:latin typeface="Courier"/>
              </a:rPr>
              <a:t>as_of</a:t>
            </a:r>
            <a:r>
              <a:rPr/>
              <a:t> parameter rather than the clock, for the reason lesson 4 gave: a report that says “generated 14 March” changes every time it is rebuilt, and a report that says “data as of 31 March” does not.</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Every lesson on this site produces a slide deck in two languages and three formats — a Beamer PDF, a PowerPoint file and the LaTeX source, six files per lesson — and none of them was authored. </a:t>
            </a:r>
            <a:r>
              <a:rPr>
                <a:latin typeface="Courier"/>
              </a:rPr>
              <a:t>slide-plan.mjs</a:t>
            </a:r>
            <a:r>
              <a:rPr/>
              <a:t> plans the deck once from the lesson body, and the Beamer PDF, the PowerPoint file and the in-browser slide reader are three renderings of that one plan. The reasoning is the same as the twelve districts’, at a different scale. A </a:t>
            </a:r>
            <a:r>
              <a:rPr>
                <a:latin typeface="Courier"/>
              </a:rPr>
              <a:t>slides:</a:t>
            </a:r>
            <a:r>
              <a:rPr/>
              <a:t> array in the frontmatter would produce better slides in principle and worse ones in practice: it means every new lesson needs a second authoring pass in two languages, and that is the pass that gets skipped. The consequence for authors is real and worth naming. Because the deck is derived, lessons are written with lists, bold lead-ins, tables and callouts — because that is what a deck is made of. A parameterised system shapes its inputs, and pretending otherwise produces templates that fight their own content.</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last line is what turns twelve rendered files into twelve reports you can send. A loop that swallows failures produces eleven reports and a question nobody asks until the wrong person notices.</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pipeline that renders twelve reports from broken upstream data renders twelve broken reports. The next lesson makes it stop instead — loudly, at the point of failure, rather than producing a plausible number nobody can check.</a:t>
            </a:r>
          </a:p>
        </p:txBody>
      </p:sp>
      <p:sp>
        <p:nvSpPr>
          <p:cNvPr id="4" name="Slide Number Placeholder 3"/>
          <p:cNvSpPr>
            <a:spLocks noGrp="1"/>
          </p:cNvSpPr>
          <p:nvPr>
            <p:ph type="sldNum" sz="quarter" idx="10"/>
          </p:nvPr>
        </p:nvSpPr>
        <p:spPr/>
        <p:txBody>
          <a:bodyPr/>
          <a:lstStyle/>
          <a:p>
            <a:fld id="{18BDFEC3-8487-43E8-A154-7C12CBC1FFF2}" type="slidenum">
              <a:rPr lang="en-US"/>
              <a:t>28</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reproducible-workflows/repro-05-one-template-twelve-district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One template, twelve districts, no copy anywhere</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Twelve district reports produced by copy-paste are twelve documents that will disagree by March. One parameterised template rendered twelve times is one document that cannot, and the mechanism is a single line in the frontmatter.</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5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The report that becomes twelve reports</a:t>
            </a:r>
          </a:p>
          <a:p>
            <a:pPr lvl="0"/>
            <a:r>
              <a:rPr/>
              <a:t>Quarto, which this platform already uses</a:t>
            </a:r>
          </a:p>
          <a:p>
            <a:pPr lvl="0"/>
            <a:r>
              <a:rPr/>
              <a:t>Rendering all twelve</a:t>
            </a:r>
          </a:p>
          <a:p>
            <a:pPr lvl="0"/>
            <a:r>
              <a:rPr/>
              <a:t>Writing a template that survives its own parameters</a:t>
            </a:r>
          </a:p>
          <a:p>
            <a:pPr lvl="0"/>
            <a:r>
              <a:rPr/>
              <a:t>What belongs in the template and what belongs in the pipeline</a:t>
            </a:r>
          </a:p>
          <a:p>
            <a:pPr lvl="0"/>
            <a:r>
              <a:rPr/>
              <a:t>The parameter you should always have</a:t>
            </a:r>
          </a:p>
          <a:p>
            <a:pPr lvl="0"/>
            <a:r>
              <a:rPr/>
              <a:t>Where this platform does the same thing</a:t>
            </a:r>
          </a:p>
          <a:p>
            <a:pPr lvl="0"/>
            <a:r>
              <a:rPr/>
              <a:t>Report it whole</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report that becomes twelve reports</a:t>
            </a:r>
          </a:p>
        </p:txBody>
      </p:sp>
      <p:sp>
        <p:nvSpPr>
          <p:cNvPr id="3" name="Content Placeholder 2"/>
          <p:cNvSpPr>
            <a:spLocks noGrp="1"/>
          </p:cNvSpPr>
          <p:nvPr>
            <p:ph idx="1"/>
          </p:nvPr>
        </p:nvSpPr>
        <p:spPr/>
        <p:txBody>
          <a:bodyPr/>
          <a:lstStyle/>
          <a:p>
            <a:pPr lvl="0"/>
            <a:r>
              <a:rPr/>
              <a:t>By March those twelve files disagree — Someone fixes the commune-name normalisation in one of them</a:t>
            </a:r>
          </a:p>
          <a:p>
            <a:pPr lvl="0"/>
            <a:r>
              <a:rPr/>
              <a:t>A parameterised template is one document — Fixing it fixes twelve reports, and there is nowhere for a difference to hide</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Quarto, which this platform already uses — Example</a:t>
            </a:r>
          </a:p>
        </p:txBody>
      </p:sp>
      <p:sp>
        <p:nvSpPr>
          <p:cNvPr id="3" name="Content Placeholder 2"/>
          <p:cNvSpPr>
            <a:spLocks noGrp="1"/>
          </p:cNvSpPr>
          <p:nvPr>
            <p:ph idx="1"/>
          </p:nvPr>
        </p:nvSpPr>
        <p:spPr/>
        <p:txBody>
          <a:bodyPr/>
          <a:lstStyle/>
          <a:p>
            <a:pPr lvl="0" indent="0">
              <a:buNone/>
            </a:pPr>
            <a:r>
              <a:rPr>
                <a:latin typeface="Courier"/>
              </a:rPr>
              <a:t>---
title: "Nutrition surveillance: `r params$district`"
params:
  district: "Artibonite"
  as_of: "2025-03-31"
format: pdf
---</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Quarto, which this platform already uses — Shell</a:t>
            </a:r>
          </a:p>
        </p:txBody>
      </p:sp>
      <p:sp>
        <p:nvSpPr>
          <p:cNvPr id="3" name="Content Placeholder 2"/>
          <p:cNvSpPr>
            <a:spLocks noGrp="1"/>
          </p:cNvSpPr>
          <p:nvPr>
            <p:ph idx="1"/>
          </p:nvPr>
        </p:nvSpPr>
        <p:spPr/>
        <p:txBody>
          <a:bodyPr/>
          <a:lstStyle/>
          <a:p>
            <a:pPr lvl="0" indent="0">
              <a:buNone/>
            </a:pPr>
            <a:r>
              <a:rPr>
                <a:latin typeface="Courier"/>
              </a:rPr>
              <a:t>quarto render report.qmd </a:t>
            </a:r>
            <a:r>
              <a:rPr>
                <a:solidFill>
                  <a:srgbClr val="7D9029"/>
                </a:solidFill>
                <a:latin typeface="Courier"/>
              </a:rPr>
              <a:t>-P</a:t>
            </a:r>
            <a:r>
              <a:rPr>
                <a:latin typeface="Courier"/>
              </a:rPr>
              <a:t> district:Nord-Ouest </a:t>
            </a:r>
            <a:r>
              <a:rPr>
                <a:solidFill>
                  <a:srgbClr val="7D9029"/>
                </a:solidFill>
                <a:latin typeface="Courier"/>
              </a:rPr>
              <a:t>-P</a:t>
            </a:r>
            <a:r>
              <a:rPr>
                <a:latin typeface="Courier"/>
              </a:rPr>
              <a:t> as_of:2025-03-31</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Quarto, which this platform already uses</a:t>
            </a:r>
          </a:p>
        </p:txBody>
      </p:sp>
      <p:sp>
        <p:nvSpPr>
          <p:cNvPr id="3" name="Content Placeholder 2"/>
          <p:cNvSpPr>
            <a:spLocks noGrp="1"/>
          </p:cNvSpPr>
          <p:nvPr>
            <p:ph idx="1"/>
          </p:nvPr>
        </p:nvSpPr>
        <p:spPr/>
        <p:txBody>
          <a:bodyPr/>
          <a:lstStyle/>
          <a:p>
            <a:pPr lvl="0"/>
            <a:r>
              <a:rPr/>
              <a:t>The document declares its parameters and the renderer supplies them — The body refers to </a:t>
            </a:r>
            <a:r>
              <a:rPr>
                <a:latin typeface="Courier"/>
              </a:rPr>
              <a:t>params$district</a:t>
            </a:r>
            <a:r>
              <a:rPr/>
              <a:t> — in R — or…</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Quarto, which this platform already uses — In Python</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 tags: [parameters]</a:t>
            </a:r>
            <a:br/>
            <a:r>
              <a:rPr>
                <a:latin typeface="Courier"/>
              </a:rPr>
              <a:t>district </a:t>
            </a:r>
            <a:r>
              <a:rPr>
                <a:solidFill>
                  <a:srgbClr val="666666"/>
                </a:solidFill>
                <a:latin typeface="Courier"/>
              </a:rPr>
              <a:t>=</a:t>
            </a:r>
            <a:r>
              <a:rPr>
                <a:latin typeface="Courier"/>
              </a:rPr>
              <a:t> </a:t>
            </a:r>
            <a:r>
              <a:rPr>
                <a:solidFill>
                  <a:srgbClr val="4070A0"/>
                </a:solidFill>
                <a:latin typeface="Courier"/>
              </a:rPr>
              <a:t>"Artibonite"</a:t>
            </a:r>
            <a:br/>
            <a:r>
              <a:rPr>
                <a:latin typeface="Courier"/>
              </a:rPr>
              <a:t>as_of </a:t>
            </a:r>
            <a:r>
              <a:rPr>
                <a:solidFill>
                  <a:srgbClr val="666666"/>
                </a:solidFill>
                <a:latin typeface="Courier"/>
              </a:rPr>
              <a:t>=</a:t>
            </a:r>
            <a:r>
              <a:rPr>
                <a:latin typeface="Courier"/>
              </a:rPr>
              <a:t> </a:t>
            </a:r>
            <a:r>
              <a:rPr>
                <a:solidFill>
                  <a:srgbClr val="4070A0"/>
                </a:solidFill>
                <a:latin typeface="Courier"/>
              </a:rPr>
              <a:t>"2025-03-31"</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Quarto, which this platform already uses — In R</a:t>
            </a:r>
          </a:p>
        </p:txBody>
      </p:sp>
      <p:sp>
        <p:nvSpPr>
          <p:cNvPr id="3" name="Content Placeholder 2"/>
          <p:cNvSpPr>
            <a:spLocks noGrp="1"/>
          </p:cNvSpPr>
          <p:nvPr>
            <p:ph idx="1"/>
          </p:nvPr>
        </p:nvSpPr>
        <p:spPr/>
        <p:txBody>
          <a:bodyPr/>
          <a:lstStyle/>
          <a:p>
            <a:pPr lvl="0" indent="0">
              <a:buNone/>
            </a:pPr>
            <a:r>
              <a:rPr>
                <a:latin typeface="Courier"/>
              </a:rPr>
              <a:t>params</a:t>
            </a:r>
            <a:r>
              <a:rPr>
                <a:solidFill>
                  <a:srgbClr val="4070A0"/>
                </a:solidFill>
                <a:latin typeface="Courier"/>
              </a:rPr>
              <a:t>$</a:t>
            </a:r>
            <a:r>
              <a:rPr>
                <a:latin typeface="Courier"/>
              </a:rPr>
              <a:t>district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Quarto, which this platform already uses</a:t>
            </a:r>
          </a:p>
        </p:txBody>
      </p:sp>
      <p:sp>
        <p:nvSpPr>
          <p:cNvPr id="3" name="Content Placeholder 2"/>
          <p:cNvSpPr>
            <a:spLocks noGrp="1"/>
          </p:cNvSpPr>
          <p:nvPr>
            <p:ph idx="1"/>
          </p:nvPr>
        </p:nvSpPr>
        <p:spPr/>
        <p:txBody>
          <a:bodyPr/>
          <a:lstStyle/>
          <a:p>
            <a:pPr lvl="0"/>
            <a:r>
              <a:rPr/>
              <a:t>The default value in the frontmatter is what makes the template previewable — You open it, it renders for Artibonite,…</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Rendering all twelve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subprocess, pathlib</a:t>
            </a:r>
            <a:br/>
            <a:br/>
            <a:r>
              <a:rPr>
                <a:latin typeface="Courier"/>
              </a:rPr>
              <a:t>DISTRICTS </a:t>
            </a:r>
            <a:r>
              <a:rPr>
                <a:solidFill>
                  <a:srgbClr val="666666"/>
                </a:solidFill>
                <a:latin typeface="Courier"/>
              </a:rPr>
              <a:t>=</a:t>
            </a:r>
            <a:r>
              <a:rPr>
                <a:latin typeface="Courier"/>
              </a:rPr>
              <a:t> [</a:t>
            </a:r>
            <a:r>
              <a:rPr>
                <a:solidFill>
                  <a:srgbClr val="4070A0"/>
                </a:solidFill>
                <a:latin typeface="Courier"/>
              </a:rPr>
              <a:t>"Artibonite"</a:t>
            </a:r>
            <a:r>
              <a:rPr>
                <a:latin typeface="Courier"/>
              </a:rPr>
              <a:t>, </a:t>
            </a:r>
            <a:r>
              <a:rPr>
                <a:solidFill>
                  <a:srgbClr val="4070A0"/>
                </a:solidFill>
                <a:latin typeface="Courier"/>
              </a:rPr>
              <a:t>"Centre"</a:t>
            </a:r>
            <a:r>
              <a:rPr>
                <a:latin typeface="Courier"/>
              </a:rPr>
              <a:t>, </a:t>
            </a:r>
            <a:r>
              <a:rPr>
                <a:solidFill>
                  <a:srgbClr val="4070A0"/>
                </a:solidFill>
                <a:latin typeface="Courier"/>
              </a:rPr>
              <a:t>"Grande-Anse"</a:t>
            </a:r>
            <a:r>
              <a:rPr>
                <a:latin typeface="Courier"/>
              </a:rPr>
              <a:t>, </a:t>
            </a:r>
            <a:r>
              <a:rPr>
                <a:solidFill>
                  <a:srgbClr val="4070A0"/>
                </a:solidFill>
                <a:latin typeface="Courier"/>
              </a:rPr>
              <a:t>"Nippes"</a:t>
            </a:r>
            <a:r>
              <a:rPr>
                <a:latin typeface="Courier"/>
              </a:rPr>
              <a:t>, </a:t>
            </a:r>
            <a:r>
              <a:rPr>
                <a:solidFill>
                  <a:srgbClr val="4070A0"/>
                </a:solidFill>
                <a:latin typeface="Courier"/>
              </a:rPr>
              <a:t>"Nord"</a:t>
            </a:r>
            <a:r>
              <a:rPr>
                <a:latin typeface="Courier"/>
              </a:rPr>
              <a:t>,</a:t>
            </a:r>
            <a:br/>
            <a:r>
              <a:rPr>
                <a:latin typeface="Courier"/>
              </a:rPr>
              <a:t>             </a:t>
            </a:r>
            <a:r>
              <a:rPr>
                <a:solidFill>
                  <a:srgbClr val="4070A0"/>
                </a:solidFill>
                <a:latin typeface="Courier"/>
              </a:rPr>
              <a:t>"Nord-Est"</a:t>
            </a:r>
            <a:r>
              <a:rPr>
                <a:latin typeface="Courier"/>
              </a:rPr>
              <a:t>, </a:t>
            </a:r>
            <a:r>
              <a:rPr>
                <a:solidFill>
                  <a:srgbClr val="4070A0"/>
                </a:solidFill>
                <a:latin typeface="Courier"/>
              </a:rPr>
              <a:t>"Nord-Ouest"</a:t>
            </a:r>
            <a:r>
              <a:rPr>
                <a:latin typeface="Courier"/>
              </a:rPr>
              <a:t>, </a:t>
            </a:r>
            <a:r>
              <a:rPr>
                <a:solidFill>
                  <a:srgbClr val="4070A0"/>
                </a:solidFill>
                <a:latin typeface="Courier"/>
              </a:rPr>
              <a:t>"Ouest"</a:t>
            </a:r>
            <a:r>
              <a:rPr>
                <a:latin typeface="Courier"/>
              </a:rPr>
              <a:t>, </a:t>
            </a:r>
            <a:r>
              <a:rPr>
                <a:solidFill>
                  <a:srgbClr val="4070A0"/>
                </a:solidFill>
                <a:latin typeface="Courier"/>
              </a:rPr>
              <a:t>"Sud"</a:t>
            </a:r>
            <a:r>
              <a:rPr>
                <a:latin typeface="Courier"/>
              </a:rPr>
              <a:t>, </a:t>
            </a:r>
            <a:r>
              <a:rPr>
                <a:solidFill>
                  <a:srgbClr val="4070A0"/>
                </a:solidFill>
                <a:latin typeface="Courier"/>
              </a:rPr>
              <a:t>"Sud-Est"</a:t>
            </a:r>
            <a:r>
              <a:rPr>
                <a:latin typeface="Courier"/>
              </a:rPr>
              <a:t>]</a:t>
            </a:r>
            <a:br/>
            <a:br/>
            <a:r>
              <a:rPr b="1">
                <a:solidFill>
                  <a:srgbClr val="007020"/>
                </a:solidFill>
                <a:latin typeface="Courier"/>
              </a:rPr>
              <a:t>for</a:t>
            </a:r>
            <a:r>
              <a:rPr>
                <a:latin typeface="Courier"/>
              </a:rPr>
              <a:t> district </a:t>
            </a:r>
            <a:r>
              <a:rPr b="1">
                <a:solidFill>
                  <a:srgbClr val="007020"/>
                </a:solidFill>
                <a:latin typeface="Courier"/>
              </a:rPr>
              <a:t>in</a:t>
            </a:r>
            <a:r>
              <a:rPr>
                <a:latin typeface="Courier"/>
              </a:rPr>
              <a:t> </a:t>
            </a:r>
            <a:r>
              <a:rPr>
                <a:solidFill>
                  <a:srgbClr val="008000"/>
                </a:solidFill>
                <a:latin typeface="Courier"/>
              </a:rPr>
              <a:t>sorted</a:t>
            </a:r>
            <a:r>
              <a:rPr>
                <a:latin typeface="Courier"/>
              </a:rPr>
              <a:t>(DISTRICTS):</a:t>
            </a:r>
            <a:br/>
            <a:r>
              <a:rPr>
                <a:latin typeface="Courier"/>
              </a:rPr>
              <a:t>    slug </a:t>
            </a:r>
            <a:r>
              <a:rPr>
                <a:solidFill>
                  <a:srgbClr val="666666"/>
                </a:solidFill>
                <a:latin typeface="Courier"/>
              </a:rPr>
              <a:t>=</a:t>
            </a:r>
            <a:r>
              <a:rPr>
                <a:latin typeface="Courier"/>
              </a:rPr>
              <a:t> district.lower().replace(</a:t>
            </a:r>
            <a:r>
              <a:rPr>
                <a:solidFill>
                  <a:srgbClr val="4070A0"/>
                </a:solidFill>
                <a:latin typeface="Courier"/>
              </a:rPr>
              <a:t>" "</a:t>
            </a:r>
            <a:r>
              <a:rPr>
                <a:latin typeface="Courier"/>
              </a:rPr>
              <a:t>, </a:t>
            </a:r>
            <a:r>
              <a:rPr>
                <a:solidFill>
                  <a:srgbClr val="4070A0"/>
                </a:solidFill>
                <a:latin typeface="Courier"/>
              </a:rPr>
              <a:t>"-"</a:t>
            </a:r>
            <a:r>
              <a:rPr>
                <a:latin typeface="Courier"/>
              </a:rPr>
              <a:t>)</a:t>
            </a:r>
            <a:br/>
            <a:r>
              <a:rPr>
                <a:latin typeface="Courier"/>
              </a:rPr>
              <a:t>    subprocess.run([</a:t>
            </a:r>
            <a:br/>
            <a:r>
              <a:rPr>
                <a:latin typeface="Courier"/>
              </a:rPr>
              <a:t>        </a:t>
            </a:r>
            <a:r>
              <a:rPr>
                <a:solidFill>
                  <a:srgbClr val="4070A0"/>
                </a:solidFill>
                <a:latin typeface="Courier"/>
              </a:rPr>
              <a:t>"quarto"</a:t>
            </a:r>
            <a:r>
              <a:rPr>
                <a:latin typeface="Courier"/>
              </a:rPr>
              <a:t>, </a:t>
            </a:r>
            <a:r>
              <a:rPr>
                <a:solidFill>
                  <a:srgbClr val="4070A0"/>
                </a:solidFill>
                <a:latin typeface="Courier"/>
              </a:rPr>
              <a:t>"render"</a:t>
            </a:r>
            <a:r>
              <a:rPr>
                <a:latin typeface="Courier"/>
              </a:rPr>
              <a:t>, </a:t>
            </a:r>
            <a:r>
              <a:rPr>
                <a:solidFill>
                  <a:srgbClr val="4070A0"/>
                </a:solidFill>
                <a:latin typeface="Courier"/>
              </a:rPr>
              <a:t>"report.qmd"</a:t>
            </a:r>
            <a:r>
              <a:rPr>
                <a:latin typeface="Courier"/>
              </a:rPr>
              <a:t>,</a:t>
            </a:r>
            <a:br/>
            <a:r>
              <a:rPr>
                <a:latin typeface="Courier"/>
              </a:rPr>
              <a:t>        </a:t>
            </a:r>
            <a:r>
              <a:rPr>
                <a:solidFill>
                  <a:srgbClr val="4070A0"/>
                </a:solidFill>
                <a:latin typeface="Courier"/>
              </a:rPr>
              <a:t>"-P"</a:t>
            </a:r>
            <a:r>
              <a:rPr>
                <a:latin typeface="Courier"/>
              </a:rPr>
              <a:t>, </a:t>
            </a:r>
            <a:r>
              <a:rPr>
                <a:solidFill>
                  <a:srgbClr val="BB6688"/>
                </a:solidFill>
                <a:latin typeface="Courier"/>
              </a:rPr>
              <a:t>f"district:</a:t>
            </a:r>
            <a:r>
              <a:rPr>
                <a:solidFill>
                  <a:srgbClr val="4070A0"/>
                </a:solidFill>
                <a:latin typeface="Courier"/>
              </a:rPr>
              <a:t>{</a:t>
            </a:r>
            <a:r>
              <a:rPr>
                <a:latin typeface="Courier"/>
              </a:rPr>
              <a:t>district</a:t>
            </a:r>
            <a:r>
              <a:rPr>
                <a:solidFill>
                  <a:srgbClr val="4070A0"/>
                </a:solidFill>
                <a:latin typeface="Courier"/>
              </a:rPr>
              <a:t>}</a:t>
            </a:r>
            <a:r>
              <a:rPr>
                <a:solidFill>
                  <a:srgbClr val="BB6688"/>
                </a:solidFill>
                <a:latin typeface="Courier"/>
              </a:rPr>
              <a:t>"</a:t>
            </a:r>
            <a:r>
              <a:rPr>
                <a:latin typeface="Courier"/>
              </a:rPr>
              <a:t>,</a:t>
            </a:r>
            <a:br/>
            <a:r>
              <a:rPr>
                <a:latin typeface="Courier"/>
              </a:rPr>
              <a:t>        </a:t>
            </a:r>
            <a:r>
              <a:rPr>
                <a:solidFill>
                  <a:srgbClr val="4070A0"/>
                </a:solidFill>
                <a:latin typeface="Courier"/>
              </a:rPr>
              <a:t>"-P"</a:t>
            </a:r>
            <a:r>
              <a:rPr>
                <a:latin typeface="Courier"/>
              </a:rPr>
              <a:t>, </a:t>
            </a:r>
            <a:r>
              <a:rPr>
                <a:solidFill>
                  <a:srgbClr val="BB6688"/>
                </a:solidFill>
                <a:latin typeface="Courier"/>
              </a:rPr>
              <a:t>f"as_of:</a:t>
            </a:r>
            <a:r>
              <a:rPr>
                <a:solidFill>
                  <a:srgbClr val="4070A0"/>
                </a:solidFill>
                <a:latin typeface="Courier"/>
              </a:rPr>
              <a:t>{</a:t>
            </a:r>
            <a:r>
              <a:rPr>
                <a:latin typeface="Courier"/>
              </a:rPr>
              <a:t>AS_OF</a:t>
            </a:r>
            <a:r>
              <a:rPr>
                <a:solidFill>
                  <a:srgbClr val="4070A0"/>
                </a:solidFill>
                <a:latin typeface="Courier"/>
              </a:rPr>
              <a:t>}</a:t>
            </a:r>
            <a:r>
              <a:rPr>
                <a:solidFill>
                  <a:srgbClr val="BB6688"/>
                </a:solidFill>
                <a:latin typeface="Courier"/>
              </a:rPr>
              <a:t>"</a:t>
            </a:r>
            <a:r>
              <a:rPr>
                <a:latin typeface="Courier"/>
              </a:rPr>
              <a:t>,</a:t>
            </a:r>
            <a:br/>
            <a:r>
              <a:rPr>
                <a:latin typeface="Courier"/>
              </a:rPr>
              <a:t>        </a:t>
            </a:r>
            <a:r>
              <a:rPr>
                <a:solidFill>
                  <a:srgbClr val="4070A0"/>
                </a:solidFill>
                <a:latin typeface="Courier"/>
              </a:rPr>
              <a:t>"--output"</a:t>
            </a:r>
            <a:r>
              <a:rPr>
                <a:latin typeface="Courier"/>
              </a:rPr>
              <a:t>, </a:t>
            </a:r>
            <a:r>
              <a:rPr>
                <a:solidFill>
                  <a:srgbClr val="BB6688"/>
                </a:solidFill>
                <a:latin typeface="Courier"/>
              </a:rPr>
              <a:t>f"outputs/reports/</a:t>
            </a:r>
            <a:r>
              <a:rPr>
                <a:solidFill>
                  <a:srgbClr val="4070A0"/>
                </a:solidFill>
                <a:latin typeface="Courier"/>
              </a:rPr>
              <a:t>{</a:t>
            </a:r>
            <a:r>
              <a:rPr>
                <a:latin typeface="Courier"/>
              </a:rPr>
              <a:t>slug</a:t>
            </a:r>
            <a:r>
              <a:rPr>
                <a:solidFill>
                  <a:srgbClr val="4070A0"/>
                </a:solidFill>
                <a:latin typeface="Courier"/>
              </a:rPr>
              <a:t>}</a:t>
            </a:r>
            <a:r>
              <a:rPr>
                <a:solidFill>
                  <a:srgbClr val="BB6688"/>
                </a:solidFill>
                <a:latin typeface="Courier"/>
              </a:rPr>
              <a:t>.pdf"</a:t>
            </a:r>
            <a:r>
              <a:rPr>
                <a:latin typeface="Courier"/>
              </a:rPr>
              <a:t>,</a:t>
            </a:r>
            <a:br/>
            <a:r>
              <a:rPr>
                <a:latin typeface="Courier"/>
              </a:rPr>
              <a:t>    ], check</a:t>
            </a:r>
            <a:r>
              <a:rPr>
                <a:solidFill>
                  <a:srgbClr val="666666"/>
                </a:solidFill>
                <a:latin typeface="Courier"/>
              </a:rPr>
              <a:t>=</a:t>
            </a:r>
            <a:r>
              <a:rPr>
                <a:solidFill>
                  <a:srgbClr val="19177C"/>
                </a:solidFill>
                <a:latin typeface="Courier"/>
              </a:rPr>
              <a:t>True</a:t>
            </a: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Rendering all twelve — In R</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for</a:t>
            </a:r>
            <a:r>
              <a:rPr>
                <a:latin typeface="Courier"/>
              </a:rPr>
              <a:t> (d </a:t>
            </a:r>
            <a:r>
              <a:rPr b="1">
                <a:solidFill>
                  <a:srgbClr val="007020"/>
                </a:solidFill>
                <a:latin typeface="Courier"/>
              </a:rPr>
              <a:t>in</a:t>
            </a:r>
            <a:r>
              <a:rPr>
                <a:latin typeface="Courier"/>
              </a:rPr>
              <a:t> </a:t>
            </a:r>
            <a:r>
              <a:rPr>
                <a:solidFill>
                  <a:srgbClr val="06287E"/>
                </a:solidFill>
                <a:latin typeface="Courier"/>
              </a:rPr>
              <a:t>sort</a:t>
            </a:r>
            <a:r>
              <a:rPr>
                <a:latin typeface="Courier"/>
              </a:rPr>
              <a:t>(districts)) {</a:t>
            </a:r>
            <a:br/>
            <a:r>
              <a:rPr>
                <a:latin typeface="Courier"/>
              </a:rPr>
              <a:t>  quarto</a:t>
            </a:r>
            <a:r>
              <a:rPr>
                <a:solidFill>
                  <a:srgbClr val="4070A0"/>
                </a:solidFill>
                <a:latin typeface="Courier"/>
              </a:rPr>
              <a:t>::</a:t>
            </a:r>
            <a:r>
              <a:rPr>
                <a:solidFill>
                  <a:srgbClr val="06287E"/>
                </a:solidFill>
                <a:latin typeface="Courier"/>
              </a:rPr>
              <a:t>quarto_render</a:t>
            </a:r>
            <a:r>
              <a:rPr>
                <a:latin typeface="Courier"/>
              </a:rPr>
              <a:t>(</a:t>
            </a:r>
            <a:br/>
            <a:r>
              <a:rPr>
                <a:latin typeface="Courier"/>
              </a:rPr>
              <a:t>    </a:t>
            </a:r>
            <a:r>
              <a:rPr>
                <a:solidFill>
                  <a:srgbClr val="4070A0"/>
                </a:solidFill>
                <a:latin typeface="Courier"/>
              </a:rPr>
              <a:t>"report.qmd"</a:t>
            </a:r>
            <a:r>
              <a:rPr>
                <a:latin typeface="Courier"/>
              </a:rPr>
              <a:t>,</a:t>
            </a:r>
            <a:br/>
            <a:r>
              <a:rPr>
                <a:latin typeface="Courier"/>
              </a:rPr>
              <a:t>    </a:t>
            </a:r>
            <a:r>
              <a:rPr>
                <a:solidFill>
                  <a:srgbClr val="7D9029"/>
                </a:solidFill>
                <a:latin typeface="Courier"/>
              </a:rPr>
              <a:t>execute_params =</a:t>
            </a:r>
            <a:r>
              <a:rPr>
                <a:latin typeface="Courier"/>
              </a:rPr>
              <a:t> </a:t>
            </a:r>
            <a:r>
              <a:rPr>
                <a:solidFill>
                  <a:srgbClr val="06287E"/>
                </a:solidFill>
                <a:latin typeface="Courier"/>
              </a:rPr>
              <a:t>list</a:t>
            </a:r>
            <a:r>
              <a:rPr>
                <a:latin typeface="Courier"/>
              </a:rPr>
              <a:t>(</a:t>
            </a:r>
            <a:r>
              <a:rPr>
                <a:solidFill>
                  <a:srgbClr val="7D9029"/>
                </a:solidFill>
                <a:latin typeface="Courier"/>
              </a:rPr>
              <a:t>district =</a:t>
            </a:r>
            <a:r>
              <a:rPr>
                <a:latin typeface="Courier"/>
              </a:rPr>
              <a:t> d, </a:t>
            </a:r>
            <a:r>
              <a:rPr>
                <a:solidFill>
                  <a:srgbClr val="7D9029"/>
                </a:solidFill>
                <a:latin typeface="Courier"/>
              </a:rPr>
              <a:t>as_of =</a:t>
            </a:r>
            <a:r>
              <a:rPr>
                <a:latin typeface="Courier"/>
              </a:rPr>
              <a:t> as_of),</a:t>
            </a:r>
            <a:br/>
            <a:r>
              <a:rPr>
                <a:latin typeface="Courier"/>
              </a:rPr>
              <a:t>    </a:t>
            </a:r>
            <a:r>
              <a:rPr>
                <a:solidFill>
                  <a:srgbClr val="7D9029"/>
                </a:solidFill>
                <a:latin typeface="Courier"/>
              </a:rPr>
              <a:t>output_file =</a:t>
            </a:r>
            <a:r>
              <a:rPr>
                <a:latin typeface="Courier"/>
              </a:rPr>
              <a:t> </a:t>
            </a:r>
            <a:r>
              <a:rPr>
                <a:solidFill>
                  <a:srgbClr val="06287E"/>
                </a:solidFill>
                <a:latin typeface="Courier"/>
              </a:rPr>
              <a:t>paste0</a:t>
            </a:r>
            <a:r>
              <a:rPr>
                <a:latin typeface="Courier"/>
              </a:rPr>
              <a:t>(</a:t>
            </a:r>
            <a:r>
              <a:rPr>
                <a:solidFill>
                  <a:srgbClr val="06287E"/>
                </a:solidFill>
                <a:latin typeface="Courier"/>
              </a:rPr>
              <a:t>tolower</a:t>
            </a:r>
            <a:r>
              <a:rPr>
                <a:latin typeface="Courier"/>
              </a:rPr>
              <a:t>(</a:t>
            </a:r>
            <a:r>
              <a:rPr>
                <a:solidFill>
                  <a:srgbClr val="06287E"/>
                </a:solidFill>
                <a:latin typeface="Courier"/>
              </a:rPr>
              <a:t>gsub</a:t>
            </a:r>
            <a:r>
              <a:rPr>
                <a:latin typeface="Courier"/>
              </a:rPr>
              <a:t>(</a:t>
            </a:r>
            <a:r>
              <a:rPr>
                <a:solidFill>
                  <a:srgbClr val="4070A0"/>
                </a:solidFill>
                <a:latin typeface="Courier"/>
              </a:rPr>
              <a:t>" "</a:t>
            </a:r>
            <a:r>
              <a:rPr>
                <a:latin typeface="Courier"/>
              </a:rPr>
              <a:t>, </a:t>
            </a:r>
            <a:r>
              <a:rPr>
                <a:solidFill>
                  <a:srgbClr val="4070A0"/>
                </a:solidFill>
                <a:latin typeface="Courier"/>
              </a:rPr>
              <a:t>"-"</a:t>
            </a:r>
            <a:r>
              <a:rPr>
                <a:latin typeface="Courier"/>
              </a:rPr>
              <a:t>, d)), </a:t>
            </a:r>
            <a:r>
              <a:rPr>
                <a:solidFill>
                  <a:srgbClr val="4070A0"/>
                </a:solidFill>
                <a:latin typeface="Courier"/>
              </a:rPr>
              <a:t>".pdf"</a:t>
            </a:r>
            <a:r>
              <a:rPr>
                <a:latin typeface="Courier"/>
              </a:rPr>
              <a:t>)</a:t>
            </a:r>
            <a:br/>
            <a:r>
              <a:rPr>
                <a:latin typeface="Courier"/>
              </a:rPr>
              <a:t>  )</a:t>
            </a:r>
            <a:b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Rendering all twelve</a:t>
            </a:r>
          </a:p>
        </p:txBody>
      </p:sp>
      <p:sp>
        <p:nvSpPr>
          <p:cNvPr id="3" name="Content Placeholder 2"/>
          <p:cNvSpPr>
            <a:spLocks noGrp="1"/>
          </p:cNvSpPr>
          <p:nvPr>
            <p:ph idx="1"/>
          </p:nvPr>
        </p:nvSpPr>
        <p:spPr/>
        <p:txBody>
          <a:bodyPr/>
          <a:lstStyle/>
          <a:p>
            <a:pPr lvl="0"/>
            <a:r>
              <a:rPr>
                <a:latin typeface="Courier"/>
              </a:rPr>
              <a:t>check=True</a:t>
            </a:r>
            <a:r>
              <a:rPr/>
              <a:t> is the important argument — Without it a failed render is a missing file that the loop steps over…</a:t>
            </a:r>
          </a:p>
          <a:p>
            <a:pPr lvl="0"/>
            <a:r>
              <a:rPr/>
              <a:t>Sort the district list — for the reason the last lesson gave: the loop’s output order should not depend on how the list…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Writing a template that survives its own parameters</a:t>
            </a:r>
          </a:p>
        </p:txBody>
      </p:sp>
      <p:sp>
        <p:nvSpPr>
          <p:cNvPr id="3" name="Content Placeholder 2"/>
          <p:cNvSpPr>
            <a:spLocks noGrp="1"/>
          </p:cNvSpPr>
          <p:nvPr>
            <p:ph idx="1"/>
          </p:nvPr>
        </p:nvSpPr>
        <p:spPr/>
        <p:txBody>
          <a:bodyPr/>
          <a:lstStyle/>
          <a:p>
            <a:pPr lvl="0"/>
            <a:r>
              <a:rPr/>
              <a:t>No hard-coded numbers in the prose — Every figure in the text comes from the data</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Writing a template that survives its own parameters — Example</a:t>
            </a:r>
          </a:p>
        </p:txBody>
      </p:sp>
      <p:sp>
        <p:nvSpPr>
          <p:cNvPr id="3" name="Content Placeholder 2"/>
          <p:cNvSpPr>
            <a:spLocks noGrp="1"/>
          </p:cNvSpPr>
          <p:nvPr>
            <p:ph idx="1"/>
          </p:nvPr>
        </p:nvSpPr>
        <p:spPr/>
        <p:txBody>
          <a:bodyPr/>
          <a:lstStyle/>
          <a:p>
            <a:pPr lvl="0" indent="0">
              <a:buNone/>
            </a:pPr>
            <a:r>
              <a:rPr>
                <a:latin typeface="Courier"/>
              </a:rPr>
              <a:t>Coverage in `r params$district` is
`r scales::percent(coverage, accuracy = 0.1)`, against a national figure of
`r scales::percent(national, accuracy = 0.1)`.</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Writing a template that survives its own parameters</a:t>
            </a:r>
          </a:p>
        </p:txBody>
      </p:sp>
      <p:sp>
        <p:nvSpPr>
          <p:cNvPr id="3" name="Content Placeholder 2"/>
          <p:cNvSpPr>
            <a:spLocks noGrp="1"/>
          </p:cNvSpPr>
          <p:nvPr>
            <p:ph idx="1"/>
          </p:nvPr>
        </p:nvSpPr>
        <p:spPr/>
        <p:txBody>
          <a:bodyPr/>
          <a:lstStyle/>
          <a:p>
            <a:pPr lvl="0"/>
            <a:r>
              <a:rPr/>
              <a:t>Handle the district with no data — One of the twelve will have an empty table, and a template that assumes rows…</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Writing a template that survives its own parameters — In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if</a:t>
            </a:r>
            <a:r>
              <a:rPr>
                <a:latin typeface="Courier"/>
              </a:rPr>
              <a:t> summary.empty:</a:t>
            </a:r>
            <a:br/>
            <a:r>
              <a:rPr>
                <a:latin typeface="Courier"/>
              </a:rPr>
              <a:t>    </a:t>
            </a:r>
            <a:r>
              <a:rPr>
                <a:solidFill>
                  <a:srgbClr val="008000"/>
                </a:solidFill>
                <a:latin typeface="Courier"/>
              </a:rPr>
              <a:t>print</a:t>
            </a:r>
            <a:r>
              <a:rPr>
                <a:latin typeface="Courier"/>
              </a:rPr>
              <a:t>(</a:t>
            </a:r>
            <a:r>
              <a:rPr>
                <a:solidFill>
                  <a:srgbClr val="BB6688"/>
                </a:solidFill>
                <a:latin typeface="Courier"/>
              </a:rPr>
              <a:t>f"No screening was conducted in </a:t>
            </a:r>
            <a:r>
              <a:rPr>
                <a:solidFill>
                  <a:srgbClr val="4070A0"/>
                </a:solidFill>
                <a:latin typeface="Courier"/>
              </a:rPr>
              <a:t>{</a:t>
            </a:r>
            <a:r>
              <a:rPr>
                <a:latin typeface="Courier"/>
              </a:rPr>
              <a:t>district</a:t>
            </a:r>
            <a:r>
              <a:rPr>
                <a:solidFill>
                  <a:srgbClr val="4070A0"/>
                </a:solidFill>
                <a:latin typeface="Courier"/>
              </a:rPr>
              <a:t>}</a:t>
            </a:r>
            <a:r>
              <a:rPr>
                <a:solidFill>
                  <a:srgbClr val="BB6688"/>
                </a:solidFill>
                <a:latin typeface="Courier"/>
              </a:rPr>
              <a:t> during this period."</a:t>
            </a:r>
            <a:r>
              <a:rPr>
                <a:latin typeface="Courier"/>
              </a:rPr>
              <a:t>)</a:t>
            </a:r>
            <a:br/>
            <a:r>
              <a:rPr b="1">
                <a:solidFill>
                  <a:srgbClr val="007020"/>
                </a:solidFill>
                <a:latin typeface="Courier"/>
              </a:rPr>
              <a:t>else</a:t>
            </a:r>
            <a:r>
              <a:rPr>
                <a:latin typeface="Courier"/>
              </a:rPr>
              <a:t>:</a:t>
            </a:r>
            <a:br/>
            <a:r>
              <a:rPr>
                <a:latin typeface="Courier"/>
              </a:rPr>
              <a:t>    ...</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Writing a template that survives its own parameters — In R</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if</a:t>
            </a:r>
            <a:r>
              <a:rPr>
                <a:latin typeface="Courier"/>
              </a:rPr>
              <a:t> (</a:t>
            </a:r>
            <a:r>
              <a:rPr>
                <a:solidFill>
                  <a:srgbClr val="06287E"/>
                </a:solidFill>
                <a:latin typeface="Courier"/>
              </a:rPr>
              <a:t>nrow</a:t>
            </a:r>
            <a:r>
              <a:rPr>
                <a:latin typeface="Courier"/>
              </a:rPr>
              <a:t>(summary) </a:t>
            </a:r>
            <a:r>
              <a:rPr>
                <a:solidFill>
                  <a:srgbClr val="4070A0"/>
                </a:solidFill>
                <a:latin typeface="Courier"/>
              </a:rPr>
              <a:t>==</a:t>
            </a:r>
            <a:r>
              <a:rPr>
                <a:latin typeface="Courier"/>
              </a:rPr>
              <a:t> </a:t>
            </a:r>
            <a:r>
              <a:rPr>
                <a:solidFill>
                  <a:srgbClr val="40A070"/>
                </a:solidFill>
                <a:latin typeface="Courier"/>
              </a:rPr>
              <a:t>0</a:t>
            </a:r>
            <a:r>
              <a:rPr>
                <a:latin typeface="Courier"/>
              </a:rPr>
              <a:t>) </a:t>
            </a:r>
            <a:r>
              <a:rPr>
                <a:solidFill>
                  <a:srgbClr val="06287E"/>
                </a:solidFill>
                <a:latin typeface="Courier"/>
              </a:rPr>
              <a:t>cat</a:t>
            </a:r>
            <a:r>
              <a:rPr>
                <a:latin typeface="Courier"/>
              </a:rPr>
              <a:t>(</a:t>
            </a:r>
            <a:r>
              <a:rPr>
                <a:solidFill>
                  <a:srgbClr val="4070A0"/>
                </a:solidFill>
                <a:latin typeface="Courier"/>
              </a:rPr>
              <a:t>"No screening was conducted in this period."</a:t>
            </a:r>
            <a:r>
              <a:rPr>
                <a:latin typeface="Courier"/>
              </a:rPr>
              <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Writing a template that survives its own parameters</a:t>
            </a:r>
          </a:p>
        </p:txBody>
      </p:sp>
      <p:sp>
        <p:nvSpPr>
          <p:cNvPr id="3" name="Content Placeholder 2"/>
          <p:cNvSpPr>
            <a:spLocks noGrp="1"/>
          </p:cNvSpPr>
          <p:nvPr>
            <p:ph idx="1"/>
          </p:nvPr>
        </p:nvSpPr>
        <p:spPr/>
        <p:txBody>
          <a:bodyPr/>
          <a:lstStyle/>
          <a:p>
            <a:pPr lvl="0"/>
            <a:r>
              <a:rPr/>
              <a:t>Handle the singular — “1 communes” in eleven reports is the sign of a template nobody proofread</a:t>
            </a:r>
          </a:p>
          <a:p>
            <a:pPr lvl="0"/>
            <a:r>
              <a:rPr/>
              <a:t>Handle the small denominator — A district with 40 screenings gets an interval three times wider than one with 400, and…</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belongs in the template and what belongs in the pipeline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In the template</a:t>
                      </a:r>
                    </a:p>
                  </a:txBody>
                  <a:tcPr/>
                </a:tc>
                <a:tc>
                  <a:txBody>
                    <a:bodyPr/>
                    <a:lstStyle/>
                    <a:p>
                      <a:pPr lvl="0" indent="0" marL="0">
                        <a:buNone/>
                      </a:pPr>
                      <a:r>
                        <a:rPr/>
                        <a:t>In the pipeline</a:t>
                      </a:r>
                    </a:p>
                  </a:txBody>
                  <a:tcPr/>
                </a:tc>
              </a:tr>
              <a:tr h="0">
                <a:tc>
                  <a:txBody>
                    <a:bodyPr/>
                    <a:lstStyle/>
                    <a:p>
                      <a:pPr lvl="0" indent="0" marL="0">
                        <a:buNone/>
                      </a:pPr>
                      <a:r>
                        <a:rPr/>
                        <a:t>Layout, prose, the shape of the argument</a:t>
                      </a:r>
                    </a:p>
                  </a:txBody>
                </a:tc>
                <a:tc>
                  <a:txBody>
                    <a:bodyPr/>
                    <a:lstStyle/>
                    <a:p>
                      <a:pPr lvl="0" indent="0" marL="0">
                        <a:buNone/>
                      </a:pPr>
                      <a:r>
                        <a:rPr/>
                        <a:t>Reading raw data</a:t>
                      </a:r>
                    </a:p>
                  </a:txBody>
                </a:tc>
              </a:tr>
              <a:tr h="0">
                <a:tc>
                  <a:txBody>
                    <a:bodyPr/>
                    <a:lstStyle/>
                    <a:p>
                      <a:pPr lvl="0" indent="0" marL="0">
                        <a:buNone/>
                      </a:pPr>
                      <a:r>
                        <a:rPr/>
                        <a:t>A summary table computed from prepared data</a:t>
                      </a:r>
                    </a:p>
                  </a:txBody>
                </a:tc>
                <a:tc>
                  <a:txBody>
                    <a:bodyPr/>
                    <a:lstStyle/>
                    <a:p>
                      <a:pPr lvl="0" indent="0" marL="0">
                        <a:buNone/>
                      </a:pPr>
                      <a:r>
                        <a:rPr/>
                        <a:t>Cleaning and normalisation</a:t>
                      </a:r>
                    </a:p>
                  </a:txBody>
                </a:tc>
              </a:tr>
              <a:tr h="0">
                <a:tc>
                  <a:txBody>
                    <a:bodyPr/>
                    <a:lstStyle/>
                    <a:p>
                      <a:pPr lvl="0" indent="0" marL="0">
                        <a:buNone/>
                      </a:pPr>
                      <a:r>
                        <a:rPr/>
                        <a:t>Figures, drawn from prepared data</a:t>
                      </a:r>
                    </a:p>
                  </a:txBody>
                </a:tc>
                <a:tc>
                  <a:txBody>
                    <a:bodyPr/>
                    <a:lstStyle/>
                    <a:p>
                      <a:pPr lvl="0" indent="0" marL="0">
                        <a:buNone/>
                      </a:pPr>
                      <a:r>
                        <a:rPr/>
                        <a:t>Any transformation more than a line or two</a:t>
                      </a:r>
                    </a:p>
                  </a:txBody>
                </a:tc>
              </a:tr>
              <a:tr h="0">
                <a:tc>
                  <a:txBody>
                    <a:bodyPr/>
                    <a:lstStyle/>
                    <a:p>
                      <a:pPr lvl="0" indent="0" marL="0">
                        <a:buNone/>
                      </a:pPr>
                      <a:r>
                        <a:rPr/>
                        <a:t>Caveats, thresholds and definitions</a:t>
                      </a:r>
                    </a:p>
                  </a:txBody>
                </a:tc>
                <a:tc>
                  <a:txBody>
                    <a:bodyPr/>
                    <a:lstStyle/>
                    <a:p>
                      <a:pPr lvl="0" indent="0" marL="0">
                        <a:buNone/>
                      </a:pPr>
                      <a:r>
                        <a:rPr/>
                        <a:t>Anything two reports would share</a:t>
                      </a:r>
                    </a:p>
                  </a:txBody>
                </a:tc>
              </a:tr>
            </a:tbl>
          </a:graphicData>
        </a:graphic>
      </p:graphicFrame>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belongs in the template and what belongs in the pipeline</a:t>
            </a:r>
          </a:p>
        </p:txBody>
      </p:sp>
      <p:sp>
        <p:nvSpPr>
          <p:cNvPr id="3" name="Content Placeholder 2"/>
          <p:cNvSpPr>
            <a:spLocks noGrp="1"/>
          </p:cNvSpPr>
          <p:nvPr>
            <p:ph idx="1"/>
          </p:nvPr>
        </p:nvSpPr>
        <p:spPr/>
        <p:txBody>
          <a:bodyPr/>
          <a:lstStyle/>
          <a:p>
            <a:pPr lvl="0"/>
            <a:r>
              <a:rPr/>
              <a:t>The template should read a prepared file, not the raw export — If twelve renders each redo the cleaning, the cleaning…</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belongs in the template and what belongs in the pipeline — In Python</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run.py</a:t>
            </a:r>
            <a:br/>
            <a:r>
              <a:rPr>
                <a:latin typeface="Courier"/>
              </a:rPr>
              <a:t>clean()                       </a:t>
            </a:r>
            <a:r>
              <a:rPr i="1">
                <a:solidFill>
                  <a:srgbClr val="60A0B0"/>
                </a:solidFill>
                <a:latin typeface="Courier"/>
              </a:rPr>
              <a:t># once</a:t>
            </a:r>
            <a:br/>
            <a:r>
              <a:rPr>
                <a:latin typeface="Courier"/>
              </a:rPr>
              <a:t>build_figures()               </a:t>
            </a:r>
            <a:r>
              <a:rPr i="1">
                <a:solidFill>
                  <a:srgbClr val="60A0B0"/>
                </a:solidFill>
                <a:latin typeface="Courier"/>
              </a:rPr>
              <a:t># once</a:t>
            </a:r>
            <a:br/>
            <a:r>
              <a:rPr b="1">
                <a:solidFill>
                  <a:srgbClr val="007020"/>
                </a:solidFill>
                <a:latin typeface="Courier"/>
              </a:rPr>
              <a:t>for</a:t>
            </a:r>
            <a:r>
              <a:rPr>
                <a:latin typeface="Courier"/>
              </a:rPr>
              <a:t> district </a:t>
            </a:r>
            <a:r>
              <a:rPr b="1">
                <a:solidFill>
                  <a:srgbClr val="007020"/>
                </a:solidFill>
                <a:latin typeface="Courier"/>
              </a:rPr>
              <a:t>in</a:t>
            </a:r>
            <a:r>
              <a:rPr>
                <a:latin typeface="Courier"/>
              </a:rPr>
              <a:t> DISTRICTS:    </a:t>
            </a:r>
            <a:r>
              <a:rPr i="1">
                <a:solidFill>
                  <a:srgbClr val="60A0B0"/>
                </a:solidFill>
                <a:latin typeface="Courier"/>
              </a:rPr>
              <a:t># twelve times, from prepared data</a:t>
            </a:r>
            <a:br/>
            <a:r>
              <a:rPr>
                <a:latin typeface="Courier"/>
              </a:rPr>
              <a:t>    render(district)</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belongs in the template and what belongs in the pipeline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run.R, same shape</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parameter you should always have — Example</a:t>
            </a:r>
          </a:p>
        </p:txBody>
      </p:sp>
      <p:sp>
        <p:nvSpPr>
          <p:cNvPr id="3" name="Content Placeholder 2"/>
          <p:cNvSpPr>
            <a:spLocks noGrp="1"/>
          </p:cNvSpPr>
          <p:nvPr>
            <p:ph idx="1"/>
          </p:nvPr>
        </p:nvSpPr>
        <p:spPr/>
        <p:txBody>
          <a:bodyPr/>
          <a:lstStyle/>
          <a:p>
            <a:pPr lvl="0" indent="0">
              <a:buNone/>
            </a:pPr>
            <a:r>
              <a:rPr>
                <a:latin typeface="Courier"/>
              </a:rPr>
              <a:t>params:
  district: "Artibonite"
  as_of: "2025-03-31"
  data_version: "v1"</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parameter you should always have</a:t>
            </a:r>
          </a:p>
        </p:txBody>
      </p:sp>
      <p:sp>
        <p:nvSpPr>
          <p:cNvPr id="3" name="Content Placeholder 2"/>
          <p:cNvSpPr>
            <a:spLocks noGrp="1"/>
          </p:cNvSpPr>
          <p:nvPr>
            <p:ph idx="1"/>
          </p:nvPr>
        </p:nvSpPr>
        <p:spPr/>
        <p:txBody>
          <a:bodyPr/>
          <a:lstStyle/>
          <a:p>
            <a:pPr lvl="0"/>
            <a:r>
              <a:rPr/>
              <a:t>A data version parameter makes the report say which file it read — which is the provenance question a reader asks six…</a:t>
            </a:r>
          </a:p>
          <a:p>
            <a:pPr lvl="0"/>
            <a:r>
              <a:rPr/>
              <a:t>And an </a:t>
            </a:r>
            <a:r>
              <a:rPr>
                <a:latin typeface="Courier"/>
              </a:rPr>
              <a:t>as_of</a:t>
            </a:r>
            <a:r>
              <a:rPr/>
              <a:t> parameter rather than the clock — for the reason lesson 4 gave: a report that says “generated 14 March”…</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platform does the same thing</a:t>
            </a:r>
          </a:p>
        </p:txBody>
      </p:sp>
      <p:sp>
        <p:nvSpPr>
          <p:cNvPr id="3" name="Content Placeholder 2"/>
          <p:cNvSpPr>
            <a:spLocks noGrp="1"/>
          </p:cNvSpPr>
          <p:nvPr>
            <p:ph idx="1"/>
          </p:nvPr>
        </p:nvSpPr>
        <p:spPr/>
        <p:txBody>
          <a:bodyPr/>
          <a:lstStyle/>
          <a:p>
            <a:pPr lvl="0"/>
            <a:r>
              <a:rPr>
                <a:latin typeface="Courier"/>
              </a:rPr>
              <a:t>slide-plan.mjs</a:t>
            </a:r>
            <a:r>
              <a:rPr/>
              <a:t> plans the deck once from the lesson body — and the Beamer PDF, the PowerPoint file and the in-browser…</a:t>
            </a:r>
          </a:p>
          <a:p>
            <a:pPr lvl="0"/>
            <a:r>
              <a:rPr/>
              <a:t>The reasoning is the same as the twelve districts’, at a different scale — A </a:t>
            </a:r>
            <a:r>
              <a:rPr>
                <a:latin typeface="Courier"/>
              </a:rPr>
              <a:t>slides:</a:t>
            </a:r>
            <a:r>
              <a:rPr/>
              <a:t> array in the frontmatter would…</a:t>
            </a:r>
          </a:p>
          <a:p>
            <a:pPr lvl="0"/>
            <a:r>
              <a:rPr/>
              <a:t>The consequence for authors is real and worth naming — Because the deck is derived, lessons are written with lists,…</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 — Example</a:t>
            </a:r>
          </a:p>
        </p:txBody>
      </p:sp>
      <p:sp>
        <p:nvSpPr>
          <p:cNvPr id="3" name="Content Placeholder 2"/>
          <p:cNvSpPr>
            <a:spLocks noGrp="1"/>
          </p:cNvSpPr>
          <p:nvPr>
            <p:ph idx="1"/>
          </p:nvPr>
        </p:nvSpPr>
        <p:spPr/>
        <p:txBody>
          <a:bodyPr/>
          <a:lstStyle/>
          <a:p>
            <a:pPr lvl="0" indent="0">
              <a:buNone/>
            </a:pPr>
            <a:r>
              <a:rPr>
                <a:latin typeface="Courier"/>
              </a:rPr>
              <a:t>District reports
  Twelve district reports are rendered from one template, report.qmd, by
  run.py. No district-specific text exists outside the data.
  Parameters: district, as_of (2025-03-31), data_version (v1). Each report
  prints all three in its colophon.
  Cleaning and figure generation run once, before rendering; the template
  reads prepared data and performs no transformation.
  Districts with no screening in the period render a stated "no data"
  section rather than an empty table.
  Rendering is verified by `--check`: a failed render stops the run rather
  than leaving a missing file.</a:t>
            </a:r>
          </a:p>
        </p:txBody>
      </p:sp>
    </p:spTree>
  </p:cSl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a:t>
            </a:r>
          </a:p>
        </p:txBody>
      </p:sp>
      <p:sp>
        <p:nvSpPr>
          <p:cNvPr id="3" name="Content Placeholder 2"/>
          <p:cNvSpPr>
            <a:spLocks noGrp="1"/>
          </p:cNvSpPr>
          <p:nvPr>
            <p:ph idx="1"/>
          </p:nvPr>
        </p:nvSpPr>
        <p:spPr/>
        <p:txBody>
          <a:bodyPr/>
          <a:lstStyle/>
          <a:p>
            <a:pPr lvl="0"/>
            <a:r>
              <a:rPr/>
              <a:t>The last line is what turns twelve rendered files into twelve reports you can send — A loop that swallows failures…</a:t>
            </a:r>
          </a:p>
        </p:txBody>
      </p:sp>
    </p:spTree>
  </p:cSl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A pipeline that renders twelve reports from broken upstream data renders twelve broken reports.</a:t>
            </a:r>
          </a:p>
        </p:txBody>
      </p:sp>
    </p:spTree>
  </p:cSl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https://data-analysis.cassion.dev/courses/reproducible-workflows/repro-05-one-template-twelve-districts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One template, twelve districts, no copy anywhere</dc:title>
  <dc:creator>Pierre Robentz Cassion</dc:creator>
  <cp:keywords/>
  <dcterms:created xsi:type="dcterms:W3CDTF">2026-07-29T00:00:00Z</dcterms:created>
  <dcterms:modified xsi:type="dcterms:W3CDTF">2026-07-29T00:00:00Z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5 of 8</vt:lpwstr>
  </property>
  <property fmtid="{D5CDD505-2E9C-101B-9397-08002B2CF9AE}" pid="3" name="subtitle">
    <vt:lpwstr>Twelve district reports produced by copy-paste are twelve documents that will disagree by March. One parameterised template rendered twelve times is one document that cannot, and the mechanism is a single line in the frontmatter.</vt:lpwstr>
  </property>
</Properties>
</file>