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notesMaster" Target="notesMasters/notesMaster1.xml" /><Relationship Id="rId33" Type="http://schemas.openxmlformats.org/officeDocument/2006/relationships/viewProps" Target="viewProps.xml" /><Relationship Id="rId32" Type="http://schemas.openxmlformats.org/officeDocument/2006/relationships/presProps" Target="presProps.xml" /><Relationship Id="rId1" Type="http://schemas.openxmlformats.org/officeDocument/2006/relationships/slideMaster" Target="slideMasters/slideMaster1.xml" /><Relationship Id="rId35" Type="http://schemas.openxmlformats.org/officeDocument/2006/relationships/tableStyles" Target="tableStyles.xml" /><Relationship Id="rId3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Douze rapports de district produits par copier-coller sont douze documents qui divergeront d’ici mars. Un modèle paramétré rendu douze fois est un document qui ne le peut pas, et le mécanisme tient en une ligne de frontmatter.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cluster veut un rapport par district. L’approche évidente est d’en écrire un, de le copier onze fois et de changer le filtre en tête de chacun. D’ici mars, ces douze fichiers divergent. Quelqu’un corrige la normalisation des noms de communes dans l’un. Quelqu’un ajoute une réserve dans trois. La définition de l’indicateur change et huit sont mis à jour. Rien dans aucune compilation ne peut détecter qu’ils ont dérivé, parce que ce sont douze documents sans lien. Un modèle paramétré est un seul document. Le corriger corrige douze rapports, et une différence n’a nulle part où se cacher.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document déclare ses paramètres et le moteur de rendu les fournit. Le corps renvoie à </a:t>
            </a:r>
            <a:r>
              <a:rPr>
                <a:latin typeface="Courier"/>
              </a:rPr>
              <a:t>params$district</a:t>
            </a:r>
            <a:r>
              <a:rPr/>
              <a:t> — en R — ou à </a:t>
            </a:r>
            <a:r>
              <a:rPr>
                <a:latin typeface="Courier"/>
              </a:rPr>
              <a:t>district</a:t>
            </a:r>
            <a:r>
              <a:rPr/>
              <a:t> depuis la cellule </a:t>
            </a:r>
            <a:r>
              <a:rPr>
                <a:latin typeface="Courier"/>
              </a:rPr>
              <a:t>parameters</a:t>
            </a:r>
            <a:r>
              <a:rPr/>
              <a:t> injectée en Python, et rien d’autre dans le fichier ne mentionne un district précis.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valeur par défaut du frontmatter est ce qui rend le modèle prévisualisable. Vous l’ouvrez, il se rend pour Artibonite, et vous éditez quelque chose que vous voyez.</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check=True</a:t>
            </a:r>
            <a:r>
              <a:rPr/>
              <a:t> est l’argument important. Sans lui, un rendu échoué est un fichier manquant que la boucle enjambe silencieusement, et vous le découvrez quand quelqu’un demande le rapport des Nippes. Triez la liste des districts, pour la raison qu’a donnée la leçon précédente : l’ordre de sortie de la boucle ne devrait pas dépendre de la façon dont la liste a été assemblée.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choses qu’un rapport copié se permet et qu’un modèle ne peut pas. Aucun nombre codé en dur dans la prose. Chaque chiffre du texte vient des données.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Gérez le district sans données. L’un des douze aura un tableau vide, et un modèle qui suppose des lignes produit une trace d’erreur ou, pire, une page de </a:t>
            </a:r>
            <a:r>
              <a:rPr>
                <a:latin typeface="Courier"/>
              </a:rPr>
              <a:t>NaN</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Gérez le singulier. « 1 communes » dans onze rapports est le signe d’un modèle que personne n’a relu. Gérez le petit dénominateur. Un district avec 40 dépistages obtient un intervalle trois fois plus large qu’un district avec 400, et le modèle doit le dire plutôt que d’imprimer les deux à une décimale comme s’ils étaient comparables.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modèle devrait lire un fichier préparé, non l’export brut. Si douze rendus refont chacun le nettoyage, le nettoyage tourne douze fois, prend douze fois plus de temps, et — pire — peut être édité dans le modèle pour un seul district.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paramètre de version de données fait dire au rapport quel fichier il a lu, ce qui est la question de provenance qu’un lecteur pose six mois plus tard. Imprimez-le dans le colophon. Et un paramètre </a:t>
            </a:r>
            <a:r>
              <a:rPr>
                <a:latin typeface="Courier"/>
              </a:rPr>
              <a:t>as_of</a:t>
            </a:r>
            <a:r>
              <a:rPr/>
              <a:t> plutôt que l’horloge, pour la raison qu’a donnée la leçon 4 : un rapport qui dit « produit le 14 mars » change à chaque reconstruction, et un rapport qui dit « données au 31 mars » non.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leçon de ce site produit un diaporama en deux langues et trois formats — un PDF Beamer, un fichier PowerPoint et la source LaTeX, six fichiers par leçon — et aucun n’a été composé à la main. </a:t>
            </a:r>
            <a:r>
              <a:rPr>
                <a:latin typeface="Courier"/>
              </a:rPr>
              <a:t>slide-plan.mjs</a:t>
            </a:r>
            <a:r>
              <a:rPr/>
              <a:t> planifie le diaporama une fois depuis le corps de la leçon, et le PDF Beamer, le fichier PowerPoint et le lecteur de diapositives dans le navigateur sont trois rendus de ce plan unique. Le raisonnement est celui des douze districts, à une autre échelle. Un tableau </a:t>
            </a:r>
            <a:r>
              <a:rPr>
                <a:latin typeface="Courier"/>
              </a:rPr>
              <a:t>slides:</a:t>
            </a:r>
            <a:r>
              <a:rPr/>
              <a:t> dans le frontmatter produirait de meilleures diapositives en principe et de pires en pratique : il signifie que chaque nouvelle leçon exige une seconde passe de rédaction en deux langues, et c’est cette passe qui saute. La conséquence pour les auteurs est réelle et vaut d’être nommée. Parce que le diaporama est dérivé, les leçons sont écrites avec des listes, des amorces en gras, des tableaux et des encadrés — parce que c’est de cela qu’un diaporama est fait. Un système paramétré façonne ses entrées, et prétendre le contraire produit des modèles qui se battent contre leur propre contenu.</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ligne est ce qui transforme douze fichiers rendus en douze rapports qu’on peut envoyer. Une boucle qui avale les échecs produit onze rapports et une question que personne ne pose jusqu’à ce que la mauvaise personne le remarque.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chaîne qui rend douze rapports depuis des données amont cassées rend douze rapports cassés. La leçon suivante la fait s’arrêter à la place — bruyamment, au point de défaillance, plutôt que de produire un nombre plausible que personne ne peut vérifier.</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eproducible-workflows/repro-05-one-template-twelve-distric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 modèle, douze districts, aucune copie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Douze rapports de district produits par copier-coller sont douze documents qui divergeront d’ici mars. Un modèle paramétré rendu douze fois est un document qui ne le peut pas, et le mécanisme tient en une ligne de frontmatter.</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rapport qui devient douze rapports</a:t>
            </a:r>
          </a:p>
          <a:p>
            <a:pPr lvl="0"/>
            <a:r>
              <a:rPr/>
              <a:t>Quarto, que cette plateforme emploie déjà</a:t>
            </a:r>
          </a:p>
          <a:p>
            <a:pPr lvl="0"/>
            <a:r>
              <a:rPr/>
              <a:t>Rendre les douze</a:t>
            </a:r>
          </a:p>
          <a:p>
            <a:pPr lvl="0"/>
            <a:r>
              <a:rPr/>
              <a:t>Écrire un modèle qui survit à ses propres paramètres</a:t>
            </a:r>
          </a:p>
          <a:p>
            <a:pPr lvl="0"/>
            <a:r>
              <a:rPr/>
              <a:t>Ce qui va dans le modèle et ce qui va dans la chaîne</a:t>
            </a:r>
          </a:p>
          <a:p>
            <a:pPr lvl="0"/>
            <a:r>
              <a:rPr/>
              <a:t>Le paramètre qu’il faut toujours avoir</a:t>
            </a:r>
          </a:p>
          <a:p>
            <a:pPr lvl="0"/>
            <a:r>
              <a:rPr/>
              <a:t>Là où cette plateforme fait la même chose</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rapport qui devient douze rapports</a:t>
            </a:r>
          </a:p>
        </p:txBody>
      </p:sp>
      <p:sp>
        <p:nvSpPr>
          <p:cNvPr id="3" name="Content Placeholder 2"/>
          <p:cNvSpPr>
            <a:spLocks noGrp="1"/>
          </p:cNvSpPr>
          <p:nvPr>
            <p:ph idx="1"/>
          </p:nvPr>
        </p:nvSpPr>
        <p:spPr/>
        <p:txBody>
          <a:bodyPr/>
          <a:lstStyle/>
          <a:p>
            <a:pPr lvl="0"/>
            <a:r>
              <a:rPr/>
              <a:t>D’ici mars, ces douze fichiers divergent — Quelqu’un corrige la normalisation des noms de communes dans l’un</a:t>
            </a:r>
          </a:p>
          <a:p>
            <a:pPr lvl="0"/>
            <a:r>
              <a:rPr/>
              <a:t>Un modèle paramétré est un seul document — Le corriger corrige douze rapports, et une différence n’a nulle part où se…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Quarto, que cette plateforme emploie déjà — Exemple</a:t>
            </a:r>
          </a:p>
        </p:txBody>
      </p:sp>
      <p:sp>
        <p:nvSpPr>
          <p:cNvPr id="3" name="Content Placeholder 2"/>
          <p:cNvSpPr>
            <a:spLocks noGrp="1"/>
          </p:cNvSpPr>
          <p:nvPr>
            <p:ph idx="1"/>
          </p:nvPr>
        </p:nvSpPr>
        <p:spPr/>
        <p:txBody>
          <a:bodyPr/>
          <a:lstStyle/>
          <a:p>
            <a:pPr lvl="0" indent="0">
              <a:buNone/>
            </a:pPr>
            <a:r>
              <a:rPr>
                <a:latin typeface="Courier"/>
              </a:rPr>
              <a:t>---
title: "Nutrition surveillance: `r params$district`"
params:
  district: "Artibonite"
  as_of: "2025-03-31"
format: pdf
---</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Quarto, que cette plateforme emploie déjà — Shell</a:t>
            </a:r>
          </a:p>
        </p:txBody>
      </p:sp>
      <p:sp>
        <p:nvSpPr>
          <p:cNvPr id="3" name="Content Placeholder 2"/>
          <p:cNvSpPr>
            <a:spLocks noGrp="1"/>
          </p:cNvSpPr>
          <p:nvPr>
            <p:ph idx="1"/>
          </p:nvPr>
        </p:nvSpPr>
        <p:spPr/>
        <p:txBody>
          <a:bodyPr/>
          <a:lstStyle/>
          <a:p>
            <a:pPr lvl="0" indent="0">
              <a:buNone/>
            </a:pPr>
            <a:r>
              <a:rPr>
                <a:latin typeface="Courier"/>
              </a:rPr>
              <a:t>quarto render report.qmd </a:t>
            </a:r>
            <a:r>
              <a:rPr>
                <a:solidFill>
                  <a:srgbClr val="7D9029"/>
                </a:solidFill>
                <a:latin typeface="Courier"/>
              </a:rPr>
              <a:t>-P</a:t>
            </a:r>
            <a:r>
              <a:rPr>
                <a:latin typeface="Courier"/>
              </a:rPr>
              <a:t> district:Nord-Ouest </a:t>
            </a:r>
            <a:r>
              <a:rPr>
                <a:solidFill>
                  <a:srgbClr val="7D9029"/>
                </a:solidFill>
                <a:latin typeface="Courier"/>
              </a:rPr>
              <a:t>-P</a:t>
            </a:r>
            <a:r>
              <a:rPr>
                <a:latin typeface="Courier"/>
              </a:rPr>
              <a:t> as_of:2025-03-31</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Quarto, que cette plateforme emploie déjà</a:t>
            </a:r>
          </a:p>
        </p:txBody>
      </p:sp>
      <p:sp>
        <p:nvSpPr>
          <p:cNvPr id="3" name="Content Placeholder 2"/>
          <p:cNvSpPr>
            <a:spLocks noGrp="1"/>
          </p:cNvSpPr>
          <p:nvPr>
            <p:ph idx="1"/>
          </p:nvPr>
        </p:nvSpPr>
        <p:spPr/>
        <p:txBody>
          <a:bodyPr/>
          <a:lstStyle/>
          <a:p>
            <a:pPr lvl="0"/>
            <a:r>
              <a:rPr/>
              <a:t>Le document déclare ses paramètres et le moteur de rendu les fournit — Le corps renvoie à </a:t>
            </a:r>
            <a:r>
              <a:rPr>
                <a:latin typeface="Courier"/>
              </a:rPr>
              <a:t>params$district</a:t>
            </a:r>
            <a:r>
              <a:rPr/>
              <a:t> — en R — ou…</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Quarto, que cette plateforme emploie déjà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 tags: [parameters]</a:t>
            </a:r>
            <a:br/>
            <a:r>
              <a:rPr>
                <a:latin typeface="Courier"/>
              </a:rPr>
              <a:t>district </a:t>
            </a:r>
            <a:r>
              <a:rPr>
                <a:solidFill>
                  <a:srgbClr val="666666"/>
                </a:solidFill>
                <a:latin typeface="Courier"/>
              </a:rPr>
              <a:t>=</a:t>
            </a:r>
            <a:r>
              <a:rPr>
                <a:latin typeface="Courier"/>
              </a:rPr>
              <a:t> </a:t>
            </a:r>
            <a:r>
              <a:rPr>
                <a:solidFill>
                  <a:srgbClr val="4070A0"/>
                </a:solidFill>
                <a:latin typeface="Courier"/>
              </a:rPr>
              <a:t>"Artibonite"</a:t>
            </a:r>
            <a:br/>
            <a:r>
              <a:rPr>
                <a:latin typeface="Courier"/>
              </a:rPr>
              <a:t>as_of </a:t>
            </a:r>
            <a:r>
              <a:rPr>
                <a:solidFill>
                  <a:srgbClr val="666666"/>
                </a:solidFill>
                <a:latin typeface="Courier"/>
              </a:rPr>
              <a:t>=</a:t>
            </a:r>
            <a:r>
              <a:rPr>
                <a:latin typeface="Courier"/>
              </a:rPr>
              <a:t> </a:t>
            </a:r>
            <a:r>
              <a:rPr>
                <a:solidFill>
                  <a:srgbClr val="4070A0"/>
                </a:solidFill>
                <a:latin typeface="Courier"/>
              </a:rPr>
              <a:t>"2025-03-31"</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Quarto, que cette plateforme emploie déjà — En R</a:t>
            </a:r>
          </a:p>
        </p:txBody>
      </p:sp>
      <p:sp>
        <p:nvSpPr>
          <p:cNvPr id="3" name="Content Placeholder 2"/>
          <p:cNvSpPr>
            <a:spLocks noGrp="1"/>
          </p:cNvSpPr>
          <p:nvPr>
            <p:ph idx="1"/>
          </p:nvPr>
        </p:nvSpPr>
        <p:spPr/>
        <p:txBody>
          <a:bodyPr/>
          <a:lstStyle/>
          <a:p>
            <a:pPr lvl="0" indent="0">
              <a:buNone/>
            </a:pPr>
            <a:r>
              <a:rPr>
                <a:latin typeface="Courier"/>
              </a:rPr>
              <a:t>params</a:t>
            </a:r>
            <a:r>
              <a:rPr>
                <a:solidFill>
                  <a:srgbClr val="4070A0"/>
                </a:solidFill>
                <a:latin typeface="Courier"/>
              </a:rPr>
              <a:t>$</a:t>
            </a:r>
            <a:r>
              <a:rPr>
                <a:latin typeface="Courier"/>
              </a:rPr>
              <a:t>district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Quarto, que cette plateforme emploie déjà</a:t>
            </a:r>
          </a:p>
        </p:txBody>
      </p:sp>
      <p:sp>
        <p:nvSpPr>
          <p:cNvPr id="3" name="Content Placeholder 2"/>
          <p:cNvSpPr>
            <a:spLocks noGrp="1"/>
          </p:cNvSpPr>
          <p:nvPr>
            <p:ph idx="1"/>
          </p:nvPr>
        </p:nvSpPr>
        <p:spPr/>
        <p:txBody>
          <a:bodyPr/>
          <a:lstStyle/>
          <a:p>
            <a:pPr lvl="0"/>
            <a:r>
              <a:rPr/>
              <a:t>La valeur par défaut du frontmatter est ce qui rend le modèle prévisualisable — Vous l’ouvrez, il se rend pour…</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Rendre les douze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subprocess, pathlib</a:t>
            </a:r>
            <a:br/>
            <a:br/>
            <a:r>
              <a:rPr>
                <a:latin typeface="Courier"/>
              </a:rPr>
              <a:t>DISTRICTS </a:t>
            </a:r>
            <a:r>
              <a:rPr>
                <a:solidFill>
                  <a:srgbClr val="666666"/>
                </a:solidFill>
                <a:latin typeface="Courier"/>
              </a:rPr>
              <a:t>=</a:t>
            </a:r>
            <a:r>
              <a:rPr>
                <a:latin typeface="Courier"/>
              </a:rPr>
              <a:t> [</a:t>
            </a:r>
            <a:r>
              <a:rPr>
                <a:solidFill>
                  <a:srgbClr val="4070A0"/>
                </a:solidFill>
                <a:latin typeface="Courier"/>
              </a:rPr>
              <a:t>"Artibonite"</a:t>
            </a:r>
            <a:r>
              <a:rPr>
                <a:latin typeface="Courier"/>
              </a:rPr>
              <a:t>, </a:t>
            </a:r>
            <a:r>
              <a:rPr>
                <a:solidFill>
                  <a:srgbClr val="4070A0"/>
                </a:solidFill>
                <a:latin typeface="Courier"/>
              </a:rPr>
              <a:t>"Centre"</a:t>
            </a:r>
            <a:r>
              <a:rPr>
                <a:latin typeface="Courier"/>
              </a:rPr>
              <a:t>, </a:t>
            </a:r>
            <a:r>
              <a:rPr>
                <a:solidFill>
                  <a:srgbClr val="4070A0"/>
                </a:solidFill>
                <a:latin typeface="Courier"/>
              </a:rPr>
              <a:t>"Grande-Anse"</a:t>
            </a:r>
            <a:r>
              <a:rPr>
                <a:latin typeface="Courier"/>
              </a:rPr>
              <a:t>, </a:t>
            </a:r>
            <a:r>
              <a:rPr>
                <a:solidFill>
                  <a:srgbClr val="4070A0"/>
                </a:solidFill>
                <a:latin typeface="Courier"/>
              </a:rPr>
              <a:t>"Nippes"</a:t>
            </a:r>
            <a:r>
              <a:rPr>
                <a:latin typeface="Courier"/>
              </a:rPr>
              <a:t>, </a:t>
            </a:r>
            <a:r>
              <a:rPr>
                <a:solidFill>
                  <a:srgbClr val="4070A0"/>
                </a:solidFill>
                <a:latin typeface="Courier"/>
              </a:rPr>
              <a:t>"Nord"</a:t>
            </a:r>
            <a:r>
              <a:rPr>
                <a:latin typeface="Courier"/>
              </a:rPr>
              <a:t>,</a:t>
            </a:r>
            <a:br/>
            <a:r>
              <a:rPr>
                <a:latin typeface="Courier"/>
              </a:rPr>
              <a:t>             </a:t>
            </a:r>
            <a:r>
              <a:rPr>
                <a:solidFill>
                  <a:srgbClr val="4070A0"/>
                </a:solidFill>
                <a:latin typeface="Courier"/>
              </a:rPr>
              <a:t>"Nord-Est"</a:t>
            </a:r>
            <a:r>
              <a:rPr>
                <a:latin typeface="Courier"/>
              </a:rPr>
              <a:t>, </a:t>
            </a:r>
            <a:r>
              <a:rPr>
                <a:solidFill>
                  <a:srgbClr val="4070A0"/>
                </a:solidFill>
                <a:latin typeface="Courier"/>
              </a:rPr>
              <a:t>"Nord-Ouest"</a:t>
            </a:r>
            <a:r>
              <a:rPr>
                <a:latin typeface="Courier"/>
              </a:rPr>
              <a:t>, </a:t>
            </a:r>
            <a:r>
              <a:rPr>
                <a:solidFill>
                  <a:srgbClr val="4070A0"/>
                </a:solidFill>
                <a:latin typeface="Courier"/>
              </a:rPr>
              <a:t>"Ouest"</a:t>
            </a:r>
            <a:r>
              <a:rPr>
                <a:latin typeface="Courier"/>
              </a:rPr>
              <a:t>, </a:t>
            </a:r>
            <a:r>
              <a:rPr>
                <a:solidFill>
                  <a:srgbClr val="4070A0"/>
                </a:solidFill>
                <a:latin typeface="Courier"/>
              </a:rPr>
              <a:t>"Sud"</a:t>
            </a:r>
            <a:r>
              <a:rPr>
                <a:latin typeface="Courier"/>
              </a:rPr>
              <a:t>, </a:t>
            </a:r>
            <a:r>
              <a:rPr>
                <a:solidFill>
                  <a:srgbClr val="4070A0"/>
                </a:solidFill>
                <a:latin typeface="Courier"/>
              </a:rPr>
              <a:t>"Sud-Est"</a:t>
            </a:r>
            <a:r>
              <a:rPr>
                <a:latin typeface="Courier"/>
              </a:rPr>
              <a:t>]</a:t>
            </a:r>
            <a:br/>
            <a:br/>
            <a:r>
              <a:rPr b="1">
                <a:solidFill>
                  <a:srgbClr val="007020"/>
                </a:solidFill>
                <a:latin typeface="Courier"/>
              </a:rPr>
              <a:t>for</a:t>
            </a:r>
            <a:r>
              <a:rPr>
                <a:latin typeface="Courier"/>
              </a:rPr>
              <a:t> district </a:t>
            </a:r>
            <a:r>
              <a:rPr b="1">
                <a:solidFill>
                  <a:srgbClr val="007020"/>
                </a:solidFill>
                <a:latin typeface="Courier"/>
              </a:rPr>
              <a:t>in</a:t>
            </a:r>
            <a:r>
              <a:rPr>
                <a:latin typeface="Courier"/>
              </a:rPr>
              <a:t> </a:t>
            </a:r>
            <a:r>
              <a:rPr>
                <a:solidFill>
                  <a:srgbClr val="008000"/>
                </a:solidFill>
                <a:latin typeface="Courier"/>
              </a:rPr>
              <a:t>sorted</a:t>
            </a:r>
            <a:r>
              <a:rPr>
                <a:latin typeface="Courier"/>
              </a:rPr>
              <a:t>(DISTRICTS):</a:t>
            </a:r>
            <a:br/>
            <a:r>
              <a:rPr>
                <a:latin typeface="Courier"/>
              </a:rPr>
              <a:t>    slug </a:t>
            </a:r>
            <a:r>
              <a:rPr>
                <a:solidFill>
                  <a:srgbClr val="666666"/>
                </a:solidFill>
                <a:latin typeface="Courier"/>
              </a:rPr>
              <a:t>=</a:t>
            </a:r>
            <a:r>
              <a:rPr>
                <a:latin typeface="Courier"/>
              </a:rPr>
              <a:t> district.lower().replace(</a:t>
            </a:r>
            <a:r>
              <a:rPr>
                <a:solidFill>
                  <a:srgbClr val="4070A0"/>
                </a:solidFill>
                <a:latin typeface="Courier"/>
              </a:rPr>
              <a:t>" "</a:t>
            </a:r>
            <a:r>
              <a:rPr>
                <a:latin typeface="Courier"/>
              </a:rPr>
              <a:t>, </a:t>
            </a:r>
            <a:r>
              <a:rPr>
                <a:solidFill>
                  <a:srgbClr val="4070A0"/>
                </a:solidFill>
                <a:latin typeface="Courier"/>
              </a:rPr>
              <a:t>"-"</a:t>
            </a:r>
            <a:r>
              <a:rPr>
                <a:latin typeface="Courier"/>
              </a:rPr>
              <a:t>)</a:t>
            </a:r>
            <a:br/>
            <a:r>
              <a:rPr>
                <a:latin typeface="Courier"/>
              </a:rPr>
              <a:t>    subprocess.run([</a:t>
            </a:r>
            <a:br/>
            <a:r>
              <a:rPr>
                <a:latin typeface="Courier"/>
              </a:rPr>
              <a:t>        </a:t>
            </a:r>
            <a:r>
              <a:rPr>
                <a:solidFill>
                  <a:srgbClr val="4070A0"/>
                </a:solidFill>
                <a:latin typeface="Courier"/>
              </a:rPr>
              <a:t>"quarto"</a:t>
            </a:r>
            <a:r>
              <a:rPr>
                <a:latin typeface="Courier"/>
              </a:rPr>
              <a:t>, </a:t>
            </a:r>
            <a:r>
              <a:rPr>
                <a:solidFill>
                  <a:srgbClr val="4070A0"/>
                </a:solidFill>
                <a:latin typeface="Courier"/>
              </a:rPr>
              <a:t>"render"</a:t>
            </a:r>
            <a:r>
              <a:rPr>
                <a:latin typeface="Courier"/>
              </a:rPr>
              <a:t>, </a:t>
            </a:r>
            <a:r>
              <a:rPr>
                <a:solidFill>
                  <a:srgbClr val="4070A0"/>
                </a:solidFill>
                <a:latin typeface="Courier"/>
              </a:rPr>
              <a:t>"report.qmd"</a:t>
            </a:r>
            <a:r>
              <a:rPr>
                <a:latin typeface="Courier"/>
              </a:rPr>
              <a:t>,</a:t>
            </a:r>
            <a:br/>
            <a:r>
              <a:rPr>
                <a:latin typeface="Courier"/>
              </a:rPr>
              <a:t>        </a:t>
            </a:r>
            <a:r>
              <a:rPr>
                <a:solidFill>
                  <a:srgbClr val="4070A0"/>
                </a:solidFill>
                <a:latin typeface="Courier"/>
              </a:rPr>
              <a:t>"-P"</a:t>
            </a:r>
            <a:r>
              <a:rPr>
                <a:latin typeface="Courier"/>
              </a:rPr>
              <a:t>, </a:t>
            </a:r>
            <a:r>
              <a:rPr>
                <a:solidFill>
                  <a:srgbClr val="BB6688"/>
                </a:solidFill>
                <a:latin typeface="Courier"/>
              </a:rPr>
              <a:t>f"district:</a:t>
            </a:r>
            <a:r>
              <a:rPr>
                <a:solidFill>
                  <a:srgbClr val="4070A0"/>
                </a:solidFill>
                <a:latin typeface="Courier"/>
              </a:rPr>
              <a:t>{</a:t>
            </a:r>
            <a:r>
              <a:rPr>
                <a:latin typeface="Courier"/>
              </a:rPr>
              <a:t>district</a:t>
            </a:r>
            <a:r>
              <a:rPr>
                <a:solidFill>
                  <a:srgbClr val="4070A0"/>
                </a:solidFill>
                <a:latin typeface="Courier"/>
              </a:rPr>
              <a:t>}</a:t>
            </a:r>
            <a:r>
              <a:rPr>
                <a:solidFill>
                  <a:srgbClr val="BB6688"/>
                </a:solidFill>
                <a:latin typeface="Courier"/>
              </a:rPr>
              <a:t>"</a:t>
            </a:r>
            <a:r>
              <a:rPr>
                <a:latin typeface="Courier"/>
              </a:rPr>
              <a:t>,</a:t>
            </a:r>
            <a:br/>
            <a:r>
              <a:rPr>
                <a:latin typeface="Courier"/>
              </a:rPr>
              <a:t>        </a:t>
            </a:r>
            <a:r>
              <a:rPr>
                <a:solidFill>
                  <a:srgbClr val="4070A0"/>
                </a:solidFill>
                <a:latin typeface="Courier"/>
              </a:rPr>
              <a:t>"-P"</a:t>
            </a:r>
            <a:r>
              <a:rPr>
                <a:latin typeface="Courier"/>
              </a:rPr>
              <a:t>, </a:t>
            </a:r>
            <a:r>
              <a:rPr>
                <a:solidFill>
                  <a:srgbClr val="BB6688"/>
                </a:solidFill>
                <a:latin typeface="Courier"/>
              </a:rPr>
              <a:t>f"as_of:</a:t>
            </a:r>
            <a:r>
              <a:rPr>
                <a:solidFill>
                  <a:srgbClr val="4070A0"/>
                </a:solidFill>
                <a:latin typeface="Courier"/>
              </a:rPr>
              <a:t>{</a:t>
            </a:r>
            <a:r>
              <a:rPr>
                <a:latin typeface="Courier"/>
              </a:rPr>
              <a:t>AS_OF</a:t>
            </a:r>
            <a:r>
              <a:rPr>
                <a:solidFill>
                  <a:srgbClr val="4070A0"/>
                </a:solidFill>
                <a:latin typeface="Courier"/>
              </a:rPr>
              <a:t>}</a:t>
            </a:r>
            <a:r>
              <a:rPr>
                <a:solidFill>
                  <a:srgbClr val="BB6688"/>
                </a:solidFill>
                <a:latin typeface="Courier"/>
              </a:rPr>
              <a:t>"</a:t>
            </a:r>
            <a:r>
              <a:rPr>
                <a:latin typeface="Courier"/>
              </a:rPr>
              <a:t>,</a:t>
            </a:r>
            <a:br/>
            <a:r>
              <a:rPr>
                <a:latin typeface="Courier"/>
              </a:rPr>
              <a:t>        </a:t>
            </a:r>
            <a:r>
              <a:rPr>
                <a:solidFill>
                  <a:srgbClr val="4070A0"/>
                </a:solidFill>
                <a:latin typeface="Courier"/>
              </a:rPr>
              <a:t>"--output"</a:t>
            </a:r>
            <a:r>
              <a:rPr>
                <a:latin typeface="Courier"/>
              </a:rPr>
              <a:t>, </a:t>
            </a:r>
            <a:r>
              <a:rPr>
                <a:solidFill>
                  <a:srgbClr val="BB6688"/>
                </a:solidFill>
                <a:latin typeface="Courier"/>
              </a:rPr>
              <a:t>f"outputs/reports/</a:t>
            </a:r>
            <a:r>
              <a:rPr>
                <a:solidFill>
                  <a:srgbClr val="4070A0"/>
                </a:solidFill>
                <a:latin typeface="Courier"/>
              </a:rPr>
              <a:t>{</a:t>
            </a:r>
            <a:r>
              <a:rPr>
                <a:latin typeface="Courier"/>
              </a:rPr>
              <a:t>slug</a:t>
            </a:r>
            <a:r>
              <a:rPr>
                <a:solidFill>
                  <a:srgbClr val="4070A0"/>
                </a:solidFill>
                <a:latin typeface="Courier"/>
              </a:rPr>
              <a:t>}</a:t>
            </a:r>
            <a:r>
              <a:rPr>
                <a:solidFill>
                  <a:srgbClr val="BB6688"/>
                </a:solidFill>
                <a:latin typeface="Courier"/>
              </a:rPr>
              <a:t>.pdf"</a:t>
            </a:r>
            <a:r>
              <a:rPr>
                <a:latin typeface="Courier"/>
              </a:rPr>
              <a:t>,</a:t>
            </a:r>
            <a:br/>
            <a:r>
              <a:rPr>
                <a:latin typeface="Courier"/>
              </a:rPr>
              <a:t>    ], check</a:t>
            </a:r>
            <a:r>
              <a:rPr>
                <a:solidFill>
                  <a:srgbClr val="666666"/>
                </a:solidFill>
                <a:latin typeface="Courier"/>
              </a:rPr>
              <a:t>=</a:t>
            </a:r>
            <a:r>
              <a:rPr>
                <a:solidFill>
                  <a:srgbClr val="19177C"/>
                </a:solidFill>
                <a:latin typeface="Courier"/>
              </a:rPr>
              <a:t>True</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Rendre les douze — En R</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(d </a:t>
            </a:r>
            <a:r>
              <a:rPr b="1">
                <a:solidFill>
                  <a:srgbClr val="007020"/>
                </a:solidFill>
                <a:latin typeface="Courier"/>
              </a:rPr>
              <a:t>in</a:t>
            </a:r>
            <a:r>
              <a:rPr>
                <a:latin typeface="Courier"/>
              </a:rPr>
              <a:t> </a:t>
            </a:r>
            <a:r>
              <a:rPr>
                <a:solidFill>
                  <a:srgbClr val="06287E"/>
                </a:solidFill>
                <a:latin typeface="Courier"/>
              </a:rPr>
              <a:t>sort</a:t>
            </a:r>
            <a:r>
              <a:rPr>
                <a:latin typeface="Courier"/>
              </a:rPr>
              <a:t>(districts)) {</a:t>
            </a:r>
            <a:br/>
            <a:r>
              <a:rPr>
                <a:latin typeface="Courier"/>
              </a:rPr>
              <a:t>  quarto</a:t>
            </a:r>
            <a:r>
              <a:rPr>
                <a:solidFill>
                  <a:srgbClr val="4070A0"/>
                </a:solidFill>
                <a:latin typeface="Courier"/>
              </a:rPr>
              <a:t>::</a:t>
            </a:r>
            <a:r>
              <a:rPr>
                <a:solidFill>
                  <a:srgbClr val="06287E"/>
                </a:solidFill>
                <a:latin typeface="Courier"/>
              </a:rPr>
              <a:t>quarto_render</a:t>
            </a:r>
            <a:r>
              <a:rPr>
                <a:latin typeface="Courier"/>
              </a:rPr>
              <a:t>(</a:t>
            </a:r>
            <a:br/>
            <a:r>
              <a:rPr>
                <a:latin typeface="Courier"/>
              </a:rPr>
              <a:t>    </a:t>
            </a:r>
            <a:r>
              <a:rPr>
                <a:solidFill>
                  <a:srgbClr val="4070A0"/>
                </a:solidFill>
                <a:latin typeface="Courier"/>
              </a:rPr>
              <a:t>"report.qmd"</a:t>
            </a:r>
            <a:r>
              <a:rPr>
                <a:latin typeface="Courier"/>
              </a:rPr>
              <a:t>,</a:t>
            </a:r>
            <a:br/>
            <a:r>
              <a:rPr>
                <a:latin typeface="Courier"/>
              </a:rPr>
              <a:t>    </a:t>
            </a:r>
            <a:r>
              <a:rPr>
                <a:solidFill>
                  <a:srgbClr val="7D9029"/>
                </a:solidFill>
                <a:latin typeface="Courier"/>
              </a:rPr>
              <a:t>execute_params =</a:t>
            </a:r>
            <a:r>
              <a:rPr>
                <a:latin typeface="Courier"/>
              </a:rPr>
              <a:t> </a:t>
            </a:r>
            <a:r>
              <a:rPr>
                <a:solidFill>
                  <a:srgbClr val="06287E"/>
                </a:solidFill>
                <a:latin typeface="Courier"/>
              </a:rPr>
              <a:t>list</a:t>
            </a:r>
            <a:r>
              <a:rPr>
                <a:latin typeface="Courier"/>
              </a:rPr>
              <a:t>(</a:t>
            </a:r>
            <a:r>
              <a:rPr>
                <a:solidFill>
                  <a:srgbClr val="7D9029"/>
                </a:solidFill>
                <a:latin typeface="Courier"/>
              </a:rPr>
              <a:t>district =</a:t>
            </a:r>
            <a:r>
              <a:rPr>
                <a:latin typeface="Courier"/>
              </a:rPr>
              <a:t> d, </a:t>
            </a:r>
            <a:r>
              <a:rPr>
                <a:solidFill>
                  <a:srgbClr val="7D9029"/>
                </a:solidFill>
                <a:latin typeface="Courier"/>
              </a:rPr>
              <a:t>as_of =</a:t>
            </a:r>
            <a:r>
              <a:rPr>
                <a:latin typeface="Courier"/>
              </a:rPr>
              <a:t> as_of),</a:t>
            </a:r>
            <a:br/>
            <a:r>
              <a:rPr>
                <a:latin typeface="Courier"/>
              </a:rPr>
              <a:t>    </a:t>
            </a:r>
            <a:r>
              <a:rPr>
                <a:solidFill>
                  <a:srgbClr val="7D9029"/>
                </a:solidFill>
                <a:latin typeface="Courier"/>
              </a:rPr>
              <a:t>output_file =</a:t>
            </a:r>
            <a:r>
              <a:rPr>
                <a:latin typeface="Courier"/>
              </a:rPr>
              <a:t> </a:t>
            </a:r>
            <a:r>
              <a:rPr>
                <a:solidFill>
                  <a:srgbClr val="06287E"/>
                </a:solidFill>
                <a:latin typeface="Courier"/>
              </a:rPr>
              <a:t>paste0</a:t>
            </a:r>
            <a:r>
              <a:rPr>
                <a:latin typeface="Courier"/>
              </a:rPr>
              <a:t>(</a:t>
            </a:r>
            <a:r>
              <a:rPr>
                <a:solidFill>
                  <a:srgbClr val="06287E"/>
                </a:solidFill>
                <a:latin typeface="Courier"/>
              </a:rPr>
              <a:t>tolower</a:t>
            </a:r>
            <a:r>
              <a:rPr>
                <a:latin typeface="Courier"/>
              </a:rPr>
              <a:t>(</a:t>
            </a:r>
            <a:r>
              <a:rPr>
                <a:solidFill>
                  <a:srgbClr val="06287E"/>
                </a:solidFill>
                <a:latin typeface="Courier"/>
              </a:rPr>
              <a:t>gsub</a:t>
            </a:r>
            <a:r>
              <a:rPr>
                <a:latin typeface="Courier"/>
              </a:rPr>
              <a:t>(</a:t>
            </a:r>
            <a:r>
              <a:rPr>
                <a:solidFill>
                  <a:srgbClr val="4070A0"/>
                </a:solidFill>
                <a:latin typeface="Courier"/>
              </a:rPr>
              <a:t>" "</a:t>
            </a:r>
            <a:r>
              <a:rPr>
                <a:latin typeface="Courier"/>
              </a:rPr>
              <a:t>, </a:t>
            </a:r>
            <a:r>
              <a:rPr>
                <a:solidFill>
                  <a:srgbClr val="4070A0"/>
                </a:solidFill>
                <a:latin typeface="Courier"/>
              </a:rPr>
              <a:t>"-"</a:t>
            </a:r>
            <a:r>
              <a:rPr>
                <a:latin typeface="Courier"/>
              </a:rPr>
              <a:t>, d)), </a:t>
            </a:r>
            <a:r>
              <a:rPr>
                <a:solidFill>
                  <a:srgbClr val="4070A0"/>
                </a:solidFill>
                <a:latin typeface="Courier"/>
              </a:rPr>
              <a:t>".pdf"</a:t>
            </a:r>
            <a:r>
              <a:rPr>
                <a:latin typeface="Courier"/>
              </a:rPr>
              <a:t>)</a:t>
            </a:r>
            <a:br/>
            <a:r>
              <a:rPr>
                <a:latin typeface="Courier"/>
              </a:rPr>
              <a:t>  )</a:t>
            </a:r>
            <a:b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Rendre les douze</a:t>
            </a:r>
          </a:p>
        </p:txBody>
      </p:sp>
      <p:sp>
        <p:nvSpPr>
          <p:cNvPr id="3" name="Content Placeholder 2"/>
          <p:cNvSpPr>
            <a:spLocks noGrp="1"/>
          </p:cNvSpPr>
          <p:nvPr>
            <p:ph idx="1"/>
          </p:nvPr>
        </p:nvSpPr>
        <p:spPr/>
        <p:txBody>
          <a:bodyPr/>
          <a:lstStyle/>
          <a:p>
            <a:pPr lvl="0"/>
            <a:r>
              <a:rPr>
                <a:latin typeface="Courier"/>
              </a:rPr>
              <a:t>check=True</a:t>
            </a:r>
            <a:r>
              <a:rPr/>
              <a:t> est l’argument important — Sans lui, un rendu échoué est un fichier manquant que la boucle enjambe…</a:t>
            </a:r>
          </a:p>
          <a:p>
            <a:pPr lvl="0"/>
            <a:r>
              <a:rPr/>
              <a:t>Triez la liste des districts — pour la raison qu’a donnée la leçon précédente : l’ordre de sortie de la boucle ne…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Écrire un modèle qui survit à ses propres paramètres</a:t>
            </a:r>
          </a:p>
        </p:txBody>
      </p:sp>
      <p:sp>
        <p:nvSpPr>
          <p:cNvPr id="3" name="Content Placeholder 2"/>
          <p:cNvSpPr>
            <a:spLocks noGrp="1"/>
          </p:cNvSpPr>
          <p:nvPr>
            <p:ph idx="1"/>
          </p:nvPr>
        </p:nvSpPr>
        <p:spPr/>
        <p:txBody>
          <a:bodyPr/>
          <a:lstStyle/>
          <a:p>
            <a:pPr lvl="0"/>
            <a:r>
              <a:rPr/>
              <a:t>Aucun nombre codé en dur dans la prose — Chaque chiffre du texte vient des données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Écrire un modèle qui survit à ses propres paramètres — Exemple</a:t>
            </a:r>
          </a:p>
        </p:txBody>
      </p:sp>
      <p:sp>
        <p:nvSpPr>
          <p:cNvPr id="3" name="Content Placeholder 2"/>
          <p:cNvSpPr>
            <a:spLocks noGrp="1"/>
          </p:cNvSpPr>
          <p:nvPr>
            <p:ph idx="1"/>
          </p:nvPr>
        </p:nvSpPr>
        <p:spPr/>
        <p:txBody>
          <a:bodyPr/>
          <a:lstStyle/>
          <a:p>
            <a:pPr lvl="0" indent="0">
              <a:buNone/>
            </a:pPr>
            <a:r>
              <a:rPr>
                <a:latin typeface="Courier"/>
              </a:rPr>
              <a:t>Coverage in `r params$district` is
`r scales::percent(coverage, accuracy = 0.1)`, against a national figure of
`r scales::percent(national, accuracy = 0.1)`.</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Écrire un modèle qui survit à ses propres paramètres</a:t>
            </a:r>
          </a:p>
        </p:txBody>
      </p:sp>
      <p:sp>
        <p:nvSpPr>
          <p:cNvPr id="3" name="Content Placeholder 2"/>
          <p:cNvSpPr>
            <a:spLocks noGrp="1"/>
          </p:cNvSpPr>
          <p:nvPr>
            <p:ph idx="1"/>
          </p:nvPr>
        </p:nvSpPr>
        <p:spPr/>
        <p:txBody>
          <a:bodyPr/>
          <a:lstStyle/>
          <a:p>
            <a:pPr lvl="0"/>
            <a:r>
              <a:rPr/>
              <a:t>Gérez le district sans données — L’un des douze aura un tableau vide, et un modèle qui suppose des lignes produit une…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Écrire un modèle qui survit à ses propres paramètres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if</a:t>
            </a:r>
            <a:r>
              <a:rPr>
                <a:latin typeface="Courier"/>
              </a:rPr>
              <a:t> summary.empty:</a:t>
            </a:r>
            <a:br/>
            <a:r>
              <a:rPr>
                <a:latin typeface="Courier"/>
              </a:rPr>
              <a:t>    </a:t>
            </a:r>
            <a:r>
              <a:rPr>
                <a:solidFill>
                  <a:srgbClr val="008000"/>
                </a:solidFill>
                <a:latin typeface="Courier"/>
              </a:rPr>
              <a:t>print</a:t>
            </a:r>
            <a:r>
              <a:rPr>
                <a:latin typeface="Courier"/>
              </a:rPr>
              <a:t>(</a:t>
            </a:r>
            <a:r>
              <a:rPr>
                <a:solidFill>
                  <a:srgbClr val="BB6688"/>
                </a:solidFill>
                <a:latin typeface="Courier"/>
              </a:rPr>
              <a:t>f"No screening was conducted in </a:t>
            </a:r>
            <a:r>
              <a:rPr>
                <a:solidFill>
                  <a:srgbClr val="4070A0"/>
                </a:solidFill>
                <a:latin typeface="Courier"/>
              </a:rPr>
              <a:t>{</a:t>
            </a:r>
            <a:r>
              <a:rPr>
                <a:latin typeface="Courier"/>
              </a:rPr>
              <a:t>district</a:t>
            </a:r>
            <a:r>
              <a:rPr>
                <a:solidFill>
                  <a:srgbClr val="4070A0"/>
                </a:solidFill>
                <a:latin typeface="Courier"/>
              </a:rPr>
              <a:t>}</a:t>
            </a:r>
            <a:r>
              <a:rPr>
                <a:solidFill>
                  <a:srgbClr val="BB6688"/>
                </a:solidFill>
                <a:latin typeface="Courier"/>
              </a:rPr>
              <a:t> during this period."</a:t>
            </a:r>
            <a:r>
              <a:rPr>
                <a:latin typeface="Courier"/>
              </a:rPr>
              <a:t>)</a:t>
            </a:r>
            <a:br/>
            <a:r>
              <a:rPr b="1">
                <a:solidFill>
                  <a:srgbClr val="007020"/>
                </a:solidFill>
                <a:latin typeface="Courier"/>
              </a:rPr>
              <a:t>else</a:t>
            </a:r>
            <a:r>
              <a:rPr>
                <a:latin typeface="Courier"/>
              </a:rPr>
              <a:t>:</a:t>
            </a:r>
            <a:br/>
            <a:r>
              <a:rPr>
                <a:latin typeface="Courier"/>
              </a:rPr>
              <a:t>    ...</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Écrire un modèle qui survit à ses propres paramètres — En R</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if</a:t>
            </a:r>
            <a:r>
              <a:rPr>
                <a:latin typeface="Courier"/>
              </a:rPr>
              <a:t> (</a:t>
            </a:r>
            <a:r>
              <a:rPr>
                <a:solidFill>
                  <a:srgbClr val="06287E"/>
                </a:solidFill>
                <a:latin typeface="Courier"/>
              </a:rPr>
              <a:t>nrow</a:t>
            </a:r>
            <a:r>
              <a:rPr>
                <a:latin typeface="Courier"/>
              </a:rPr>
              <a:t>(summary) </a:t>
            </a:r>
            <a:r>
              <a:rPr>
                <a:solidFill>
                  <a:srgbClr val="4070A0"/>
                </a:solidFill>
                <a:latin typeface="Courier"/>
              </a:rPr>
              <a:t>==</a:t>
            </a:r>
            <a:r>
              <a:rPr>
                <a:latin typeface="Courier"/>
              </a:rPr>
              <a:t> </a:t>
            </a:r>
            <a:r>
              <a:rPr>
                <a:solidFill>
                  <a:srgbClr val="40A070"/>
                </a:solidFill>
                <a:latin typeface="Courier"/>
              </a:rPr>
              <a:t>0</a:t>
            </a:r>
            <a:r>
              <a:rPr>
                <a:latin typeface="Courier"/>
              </a:rPr>
              <a:t>) </a:t>
            </a:r>
            <a:r>
              <a:rPr>
                <a:solidFill>
                  <a:srgbClr val="06287E"/>
                </a:solidFill>
                <a:latin typeface="Courier"/>
              </a:rPr>
              <a:t>cat</a:t>
            </a:r>
            <a:r>
              <a:rPr>
                <a:latin typeface="Courier"/>
              </a:rPr>
              <a:t>(</a:t>
            </a:r>
            <a:r>
              <a:rPr>
                <a:solidFill>
                  <a:srgbClr val="4070A0"/>
                </a:solidFill>
                <a:latin typeface="Courier"/>
              </a:rPr>
              <a:t>"No screening was conducted in this period."</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Écrire un modèle qui survit à ses propres paramètres</a:t>
            </a:r>
          </a:p>
        </p:txBody>
      </p:sp>
      <p:sp>
        <p:nvSpPr>
          <p:cNvPr id="3" name="Content Placeholder 2"/>
          <p:cNvSpPr>
            <a:spLocks noGrp="1"/>
          </p:cNvSpPr>
          <p:nvPr>
            <p:ph idx="1"/>
          </p:nvPr>
        </p:nvSpPr>
        <p:spPr/>
        <p:txBody>
          <a:bodyPr/>
          <a:lstStyle/>
          <a:p>
            <a:pPr lvl="0"/>
            <a:r>
              <a:rPr/>
              <a:t>Gérez le singulier — « 1 communes » dans onze rapports est le signe d’un modèle que personne n’a relu</a:t>
            </a:r>
          </a:p>
          <a:p>
            <a:pPr lvl="0"/>
            <a:r>
              <a:rPr/>
              <a:t>Gérez le petit dénominateur — Un district avec 40 dépistages obtient un intervalle trois fois plus large qu’un district…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va dans le modèle et ce qui va dans la chaîne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Dans le modèle</a:t>
                      </a:r>
                    </a:p>
                  </a:txBody>
                  <a:tcPr/>
                </a:tc>
                <a:tc>
                  <a:txBody>
                    <a:bodyPr/>
                    <a:lstStyle/>
                    <a:p>
                      <a:pPr lvl="0" indent="0" marL="0">
                        <a:buNone/>
                      </a:pPr>
                      <a:r>
                        <a:rPr/>
                        <a:t>Dans la chaîne</a:t>
                      </a:r>
                    </a:p>
                  </a:txBody>
                  <a:tcPr/>
                </a:tc>
              </a:tr>
              <a:tr h="0">
                <a:tc>
                  <a:txBody>
                    <a:bodyPr/>
                    <a:lstStyle/>
                    <a:p>
                      <a:pPr lvl="0" indent="0" marL="0">
                        <a:buNone/>
                      </a:pPr>
                      <a:r>
                        <a:rPr/>
                        <a:t>Mise en page, prose, forme de l’argumentation</a:t>
                      </a:r>
                    </a:p>
                  </a:txBody>
                </a:tc>
                <a:tc>
                  <a:txBody>
                    <a:bodyPr/>
                    <a:lstStyle/>
                    <a:p>
                      <a:pPr lvl="0" indent="0" marL="0">
                        <a:buNone/>
                      </a:pPr>
                      <a:r>
                        <a:rPr/>
                        <a:t>La lecture des données brutes</a:t>
                      </a:r>
                    </a:p>
                  </a:txBody>
                </a:tc>
              </a:tr>
              <a:tr h="0">
                <a:tc>
                  <a:txBody>
                    <a:bodyPr/>
                    <a:lstStyle/>
                    <a:p>
                      <a:pPr lvl="0" indent="0" marL="0">
                        <a:buNone/>
                      </a:pPr>
                      <a:r>
                        <a:rPr/>
                        <a:t>Un tableau de synthèse calculé depuis des données préparées</a:t>
                      </a:r>
                    </a:p>
                  </a:txBody>
                </a:tc>
                <a:tc>
                  <a:txBody>
                    <a:bodyPr/>
                    <a:lstStyle/>
                    <a:p>
                      <a:pPr lvl="0" indent="0" marL="0">
                        <a:buNone/>
                      </a:pPr>
                      <a:r>
                        <a:rPr/>
                        <a:t>Nettoyage et normalisation</a:t>
                      </a:r>
                    </a:p>
                  </a:txBody>
                </a:tc>
              </a:tr>
              <a:tr h="0">
                <a:tc>
                  <a:txBody>
                    <a:bodyPr/>
                    <a:lstStyle/>
                    <a:p>
                      <a:pPr lvl="0" indent="0" marL="0">
                        <a:buNone/>
                      </a:pPr>
                      <a:r>
                        <a:rPr/>
                        <a:t>Les figures, tracées depuis des données préparées</a:t>
                      </a:r>
                    </a:p>
                  </a:txBody>
                </a:tc>
                <a:tc>
                  <a:txBody>
                    <a:bodyPr/>
                    <a:lstStyle/>
                    <a:p>
                      <a:pPr lvl="0" indent="0" marL="0">
                        <a:buNone/>
                      </a:pPr>
                      <a:r>
                        <a:rPr/>
                        <a:t>Toute transformation de plus d’une ligne ou deux</a:t>
                      </a:r>
                    </a:p>
                  </a:txBody>
                </a:tc>
              </a:tr>
              <a:tr h="0">
                <a:tc>
                  <a:txBody>
                    <a:bodyPr/>
                    <a:lstStyle/>
                    <a:p>
                      <a:pPr lvl="0" indent="0" marL="0">
                        <a:buNone/>
                      </a:pPr>
                      <a:r>
                        <a:rPr/>
                        <a:t>Réserves, seuils et définitions</a:t>
                      </a:r>
                    </a:p>
                  </a:txBody>
                </a:tc>
                <a:tc>
                  <a:txBody>
                    <a:bodyPr/>
                    <a:lstStyle/>
                    <a:p>
                      <a:pPr lvl="0" indent="0" marL="0">
                        <a:buNone/>
                      </a:pPr>
                      <a:r>
                        <a:rPr/>
                        <a:t>Tout ce que deux rapports partageraient</a:t>
                      </a:r>
                    </a:p>
                  </a:txBody>
                </a:tc>
              </a:tr>
            </a:tbl>
          </a:graphicData>
        </a:graphic>
      </p:graphicFrame>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va dans le modèle et ce qui va dans la chaîne</a:t>
            </a:r>
          </a:p>
        </p:txBody>
      </p:sp>
      <p:sp>
        <p:nvSpPr>
          <p:cNvPr id="3" name="Content Placeholder 2"/>
          <p:cNvSpPr>
            <a:spLocks noGrp="1"/>
          </p:cNvSpPr>
          <p:nvPr>
            <p:ph idx="1"/>
          </p:nvPr>
        </p:nvSpPr>
        <p:spPr/>
        <p:txBody>
          <a:bodyPr/>
          <a:lstStyle/>
          <a:p>
            <a:pPr lvl="0"/>
            <a:r>
              <a:rPr/>
              <a:t>Le modèle devrait lire un fichier préparé, non l’export brut — Si douze rendus refont chacun le nettoyage, le nettoyage…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va dans le modèle et ce qui va dans la chaîne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run.py</a:t>
            </a:r>
            <a:br/>
            <a:r>
              <a:rPr>
                <a:latin typeface="Courier"/>
              </a:rPr>
              <a:t>clean()                       </a:t>
            </a:r>
            <a:r>
              <a:rPr i="1">
                <a:solidFill>
                  <a:srgbClr val="60A0B0"/>
                </a:solidFill>
                <a:latin typeface="Courier"/>
              </a:rPr>
              <a:t># once</a:t>
            </a:r>
            <a:br/>
            <a:r>
              <a:rPr>
                <a:latin typeface="Courier"/>
              </a:rPr>
              <a:t>build_figures()               </a:t>
            </a:r>
            <a:r>
              <a:rPr i="1">
                <a:solidFill>
                  <a:srgbClr val="60A0B0"/>
                </a:solidFill>
                <a:latin typeface="Courier"/>
              </a:rPr>
              <a:t># once</a:t>
            </a:r>
            <a:br/>
            <a:r>
              <a:rPr b="1">
                <a:solidFill>
                  <a:srgbClr val="007020"/>
                </a:solidFill>
                <a:latin typeface="Courier"/>
              </a:rPr>
              <a:t>for</a:t>
            </a:r>
            <a:r>
              <a:rPr>
                <a:latin typeface="Courier"/>
              </a:rPr>
              <a:t> district </a:t>
            </a:r>
            <a:r>
              <a:rPr b="1">
                <a:solidFill>
                  <a:srgbClr val="007020"/>
                </a:solidFill>
                <a:latin typeface="Courier"/>
              </a:rPr>
              <a:t>in</a:t>
            </a:r>
            <a:r>
              <a:rPr>
                <a:latin typeface="Courier"/>
              </a:rPr>
              <a:t> DISTRICTS:    </a:t>
            </a:r>
            <a:r>
              <a:rPr i="1">
                <a:solidFill>
                  <a:srgbClr val="60A0B0"/>
                </a:solidFill>
                <a:latin typeface="Courier"/>
              </a:rPr>
              <a:t># twelve times, from prepared data</a:t>
            </a:r>
            <a:br/>
            <a:r>
              <a:rPr>
                <a:latin typeface="Courier"/>
              </a:rPr>
              <a:t>    render(district)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va dans le modèle et ce qui va dans la chaîne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run.R, same shape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paramètre qu’il faut toujours avoir — Exemple</a:t>
            </a:r>
          </a:p>
        </p:txBody>
      </p:sp>
      <p:sp>
        <p:nvSpPr>
          <p:cNvPr id="3" name="Content Placeholder 2"/>
          <p:cNvSpPr>
            <a:spLocks noGrp="1"/>
          </p:cNvSpPr>
          <p:nvPr>
            <p:ph idx="1"/>
          </p:nvPr>
        </p:nvSpPr>
        <p:spPr/>
        <p:txBody>
          <a:bodyPr/>
          <a:lstStyle/>
          <a:p>
            <a:pPr lvl="0" indent="0">
              <a:buNone/>
            </a:pPr>
            <a:r>
              <a:rPr>
                <a:latin typeface="Courier"/>
              </a:rPr>
              <a:t>params:
  district: "Artibonite"
  as_of: "2025-03-31"
  data_version: "v1"</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paramètre qu’il faut toujours avoir</a:t>
            </a:r>
          </a:p>
        </p:txBody>
      </p:sp>
      <p:sp>
        <p:nvSpPr>
          <p:cNvPr id="3" name="Content Placeholder 2"/>
          <p:cNvSpPr>
            <a:spLocks noGrp="1"/>
          </p:cNvSpPr>
          <p:nvPr>
            <p:ph idx="1"/>
          </p:nvPr>
        </p:nvSpPr>
        <p:spPr/>
        <p:txBody>
          <a:bodyPr/>
          <a:lstStyle/>
          <a:p>
            <a:pPr lvl="0"/>
            <a:r>
              <a:rPr/>
              <a:t>Un paramètre de version de données fait dire au rapport quel fichier il a lu — ce qui est la question de provenance…</a:t>
            </a:r>
          </a:p>
          <a:p>
            <a:pPr lvl="0"/>
            <a:r>
              <a:rPr/>
              <a:t>Et un paramètre </a:t>
            </a:r>
            <a:r>
              <a:rPr>
                <a:latin typeface="Courier"/>
              </a:rPr>
              <a:t>as_of</a:t>
            </a:r>
            <a:r>
              <a:rPr/>
              <a:t> plutôt que l’horloge — pour la raison qu’a donnée la leçon 4 : un rapport qui dit « produit le…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Là où cette plateforme fait la même chose</a:t>
            </a:r>
          </a:p>
        </p:txBody>
      </p:sp>
      <p:sp>
        <p:nvSpPr>
          <p:cNvPr id="3" name="Content Placeholder 2"/>
          <p:cNvSpPr>
            <a:spLocks noGrp="1"/>
          </p:cNvSpPr>
          <p:nvPr>
            <p:ph idx="1"/>
          </p:nvPr>
        </p:nvSpPr>
        <p:spPr/>
        <p:txBody>
          <a:bodyPr/>
          <a:lstStyle/>
          <a:p>
            <a:pPr lvl="0"/>
            <a:r>
              <a:rPr>
                <a:latin typeface="Courier"/>
              </a:rPr>
              <a:t>slide-plan.mjs</a:t>
            </a:r>
            <a:r>
              <a:rPr/>
              <a:t> planifie le diaporama une fois depuis le corps de la leçon — et le PDF Beamer, le fichier PowerPoint…</a:t>
            </a:r>
          </a:p>
          <a:p>
            <a:pPr lvl="0"/>
            <a:r>
              <a:rPr/>
              <a:t>Le raisonnement est celui des douze districts, à une autre échelle — Un tableau </a:t>
            </a:r>
            <a:r>
              <a:rPr>
                <a:latin typeface="Courier"/>
              </a:rPr>
              <a:t>slides:</a:t>
            </a:r>
            <a:r>
              <a:rPr/>
              <a:t> dans le frontmatter…</a:t>
            </a:r>
          </a:p>
          <a:p>
            <a:pPr lvl="0"/>
            <a:r>
              <a:rPr/>
              <a:t>La conséquence pour les auteurs est réelle et vaut d’être nommée — Parce que le diaporama est dérivé, les leçons sont…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District reports
  Twelve district reports are rendered from one template, report.qmd, by
  run.py. No district-specific text exists outside the data.
  Parameters: district, as_of (2025-03-31), data_version (v1). Each report
  prints all three in its colophon.
  Cleaning and figure generation run once, before rendering; the template
  reads prepared data and performs no transformation.
  Districts with no screening in the period render a stated "no data"
  section rather than an empty table.
  Rendering is verified by `--check`: a failed render stops the run rather
  than leaving a missing file.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 dernière ligne est ce qui transforme douze fichiers rendus en douze rapports qu’on peut envoyer — Une boucle qui…</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Une chaîne qui rend douze rapports depuis des données amont cassées rend douze rapports cassés.</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https://data-analysis.cassion.dev/fr/cours/reproducible-workflows/repro-05-one-template-twelve-districts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modèle, douze districts, aucune copie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Douze rapports de district produits par copier-coller sont douze documents qui divergeront d’ici mars. Un modèle paramétré rendu douze fois est un document qui ne le peut pas, et le mécanisme tient en une ligne de frontmatter.</vt:lpwstr>
  </property>
</Properties>
</file>