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slide" Target="slides/slide29.xml" /><Relationship Id="rId31" Type="http://schemas.openxmlformats.org/officeDocument/2006/relationships/slide" Target="slides/slide30.xml" /><Relationship Id="rId32" Type="http://schemas.openxmlformats.org/officeDocument/2006/relationships/notesMaster" Target="notesMasters/notesMaster1.xml" /><Relationship Id="rId34" Type="http://schemas.openxmlformats.org/officeDocument/2006/relationships/viewProps" Target="viewProps.xml" /><Relationship Id="rId33" Type="http://schemas.openxmlformats.org/officeDocument/2006/relationships/presProps" Target="presProps.xml" /><Relationship Id="rId1" Type="http://schemas.openxmlformats.org/officeDocument/2006/relationships/slideMaster" Target="slideMasters/slideMaster1.xml" /><Relationship Id="rId36" Type="http://schemas.openxmlformats.org/officeDocument/2006/relationships/tableStyles" Target="tableStyles.xml" /><Relationship Id="rId35"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_rels/notesSlide16.xml.rels><?xml version="1.0" encoding="UTF-8"?><Relationships xmlns="http://schemas.openxmlformats.org/package/2006/relationships"><Relationship Id="rId2" Type="http://schemas.openxmlformats.org/officeDocument/2006/relationships/slide" Target="../slides/slide2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upstream export gains a column, loses a column, changes a code from “yes” to “Y”, or arrives with half the rows. A pipeline that carries on produces a plausible wrong number. Seven checks stop it, and each one has a real failure behind it.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monthly export arrives. A column that used to say </a:t>
            </a:r>
            <a:r>
              <a:rPr>
                <a:latin typeface="Courier"/>
              </a:rPr>
              <a:t>true</a:t>
            </a:r>
            <a:r>
              <a:rPr/>
              <a:t> now says </a:t>
            </a:r>
            <a:r>
              <a:rPr>
                <a:latin typeface="Courier"/>
              </a:rPr>
              <a:t>Y</a:t>
            </a:r>
            <a:r>
              <a:rPr/>
              <a:t>. Your boolean cast turns every one of them into missing, the denominator shrinks by 30%, and the pipeline runs to completion and produces a report. Nothing errored. The chart is drawn, the percentage is plausible, the file is dated today, and the number is wrong. That is the failure mode this lesson exists for, and it is much more common than a crash. A crash gets fixed the same morning.</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one of these corresponds to a defect documented in this platform’s own datasets. One: the columns you expect are present.</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the row count is in the range you expect.</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Half an export is the commonest silent failure. A truncated download, a filter left on, a date range off by a month — all produce a valid file with too few rows. Three: the codes are the codes you know.</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new code is a decision, not a data point. Somebody added an option to the form and the analysis has to decide where it belongs — silently dropping it into “other” is the decision being made by a </a:t>
            </a:r>
            <a:r>
              <a:rPr>
                <a:latin typeface="Courier"/>
              </a:rPr>
              <a:t>.fillna()</a:t>
            </a:r>
            <a:r>
              <a:rPr/>
              <a:t>. Four: the identifier is unique where it should be.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platform’s school roster has exactly this defect — two students appear twice after a transfer that was never de-registered — and a bare merge fans their rows out. A check would have caught it at the join rather than in a coefficient. Five: the missingness is where you expect it.</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Six: the numbers are in a possible range.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Note the threshold rather than zero tolerance. Eleven households with a unit error is a documented defect this analysis handles; two hundred is a new problem. Seven: the output is what you declared.</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row count that changes across a join is the single most useful assertion in programme analysis, because an inner join that drops a third of the data looks exactly like an inner join that drops nothing.</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Check at the boundary — where data enters, and after every join. A check at the end of the pipeline tells you something is wrong; a check at the boundary tells you what. Raise, do not warn. A warning in a log nobody reads is the same as no check, and the log is not read precisely on the busy days when the export breaks.</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Seven checks fail </a:t>
            </a:r>
            <a:r>
              <a:rPr>
                <a:latin typeface="Courier"/>
              </a:rPr>
              <a:t>astro build</a:t>
            </a:r>
            <a:r>
              <a:rPr/>
              <a:t>, deliberately, and they are the same shape.</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Four more run in </a:t>
            </a:r>
            <a:r>
              <a:rPr>
                <a:latin typeface="Courier"/>
              </a:rPr>
              <a:t>pnpm test</a:t>
            </a:r>
            <a:r>
              <a:rPr/>
              <a:t> rather than in the build, because they need </a:t>
            </a:r>
            <a:r>
              <a:rPr>
                <a:latin typeface="Courier"/>
              </a:rPr>
              <a:t>node:fs</a:t>
            </a:r>
            <a:r>
              <a:rPr/>
              <a:t> and the build prerenders inside a Cloudflare worker that has none. That is a real constraint that shaped where checks live, and it is worth naming: put the check where it can run, not where it feels tidiest. One of them checks a relation the reference graph structurally cannot. The reference rules verify that a declared slug </a:t>
            </a:r>
            <a:r>
              <a:rPr i="1"/>
              <a:t>resolves</a:t>
            </a:r>
            <a:r>
              <a:rPr/>
              <a:t>; they cannot verify that an entry is pointed </a:t>
            </a:r>
            <a:r>
              <a:rPr i="1"/>
              <a:t>at</a:t>
            </a:r>
            <a:r>
              <a:rPr/>
              <a:t>. So a course could ship with no practice attached and every gate would stay green — which is what </a:t>
            </a:r>
            <a:r>
              <a:rPr>
                <a:latin typeface="Courier"/>
              </a:rPr>
              <a:t>course-practice.test.ts</a:t>
            </a:r>
            <a:r>
              <a:rPr/>
              <a:t> exists for, counting backwards from each published course to the lab and exercise that must name it. Any “every X has at least one Y” rule needs a test of that shape. A reference graph is the wrong tool for it.</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Any field naming a shipped file needs a </a:t>
            </a:r>
            <a:r>
              <a:rPr>
                <a:latin typeface="Courier"/>
              </a:rPr>
              <a:t>ready</a:t>
            </a:r>
            <a:r>
              <a:rPr/>
              <a:t> flag and a filesystem test beside it. This platform learned it three times: twenty worked examples declared and never written, thirty-five project deliverables declared and never written, and a set of figure paths that pointed at nothing. A path in frontmatter is a string, and nothing in a build can tell whether it points at anything. So the schema defaults </a:t>
            </a:r>
            <a:r>
              <a:rPr>
                <a:latin typeface="Courier"/>
              </a:rPr>
              <a:t>ready</a:t>
            </a:r>
            <a:r>
              <a:rPr/>
              <a:t> to false and a test checks the file exists.</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sentence is what makes the section credible. A checks section that has never caught anything is a checks section nobody has tested.</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Everything so far assumes you are still here. The next lesson is about the document that has to work when you are not — written for someone with your job and none of your context.</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s>
</file>

<file path=ppt/slides/_rels/slide3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reproducible-workflows/repro-06-fail-loudly"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A pipeline that fails is better than one that guesses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The upstream export gains a column, loses a column, changes a code from “yes” to “Y”, or arrives with half the rows. A pipeline that carries on produces a plausible wrong number. Seven checks stop it, and each one has a real failure behind it.</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6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failure that has no error message</a:t>
            </a:r>
          </a:p>
          <a:p>
            <a:pPr lvl="0"/>
            <a:r>
              <a:rPr/>
              <a:t>Seven checks, each with a real failure behind it</a:t>
            </a:r>
          </a:p>
          <a:p>
            <a:pPr lvl="0"/>
            <a:r>
              <a:rPr/>
              <a:t>Fail at the point of failure, not at the end</a:t>
            </a:r>
          </a:p>
          <a:p>
            <a:pPr lvl="0"/>
            <a:r>
              <a:rPr/>
              <a:t>What this platform does</a:t>
            </a:r>
          </a:p>
          <a:p>
            <a:pPr lvl="0"/>
            <a:r>
              <a:rPr/>
              <a:t>The rule worth taking</a:t>
            </a:r>
          </a:p>
          <a:p>
            <a:pPr lvl="0"/>
            <a:r>
              <a:rPr/>
              <a:t>Report it whole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failure that has no error message</a:t>
            </a:r>
          </a:p>
        </p:txBody>
      </p:sp>
      <p:sp>
        <p:nvSpPr>
          <p:cNvPr id="3" name="Content Placeholder 2"/>
          <p:cNvSpPr>
            <a:spLocks noGrp="1"/>
          </p:cNvSpPr>
          <p:nvPr>
            <p:ph idx="1"/>
          </p:nvPr>
        </p:nvSpPr>
        <p:spPr/>
        <p:txBody>
          <a:bodyPr/>
          <a:lstStyle/>
          <a:p>
            <a:pPr lvl="0"/>
            <a:r>
              <a:rPr/>
              <a:t>Nothing errored — The chart is drawn, the percentage is plausible, the file is dated today, and the number is wrong</a:t>
            </a:r>
          </a:p>
          <a:p>
            <a:pPr lvl="0"/>
            <a:r>
              <a:rPr/>
              <a:t>That is the failure mode this lesson exists for — and it is much more common than a crash</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Seven checks, each with a real failure behind it</a:t>
            </a:r>
          </a:p>
        </p:txBody>
      </p:sp>
      <p:sp>
        <p:nvSpPr>
          <p:cNvPr id="3" name="Content Placeholder 2"/>
          <p:cNvSpPr>
            <a:spLocks noGrp="1"/>
          </p:cNvSpPr>
          <p:nvPr>
            <p:ph idx="1"/>
          </p:nvPr>
        </p:nvSpPr>
        <p:spPr/>
        <p:txBody>
          <a:bodyPr/>
          <a:lstStyle/>
          <a:p>
            <a:pPr lvl="0"/>
            <a:r>
              <a:rPr/>
              <a:t>One: the columns you expect are present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Seven checks, each with a real failure behind it — In Python</a:t>
            </a:r>
          </a:p>
        </p:txBody>
      </p:sp>
      <p:sp>
        <p:nvSpPr>
          <p:cNvPr id="3" name="Content Placeholder 2"/>
          <p:cNvSpPr>
            <a:spLocks noGrp="1"/>
          </p:cNvSpPr>
          <p:nvPr>
            <p:ph idx="1"/>
          </p:nvPr>
        </p:nvSpPr>
        <p:spPr/>
        <p:txBody>
          <a:bodyPr/>
          <a:lstStyle/>
          <a:p>
            <a:pPr lvl="0" indent="0">
              <a:buNone/>
            </a:pPr>
            <a:r>
              <a:rPr>
                <a:latin typeface="Courier"/>
              </a:rPr>
              <a:t>REQUIRED </a:t>
            </a:r>
            <a:r>
              <a:rPr>
                <a:solidFill>
                  <a:srgbClr val="666666"/>
                </a:solidFill>
                <a:latin typeface="Courier"/>
              </a:rPr>
              <a:t>=</a:t>
            </a:r>
            <a:r>
              <a:rPr>
                <a:latin typeface="Courier"/>
              </a:rPr>
              <a:t> {</a:t>
            </a:r>
            <a:r>
              <a:rPr>
                <a:solidFill>
                  <a:srgbClr val="4070A0"/>
                </a:solidFill>
                <a:latin typeface="Courier"/>
              </a:rPr>
              <a:t>"household_id"</a:t>
            </a:r>
            <a:r>
              <a:rPr>
                <a:latin typeface="Courier"/>
              </a:rPr>
              <a:t>, </a:t>
            </a:r>
            <a:r>
              <a:rPr>
                <a:solidFill>
                  <a:srgbClr val="4070A0"/>
                </a:solidFill>
                <a:latin typeface="Courier"/>
              </a:rPr>
              <a:t>"district"</a:t>
            </a:r>
            <a:r>
              <a:rPr>
                <a:latin typeface="Courier"/>
              </a:rPr>
              <a:t>, </a:t>
            </a:r>
            <a:r>
              <a:rPr>
                <a:solidFill>
                  <a:srgbClr val="4070A0"/>
                </a:solidFill>
                <a:latin typeface="Courier"/>
              </a:rPr>
              <a:t>"water_source"</a:t>
            </a:r>
            <a:r>
              <a:rPr>
                <a:latin typeface="Courier"/>
              </a:rPr>
              <a:t>, </a:t>
            </a:r>
            <a:r>
              <a:rPr>
                <a:solidFill>
                  <a:srgbClr val="4070A0"/>
                </a:solidFill>
                <a:latin typeface="Courier"/>
              </a:rPr>
              <a:t>"round_trip_minutes"</a:t>
            </a:r>
            <a:r>
              <a:rPr>
                <a:latin typeface="Courier"/>
              </a:rPr>
              <a:t>}</a:t>
            </a:r>
            <a:br/>
            <a:r>
              <a:rPr>
                <a:latin typeface="Courier"/>
              </a:rPr>
              <a:t>missing </a:t>
            </a:r>
            <a:r>
              <a:rPr>
                <a:solidFill>
                  <a:srgbClr val="666666"/>
                </a:solidFill>
                <a:latin typeface="Courier"/>
              </a:rPr>
              <a:t>=</a:t>
            </a:r>
            <a:r>
              <a:rPr>
                <a:latin typeface="Courier"/>
              </a:rPr>
              <a:t> REQUIRED </a:t>
            </a:r>
            <a:r>
              <a:rPr>
                <a:solidFill>
                  <a:srgbClr val="666666"/>
                </a:solidFill>
                <a:latin typeface="Courier"/>
              </a:rPr>
              <a:t>-</a:t>
            </a:r>
            <a:r>
              <a:rPr>
                <a:latin typeface="Courier"/>
              </a:rPr>
              <a:t> </a:t>
            </a:r>
            <a:r>
              <a:rPr>
                <a:solidFill>
                  <a:srgbClr val="008000"/>
                </a:solidFill>
                <a:latin typeface="Courier"/>
              </a:rPr>
              <a:t>set</a:t>
            </a:r>
            <a:r>
              <a:rPr>
                <a:latin typeface="Courier"/>
              </a:rPr>
              <a:t>(survey.columns)</a:t>
            </a:r>
            <a:br/>
            <a:r>
              <a:rPr b="1">
                <a:solidFill>
                  <a:srgbClr val="007020"/>
                </a:solidFill>
                <a:latin typeface="Courier"/>
              </a:rPr>
              <a:t>if</a:t>
            </a:r>
            <a:r>
              <a:rPr>
                <a:latin typeface="Courier"/>
              </a:rPr>
              <a:t> missing:</a:t>
            </a:r>
            <a:br/>
            <a:r>
              <a:rPr>
                <a:latin typeface="Courier"/>
              </a:rPr>
              <a:t>    </a:t>
            </a:r>
            <a:r>
              <a:rPr b="1">
                <a:solidFill>
                  <a:srgbClr val="007020"/>
                </a:solidFill>
                <a:latin typeface="Courier"/>
              </a:rPr>
              <a:t>raise</a:t>
            </a:r>
            <a:r>
              <a:rPr>
                <a:latin typeface="Courier"/>
              </a:rPr>
              <a:t> </a:t>
            </a:r>
            <a:r>
              <a:rPr>
                <a:solidFill>
                  <a:srgbClr val="BC7A00"/>
                </a:solidFill>
                <a:latin typeface="Courier"/>
              </a:rPr>
              <a:t>ValueError</a:t>
            </a:r>
            <a:r>
              <a:rPr>
                <a:latin typeface="Courier"/>
              </a:rPr>
              <a:t>(</a:t>
            </a:r>
            <a:r>
              <a:rPr>
                <a:solidFill>
                  <a:srgbClr val="BB6688"/>
                </a:solidFill>
                <a:latin typeface="Courier"/>
              </a:rPr>
              <a:t>f"Export is missing columns: </a:t>
            </a:r>
            <a:r>
              <a:rPr>
                <a:solidFill>
                  <a:srgbClr val="4070A0"/>
                </a:solidFill>
                <a:latin typeface="Courier"/>
              </a:rPr>
              <a:t>{</a:t>
            </a:r>
            <a:r>
              <a:rPr>
                <a:solidFill>
                  <a:srgbClr val="008000"/>
                </a:solidFill>
                <a:latin typeface="Courier"/>
              </a:rPr>
              <a:t>sorted</a:t>
            </a:r>
            <a:r>
              <a:rPr>
                <a:latin typeface="Courier"/>
              </a:rPr>
              <a:t>(missing)</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Seven checks, each with a real failure behind it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stopifnot</a:t>
            </a:r>
            <a:r>
              <a:rPr>
                <a:latin typeface="Courier"/>
              </a:rPr>
              <a:t>(</a:t>
            </a:r>
            <a:r>
              <a:rPr>
                <a:solidFill>
                  <a:srgbClr val="06287E"/>
                </a:solidFill>
                <a:latin typeface="Courier"/>
              </a:rPr>
              <a:t>all</a:t>
            </a:r>
            <a:r>
              <a:rPr>
                <a:latin typeface="Courier"/>
              </a:rPr>
              <a:t>(required </a:t>
            </a:r>
            <a:r>
              <a:rPr>
                <a:solidFill>
                  <a:srgbClr val="4070A0"/>
                </a:solidFill>
                <a:latin typeface="Courier"/>
              </a:rPr>
              <a:t>%in%</a:t>
            </a:r>
            <a:r>
              <a:rPr>
                <a:latin typeface="Courier"/>
              </a:rPr>
              <a:t> </a:t>
            </a:r>
            <a:r>
              <a:rPr>
                <a:solidFill>
                  <a:srgbClr val="06287E"/>
                </a:solidFill>
                <a:latin typeface="Courier"/>
              </a:rPr>
              <a:t>names</a:t>
            </a:r>
            <a:r>
              <a:rPr>
                <a:latin typeface="Courier"/>
              </a:rPr>
              <a:t>(survey)))</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Seven checks, each with a real failure behind it</a:t>
            </a:r>
          </a:p>
        </p:txBody>
      </p:sp>
      <p:sp>
        <p:nvSpPr>
          <p:cNvPr id="3" name="Content Placeholder 2"/>
          <p:cNvSpPr>
            <a:spLocks noGrp="1"/>
          </p:cNvSpPr>
          <p:nvPr>
            <p:ph idx="1"/>
          </p:nvPr>
        </p:nvSpPr>
        <p:spPr/>
        <p:txBody>
          <a:bodyPr/>
          <a:lstStyle/>
          <a:p>
            <a:pPr lvl="0"/>
            <a:r>
              <a:rPr/>
              <a:t>Two: the row count is in the range you expect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Seven checks, each with a real failure behind it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if</a:t>
            </a:r>
            <a:r>
              <a:rPr>
                <a:latin typeface="Courier"/>
              </a:rPr>
              <a:t> </a:t>
            </a:r>
            <a:r>
              <a:rPr b="1">
                <a:solidFill>
                  <a:srgbClr val="007020"/>
                </a:solidFill>
                <a:latin typeface="Courier"/>
              </a:rPr>
              <a:t>not</a:t>
            </a:r>
            <a:r>
              <a:rPr>
                <a:latin typeface="Courier"/>
              </a:rPr>
              <a:t> </a:t>
            </a:r>
            <a:r>
              <a:rPr>
                <a:solidFill>
                  <a:srgbClr val="40A070"/>
                </a:solidFill>
                <a:latin typeface="Courier"/>
              </a:rPr>
              <a:t>2_000</a:t>
            </a:r>
            <a:r>
              <a:rPr>
                <a:latin typeface="Courier"/>
              </a:rPr>
              <a:t> </a:t>
            </a:r>
            <a:r>
              <a:rPr>
                <a:solidFill>
                  <a:srgbClr val="666666"/>
                </a:solidFill>
                <a:latin typeface="Courier"/>
              </a:rPr>
              <a:t>&lt;=</a:t>
            </a:r>
            <a:r>
              <a:rPr>
                <a:latin typeface="Courier"/>
              </a:rPr>
              <a:t> </a:t>
            </a:r>
            <a:r>
              <a:rPr>
                <a:solidFill>
                  <a:srgbClr val="008000"/>
                </a:solidFill>
                <a:latin typeface="Courier"/>
              </a:rPr>
              <a:t>len</a:t>
            </a:r>
            <a:r>
              <a:rPr>
                <a:latin typeface="Courier"/>
              </a:rPr>
              <a:t>(survey) </a:t>
            </a:r>
            <a:r>
              <a:rPr>
                <a:solidFill>
                  <a:srgbClr val="666666"/>
                </a:solidFill>
                <a:latin typeface="Courier"/>
              </a:rPr>
              <a:t>&lt;=</a:t>
            </a:r>
            <a:r>
              <a:rPr>
                <a:latin typeface="Courier"/>
              </a:rPr>
              <a:t> </a:t>
            </a:r>
            <a:r>
              <a:rPr>
                <a:solidFill>
                  <a:srgbClr val="40A070"/>
                </a:solidFill>
                <a:latin typeface="Courier"/>
              </a:rPr>
              <a:t>3_000</a:t>
            </a:r>
            <a:r>
              <a:rPr>
                <a:latin typeface="Courier"/>
              </a:rPr>
              <a:t>:</a:t>
            </a:r>
            <a:br/>
            <a:r>
              <a:rPr>
                <a:latin typeface="Courier"/>
              </a:rPr>
              <a:t>    </a:t>
            </a:r>
            <a:r>
              <a:rPr b="1">
                <a:solidFill>
                  <a:srgbClr val="007020"/>
                </a:solidFill>
                <a:latin typeface="Courier"/>
              </a:rPr>
              <a:t>raise</a:t>
            </a:r>
            <a:r>
              <a:rPr>
                <a:latin typeface="Courier"/>
              </a:rPr>
              <a:t> </a:t>
            </a:r>
            <a:r>
              <a:rPr>
                <a:solidFill>
                  <a:srgbClr val="BC7A00"/>
                </a:solidFill>
                <a:latin typeface="Courier"/>
              </a:rPr>
              <a:t>ValueError</a:t>
            </a:r>
            <a:r>
              <a:rPr>
                <a:latin typeface="Courier"/>
              </a:rPr>
              <a:t>(</a:t>
            </a:r>
            <a:r>
              <a:rPr>
                <a:solidFill>
                  <a:srgbClr val="BB6688"/>
                </a:solidFill>
                <a:latin typeface="Courier"/>
              </a:rPr>
              <a:t>f"Expected 2,000-3,000 households, got </a:t>
            </a:r>
            <a:r>
              <a:rPr>
                <a:solidFill>
                  <a:srgbClr val="4070A0"/>
                </a:solidFill>
                <a:latin typeface="Courier"/>
              </a:rPr>
              <a:t>{</a:t>
            </a:r>
            <a:r>
              <a:rPr>
                <a:solidFill>
                  <a:srgbClr val="008000"/>
                </a:solidFill>
                <a:latin typeface="Courier"/>
              </a:rPr>
              <a:t>len</a:t>
            </a:r>
            <a:r>
              <a:rPr>
                <a:latin typeface="Courier"/>
              </a:rPr>
              <a:t>(survey)</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Seven checks, each with a real failure behind it</a:t>
            </a:r>
          </a:p>
        </p:txBody>
      </p:sp>
      <p:sp>
        <p:nvSpPr>
          <p:cNvPr id="3" name="Content Placeholder 2"/>
          <p:cNvSpPr>
            <a:spLocks noGrp="1"/>
          </p:cNvSpPr>
          <p:nvPr>
            <p:ph idx="1"/>
          </p:nvPr>
        </p:nvSpPr>
        <p:spPr/>
        <p:txBody>
          <a:bodyPr/>
          <a:lstStyle/>
          <a:p>
            <a:pPr lvl="0"/>
            <a:r>
              <a:rPr/>
              <a:t>Half an export is the commonest silent failure — A truncated download, a filter left on, a date range off by a month —…</a:t>
            </a:r>
          </a:p>
          <a:p>
            <a:pPr lvl="0"/>
            <a:r>
              <a:rPr/>
              <a:t>Three: the codes are the codes you know</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Seven checks, each with a real failure behind it — In Python</a:t>
            </a:r>
          </a:p>
        </p:txBody>
      </p:sp>
      <p:sp>
        <p:nvSpPr>
          <p:cNvPr id="3" name="Content Placeholder 2"/>
          <p:cNvSpPr>
            <a:spLocks noGrp="1"/>
          </p:cNvSpPr>
          <p:nvPr>
            <p:ph idx="1"/>
          </p:nvPr>
        </p:nvSpPr>
        <p:spPr/>
        <p:txBody>
          <a:bodyPr/>
          <a:lstStyle/>
          <a:p>
            <a:pPr lvl="0" indent="0">
              <a:buNone/>
            </a:pPr>
            <a:r>
              <a:rPr>
                <a:latin typeface="Courier"/>
              </a:rPr>
              <a:t>KNOWN </a:t>
            </a:r>
            <a:r>
              <a:rPr>
                <a:solidFill>
                  <a:srgbClr val="666666"/>
                </a:solidFill>
                <a:latin typeface="Courier"/>
              </a:rPr>
              <a:t>=</a:t>
            </a:r>
            <a:r>
              <a:rPr>
                <a:latin typeface="Courier"/>
              </a:rPr>
              <a:t> {</a:t>
            </a:r>
            <a:r>
              <a:rPr>
                <a:solidFill>
                  <a:srgbClr val="4070A0"/>
                </a:solidFill>
                <a:latin typeface="Courier"/>
              </a:rPr>
              <a:t>"piped-into-dwelling"</a:t>
            </a:r>
            <a:r>
              <a:rPr>
                <a:latin typeface="Courier"/>
              </a:rPr>
              <a:t>, </a:t>
            </a:r>
            <a:r>
              <a:rPr>
                <a:solidFill>
                  <a:srgbClr val="4070A0"/>
                </a:solidFill>
                <a:latin typeface="Courier"/>
              </a:rPr>
              <a:t>"piped-into-yard"</a:t>
            </a:r>
            <a:r>
              <a:rPr>
                <a:latin typeface="Courier"/>
              </a:rPr>
              <a:t>, </a:t>
            </a:r>
            <a:r>
              <a:rPr>
                <a:solidFill>
                  <a:srgbClr val="4070A0"/>
                </a:solidFill>
                <a:latin typeface="Courier"/>
              </a:rPr>
              <a:t>"public-tap"</a:t>
            </a:r>
            <a:r>
              <a:rPr>
                <a:latin typeface="Courier"/>
              </a:rPr>
              <a:t>, </a:t>
            </a:r>
            <a:r>
              <a:rPr>
                <a:solidFill>
                  <a:srgbClr val="4070A0"/>
                </a:solidFill>
                <a:latin typeface="Courier"/>
              </a:rPr>
              <a:t>"borehole"</a:t>
            </a:r>
            <a:r>
              <a:rPr>
                <a:latin typeface="Courier"/>
              </a:rPr>
              <a:t>,</a:t>
            </a:r>
            <a:br/>
            <a:r>
              <a:rPr>
                <a:latin typeface="Courier"/>
              </a:rPr>
              <a:t>         </a:t>
            </a:r>
            <a:r>
              <a:rPr>
                <a:solidFill>
                  <a:srgbClr val="4070A0"/>
                </a:solidFill>
                <a:latin typeface="Courier"/>
              </a:rPr>
              <a:t>"protected-well"</a:t>
            </a:r>
            <a:r>
              <a:rPr>
                <a:latin typeface="Courier"/>
              </a:rPr>
              <a:t>, </a:t>
            </a:r>
            <a:r>
              <a:rPr>
                <a:solidFill>
                  <a:srgbClr val="4070A0"/>
                </a:solidFill>
                <a:latin typeface="Courier"/>
              </a:rPr>
              <a:t>"protected-spring"</a:t>
            </a:r>
            <a:r>
              <a:rPr>
                <a:latin typeface="Courier"/>
              </a:rPr>
              <a:t>, </a:t>
            </a:r>
            <a:r>
              <a:rPr>
                <a:solidFill>
                  <a:srgbClr val="4070A0"/>
                </a:solidFill>
                <a:latin typeface="Courier"/>
              </a:rPr>
              <a:t>"unprotected-well"</a:t>
            </a:r>
            <a:r>
              <a:rPr>
                <a:latin typeface="Courier"/>
              </a:rPr>
              <a:t>,</a:t>
            </a:r>
            <a:br/>
            <a:r>
              <a:rPr>
                <a:latin typeface="Courier"/>
              </a:rPr>
              <a:t>         </a:t>
            </a:r>
            <a:r>
              <a:rPr>
                <a:solidFill>
                  <a:srgbClr val="4070A0"/>
                </a:solidFill>
                <a:latin typeface="Courier"/>
              </a:rPr>
              <a:t>"unprotected-spring"</a:t>
            </a:r>
            <a:r>
              <a:rPr>
                <a:latin typeface="Courier"/>
              </a:rPr>
              <a:t>, </a:t>
            </a:r>
            <a:r>
              <a:rPr>
                <a:solidFill>
                  <a:srgbClr val="4070A0"/>
                </a:solidFill>
                <a:latin typeface="Courier"/>
              </a:rPr>
              <a:t>"surface-water"</a:t>
            </a:r>
            <a:r>
              <a:rPr>
                <a:latin typeface="Courier"/>
              </a:rPr>
              <a:t>, </a:t>
            </a:r>
            <a:r>
              <a:rPr>
                <a:solidFill>
                  <a:srgbClr val="4070A0"/>
                </a:solidFill>
                <a:latin typeface="Courier"/>
              </a:rPr>
              <a:t>"tanker-truck"</a:t>
            </a:r>
            <a:r>
              <a:rPr>
                <a:latin typeface="Courier"/>
              </a:rPr>
              <a:t>, </a:t>
            </a:r>
            <a:r>
              <a:rPr>
                <a:solidFill>
                  <a:srgbClr val="4070A0"/>
                </a:solidFill>
                <a:latin typeface="Courier"/>
              </a:rPr>
              <a:t>"rainwater"</a:t>
            </a:r>
            <a:r>
              <a:rPr>
                <a:latin typeface="Courier"/>
              </a:rPr>
              <a:t>}</a:t>
            </a:r>
            <a:br/>
            <a:r>
              <a:rPr>
                <a:latin typeface="Courier"/>
              </a:rPr>
              <a:t>unknown </a:t>
            </a:r>
            <a:r>
              <a:rPr>
                <a:solidFill>
                  <a:srgbClr val="666666"/>
                </a:solidFill>
                <a:latin typeface="Courier"/>
              </a:rPr>
              <a:t>=</a:t>
            </a:r>
            <a:r>
              <a:rPr>
                <a:latin typeface="Courier"/>
              </a:rPr>
              <a:t> </a:t>
            </a:r>
            <a:r>
              <a:rPr>
                <a:solidFill>
                  <a:srgbClr val="008000"/>
                </a:solidFill>
                <a:latin typeface="Courier"/>
              </a:rPr>
              <a:t>set</a:t>
            </a:r>
            <a:r>
              <a:rPr>
                <a:latin typeface="Courier"/>
              </a:rPr>
              <a:t>(survey[</a:t>
            </a:r>
            <a:r>
              <a:rPr>
                <a:solidFill>
                  <a:srgbClr val="4070A0"/>
                </a:solidFill>
                <a:latin typeface="Courier"/>
              </a:rPr>
              <a:t>"water_source"</a:t>
            </a:r>
            <a:r>
              <a:rPr>
                <a:latin typeface="Courier"/>
              </a:rPr>
              <a:t>].dropna()) </a:t>
            </a:r>
            <a:r>
              <a:rPr>
                <a:solidFill>
                  <a:srgbClr val="666666"/>
                </a:solidFill>
                <a:latin typeface="Courier"/>
              </a:rPr>
              <a:t>-</a:t>
            </a:r>
            <a:r>
              <a:rPr>
                <a:latin typeface="Courier"/>
              </a:rPr>
              <a:t> KNOWN</a:t>
            </a:r>
            <a:br/>
            <a:r>
              <a:rPr b="1">
                <a:solidFill>
                  <a:srgbClr val="007020"/>
                </a:solidFill>
                <a:latin typeface="Courier"/>
              </a:rPr>
              <a:t>if</a:t>
            </a:r>
            <a:r>
              <a:rPr>
                <a:latin typeface="Courier"/>
              </a:rPr>
              <a:t> unknown:</a:t>
            </a:r>
            <a:br/>
            <a:r>
              <a:rPr>
                <a:latin typeface="Courier"/>
              </a:rPr>
              <a:t>    </a:t>
            </a:r>
            <a:r>
              <a:rPr b="1">
                <a:solidFill>
                  <a:srgbClr val="007020"/>
                </a:solidFill>
                <a:latin typeface="Courier"/>
              </a:rPr>
              <a:t>raise</a:t>
            </a:r>
            <a:r>
              <a:rPr>
                <a:latin typeface="Courier"/>
              </a:rPr>
              <a:t> </a:t>
            </a:r>
            <a:r>
              <a:rPr>
                <a:solidFill>
                  <a:srgbClr val="BC7A00"/>
                </a:solidFill>
                <a:latin typeface="Courier"/>
              </a:rPr>
              <a:t>ValueError</a:t>
            </a:r>
            <a:r>
              <a:rPr>
                <a:latin typeface="Courier"/>
              </a:rPr>
              <a:t>(</a:t>
            </a:r>
            <a:r>
              <a:rPr>
                <a:solidFill>
                  <a:srgbClr val="BB6688"/>
                </a:solidFill>
                <a:latin typeface="Courier"/>
              </a:rPr>
              <a:t>f"Unknown water_source values: </a:t>
            </a:r>
            <a:r>
              <a:rPr>
                <a:solidFill>
                  <a:srgbClr val="4070A0"/>
                </a:solidFill>
                <a:latin typeface="Courier"/>
              </a:rPr>
              <a:t>{</a:t>
            </a:r>
            <a:r>
              <a:rPr>
                <a:solidFill>
                  <a:srgbClr val="008000"/>
                </a:solidFill>
                <a:latin typeface="Courier"/>
              </a:rPr>
              <a:t>sorted</a:t>
            </a:r>
            <a:r>
              <a:rPr>
                <a:latin typeface="Courier"/>
              </a:rPr>
              <a:t>(unknown)</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Seven checks, each with a real failure behind it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setdiff</a:t>
            </a:r>
            <a:r>
              <a:rPr>
                <a:latin typeface="Courier"/>
              </a:rPr>
              <a:t>(</a:t>
            </a:r>
            <a:r>
              <a:rPr>
                <a:solidFill>
                  <a:srgbClr val="06287E"/>
                </a:solidFill>
                <a:latin typeface="Courier"/>
              </a:rPr>
              <a:t>unique</a:t>
            </a:r>
            <a:r>
              <a:rPr>
                <a:latin typeface="Courier"/>
              </a:rPr>
              <a:t>(survey</a:t>
            </a:r>
            <a:r>
              <a:rPr>
                <a:solidFill>
                  <a:srgbClr val="4070A0"/>
                </a:solidFill>
                <a:latin typeface="Courier"/>
              </a:rPr>
              <a:t>$</a:t>
            </a:r>
            <a:r>
              <a:rPr>
                <a:latin typeface="Courier"/>
              </a:rPr>
              <a:t>water_source), known)</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Seven checks, each with a real failure behind it</a:t>
            </a:r>
          </a:p>
        </p:txBody>
      </p:sp>
      <p:sp>
        <p:nvSpPr>
          <p:cNvPr id="3" name="Content Placeholder 2"/>
          <p:cNvSpPr>
            <a:spLocks noGrp="1"/>
          </p:cNvSpPr>
          <p:nvPr>
            <p:ph idx="1"/>
          </p:nvPr>
        </p:nvSpPr>
        <p:spPr/>
        <p:txBody>
          <a:bodyPr/>
          <a:lstStyle/>
          <a:p>
            <a:pPr lvl="0"/>
            <a:r>
              <a:rPr/>
              <a:t>A new code is a decision, not a data point — Somebody added an option to the form and the analysis has to decide where…</a:t>
            </a:r>
          </a:p>
          <a:p>
            <a:pPr lvl="0"/>
            <a:r>
              <a:rPr/>
              <a:t>Four: the identifier is unique where it should be</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Seven checks, each with a real failure behind it — In Python</a:t>
            </a:r>
          </a:p>
        </p:txBody>
      </p:sp>
      <p:sp>
        <p:nvSpPr>
          <p:cNvPr id="3" name="Content Placeholder 2"/>
          <p:cNvSpPr>
            <a:spLocks noGrp="1"/>
          </p:cNvSpPr>
          <p:nvPr>
            <p:ph idx="1"/>
          </p:nvPr>
        </p:nvSpPr>
        <p:spPr/>
        <p:txBody>
          <a:bodyPr/>
          <a:lstStyle/>
          <a:p>
            <a:pPr lvl="0" indent="0">
              <a:buNone/>
            </a:pPr>
            <a:r>
              <a:rPr>
                <a:latin typeface="Courier"/>
              </a:rPr>
              <a:t>duplicates </a:t>
            </a:r>
            <a:r>
              <a:rPr>
                <a:solidFill>
                  <a:srgbClr val="666666"/>
                </a:solidFill>
                <a:latin typeface="Courier"/>
              </a:rPr>
              <a:t>=</a:t>
            </a:r>
            <a:r>
              <a:rPr>
                <a:latin typeface="Courier"/>
              </a:rPr>
              <a:t> survey[</a:t>
            </a:r>
            <a:r>
              <a:rPr>
                <a:solidFill>
                  <a:srgbClr val="4070A0"/>
                </a:solidFill>
                <a:latin typeface="Courier"/>
              </a:rPr>
              <a:t>"household_id"</a:t>
            </a:r>
            <a:r>
              <a:rPr>
                <a:latin typeface="Courier"/>
              </a:rPr>
              <a:t>].duplicated().</a:t>
            </a:r>
            <a:r>
              <a:rPr>
                <a:solidFill>
                  <a:srgbClr val="008000"/>
                </a:solidFill>
                <a:latin typeface="Courier"/>
              </a:rPr>
              <a:t>sum</a:t>
            </a:r>
            <a:r>
              <a:rPr>
                <a:latin typeface="Courier"/>
              </a:rPr>
              <a:t>()</a:t>
            </a:r>
            <a:br/>
            <a:r>
              <a:rPr b="1">
                <a:solidFill>
                  <a:srgbClr val="007020"/>
                </a:solidFill>
                <a:latin typeface="Courier"/>
              </a:rPr>
              <a:t>if</a:t>
            </a:r>
            <a:r>
              <a:rPr>
                <a:latin typeface="Courier"/>
              </a:rPr>
              <a:t> duplicates:</a:t>
            </a:r>
            <a:br/>
            <a:r>
              <a:rPr>
                <a:latin typeface="Courier"/>
              </a:rPr>
              <a:t>    </a:t>
            </a:r>
            <a:r>
              <a:rPr b="1">
                <a:solidFill>
                  <a:srgbClr val="007020"/>
                </a:solidFill>
                <a:latin typeface="Courier"/>
              </a:rPr>
              <a:t>raise</a:t>
            </a:r>
            <a:r>
              <a:rPr>
                <a:latin typeface="Courier"/>
              </a:rPr>
              <a:t> </a:t>
            </a:r>
            <a:r>
              <a:rPr>
                <a:solidFill>
                  <a:srgbClr val="BC7A00"/>
                </a:solidFill>
                <a:latin typeface="Courier"/>
              </a:rPr>
              <a:t>ValueError</a:t>
            </a:r>
            <a:r>
              <a:rPr>
                <a:latin typeface="Courier"/>
              </a:rPr>
              <a:t>(</a:t>
            </a:r>
            <a:r>
              <a:rPr>
                <a:solidFill>
                  <a:srgbClr val="BB6688"/>
                </a:solidFill>
                <a:latin typeface="Courier"/>
              </a:rPr>
              <a:t>f"</a:t>
            </a:r>
            <a:r>
              <a:rPr>
                <a:solidFill>
                  <a:srgbClr val="4070A0"/>
                </a:solidFill>
                <a:latin typeface="Courier"/>
              </a:rPr>
              <a:t>{</a:t>
            </a:r>
            <a:r>
              <a:rPr>
                <a:latin typeface="Courier"/>
              </a:rPr>
              <a:t>duplicates</a:t>
            </a:r>
            <a:r>
              <a:rPr>
                <a:solidFill>
                  <a:srgbClr val="4070A0"/>
                </a:solidFill>
                <a:latin typeface="Courier"/>
              </a:rPr>
              <a:t>}</a:t>
            </a:r>
            <a:r>
              <a:rPr>
                <a:solidFill>
                  <a:srgbClr val="BB6688"/>
                </a:solidFill>
                <a:latin typeface="Courier"/>
              </a:rPr>
              <a:t> duplicate household_id values"</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Seven checks, each with a real failure behind it</a:t>
            </a:r>
          </a:p>
        </p:txBody>
      </p:sp>
      <p:sp>
        <p:nvSpPr>
          <p:cNvPr id="3" name="Content Placeholder 2"/>
          <p:cNvSpPr>
            <a:spLocks noGrp="1"/>
          </p:cNvSpPr>
          <p:nvPr>
            <p:ph idx="1"/>
          </p:nvPr>
        </p:nvSpPr>
        <p:spPr/>
        <p:txBody>
          <a:bodyPr/>
          <a:lstStyle/>
          <a:p>
            <a:pPr lvl="0"/>
            <a:r>
              <a:rPr/>
              <a:t>This platform’s school roster has exactly this defect — two students appear twice after a transfer that was never…</a:t>
            </a:r>
          </a:p>
          <a:p>
            <a:pPr lvl="0"/>
            <a:r>
              <a:rPr/>
              <a:t>Five: the missingness is where you expect it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Seven checks, each with a real failure behind it — In Python</a:t>
            </a:r>
          </a:p>
        </p:txBody>
      </p:sp>
      <p:sp>
        <p:nvSpPr>
          <p:cNvPr id="3" name="Content Placeholder 2"/>
          <p:cNvSpPr>
            <a:spLocks noGrp="1"/>
          </p:cNvSpPr>
          <p:nvPr>
            <p:ph idx="1"/>
          </p:nvPr>
        </p:nvSpPr>
        <p:spPr/>
        <p:txBody>
          <a:bodyPr/>
          <a:lstStyle/>
          <a:p>
            <a:pPr lvl="0" indent="0">
              <a:buNone/>
            </a:pPr>
            <a:r>
              <a:rPr>
                <a:latin typeface="Courier"/>
              </a:rPr>
              <a:t>completeness </a:t>
            </a:r>
            <a:r>
              <a:rPr>
                <a:solidFill>
                  <a:srgbClr val="666666"/>
                </a:solidFill>
                <a:latin typeface="Courier"/>
              </a:rPr>
              <a:t>=</a:t>
            </a:r>
            <a:r>
              <a:rPr>
                <a:latin typeface="Courier"/>
              </a:rPr>
              <a:t> survey.notna().mean()</a:t>
            </a:r>
            <a:br/>
            <a:r>
              <a:rPr b="1">
                <a:solidFill>
                  <a:srgbClr val="007020"/>
                </a:solidFill>
                <a:latin typeface="Courier"/>
              </a:rPr>
              <a:t>if</a:t>
            </a:r>
            <a:r>
              <a:rPr>
                <a:latin typeface="Courier"/>
              </a:rPr>
              <a:t> completeness[</a:t>
            </a:r>
            <a:r>
              <a:rPr>
                <a:solidFill>
                  <a:srgbClr val="4070A0"/>
                </a:solidFill>
                <a:latin typeface="Courier"/>
              </a:rPr>
              <a:t>"district"</a:t>
            </a:r>
            <a:r>
              <a:rPr>
                <a:latin typeface="Courier"/>
              </a:rPr>
              <a:t>] </a:t>
            </a:r>
            <a:r>
              <a:rPr>
                <a:solidFill>
                  <a:srgbClr val="666666"/>
                </a:solidFill>
                <a:latin typeface="Courier"/>
              </a:rPr>
              <a:t>&lt;</a:t>
            </a:r>
            <a:r>
              <a:rPr>
                <a:latin typeface="Courier"/>
              </a:rPr>
              <a:t> </a:t>
            </a:r>
            <a:r>
              <a:rPr>
                <a:solidFill>
                  <a:srgbClr val="40A070"/>
                </a:solidFill>
                <a:latin typeface="Courier"/>
              </a:rPr>
              <a:t>0.99</a:t>
            </a:r>
            <a:r>
              <a:rPr>
                <a:latin typeface="Courier"/>
              </a:rPr>
              <a:t>:</a:t>
            </a:r>
            <a:br/>
            <a:r>
              <a:rPr>
                <a:latin typeface="Courier"/>
              </a:rPr>
              <a:t>    </a:t>
            </a:r>
            <a:r>
              <a:rPr b="1">
                <a:solidFill>
                  <a:srgbClr val="007020"/>
                </a:solidFill>
                <a:latin typeface="Courier"/>
              </a:rPr>
              <a:t>raise</a:t>
            </a:r>
            <a:r>
              <a:rPr>
                <a:latin typeface="Courier"/>
              </a:rPr>
              <a:t> </a:t>
            </a:r>
            <a:r>
              <a:rPr>
                <a:solidFill>
                  <a:srgbClr val="BC7A00"/>
                </a:solidFill>
                <a:latin typeface="Courier"/>
              </a:rPr>
              <a:t>ValueError</a:t>
            </a:r>
            <a:r>
              <a:rPr>
                <a:latin typeface="Courier"/>
              </a:rPr>
              <a:t>(</a:t>
            </a:r>
            <a:r>
              <a:rPr>
                <a:solidFill>
                  <a:srgbClr val="BB6688"/>
                </a:solidFill>
                <a:latin typeface="Courier"/>
              </a:rPr>
              <a:t>f"district is </a:t>
            </a:r>
            <a:r>
              <a:rPr>
                <a:solidFill>
                  <a:srgbClr val="4070A0"/>
                </a:solidFill>
                <a:latin typeface="Courier"/>
              </a:rPr>
              <a:t>{</a:t>
            </a:r>
            <a:r>
              <a:rPr>
                <a:latin typeface="Courier"/>
              </a:rPr>
              <a:t>completeness[</a:t>
            </a:r>
            <a:r>
              <a:rPr>
                <a:solidFill>
                  <a:srgbClr val="4070A0"/>
                </a:solidFill>
                <a:latin typeface="Courier"/>
              </a:rPr>
              <a:t>'district'</a:t>
            </a:r>
            <a:r>
              <a:rPr>
                <a:latin typeface="Courier"/>
              </a:rPr>
              <a:t>]</a:t>
            </a:r>
            <a:r>
              <a:rPr>
                <a:solidFill>
                  <a:srgbClr val="4070A0"/>
                </a:solidFill>
                <a:latin typeface="Courier"/>
              </a:rPr>
              <a:t>:.1%}</a:t>
            </a:r>
            <a:r>
              <a:rPr>
                <a:solidFill>
                  <a:srgbClr val="BB6688"/>
                </a:solidFill>
                <a:latin typeface="Courier"/>
              </a:rPr>
              <a:t> complete"</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Seven checks, each with a real failure behind it</a:t>
            </a:r>
          </a:p>
        </p:txBody>
      </p:sp>
      <p:sp>
        <p:nvSpPr>
          <p:cNvPr id="3" name="Content Placeholder 2"/>
          <p:cNvSpPr>
            <a:spLocks noGrp="1"/>
          </p:cNvSpPr>
          <p:nvPr>
            <p:ph idx="1"/>
          </p:nvPr>
        </p:nvSpPr>
        <p:spPr/>
        <p:txBody>
          <a:bodyPr/>
          <a:lstStyle/>
          <a:p>
            <a:pPr lvl="0"/>
            <a:r>
              <a:rPr/>
              <a:t>Six: the numbers are in a possible range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Seven checks, each with a real failure behind it — In Python</a:t>
            </a:r>
          </a:p>
        </p:txBody>
      </p:sp>
      <p:sp>
        <p:nvSpPr>
          <p:cNvPr id="3" name="Content Placeholder 2"/>
          <p:cNvSpPr>
            <a:spLocks noGrp="1"/>
          </p:cNvSpPr>
          <p:nvPr>
            <p:ph idx="1"/>
          </p:nvPr>
        </p:nvSpPr>
        <p:spPr/>
        <p:txBody>
          <a:bodyPr/>
          <a:lstStyle/>
          <a:p>
            <a:pPr lvl="0" indent="0">
              <a:buNone/>
            </a:pPr>
            <a:r>
              <a:rPr>
                <a:latin typeface="Courier"/>
              </a:rPr>
              <a:t>implausible </a:t>
            </a:r>
            <a:r>
              <a:rPr>
                <a:solidFill>
                  <a:srgbClr val="666666"/>
                </a:solidFill>
                <a:latin typeface="Courier"/>
              </a:rPr>
              <a:t>=</a:t>
            </a:r>
            <a:r>
              <a:rPr>
                <a:latin typeface="Courier"/>
              </a:rPr>
              <a:t> survey[(survey[</a:t>
            </a:r>
            <a:r>
              <a:rPr>
                <a:solidFill>
                  <a:srgbClr val="4070A0"/>
                </a:solidFill>
                <a:latin typeface="Courier"/>
              </a:rPr>
              <a:t>"litres_per_person_day"</a:t>
            </a:r>
            <a:r>
              <a:rPr>
                <a:latin typeface="Courier"/>
              </a:rPr>
              <a:t>] </a:t>
            </a:r>
            <a:r>
              <a:rPr>
                <a:solidFill>
                  <a:srgbClr val="666666"/>
                </a:solidFill>
                <a:latin typeface="Courier"/>
              </a:rPr>
              <a:t>&lt;</a:t>
            </a:r>
            <a:r>
              <a:rPr>
                <a:latin typeface="Courier"/>
              </a:rPr>
              <a:t> </a:t>
            </a:r>
            <a:r>
              <a:rPr>
                <a:solidFill>
                  <a:srgbClr val="40A070"/>
                </a:solidFill>
                <a:latin typeface="Courier"/>
              </a:rPr>
              <a:t>0</a:t>
            </a:r>
            <a:r>
              <a:rPr>
                <a:latin typeface="Courier"/>
              </a:rPr>
              <a:t>)</a:t>
            </a:r>
            <a:br/>
            <a:r>
              <a:rPr>
                <a:latin typeface="Courier"/>
              </a:rPr>
              <a:t>                     </a:t>
            </a:r>
            <a:r>
              <a:rPr>
                <a:solidFill>
                  <a:srgbClr val="666666"/>
                </a:solidFill>
                <a:latin typeface="Courier"/>
              </a:rPr>
              <a:t>|</a:t>
            </a:r>
            <a:r>
              <a:rPr>
                <a:latin typeface="Courier"/>
              </a:rPr>
              <a:t> (survey[</a:t>
            </a:r>
            <a:r>
              <a:rPr>
                <a:solidFill>
                  <a:srgbClr val="4070A0"/>
                </a:solidFill>
                <a:latin typeface="Courier"/>
              </a:rPr>
              <a:t>"litres_per_person_day"</a:t>
            </a:r>
            <a:r>
              <a:rPr>
                <a:latin typeface="Courier"/>
              </a:rPr>
              <a:t>] </a:t>
            </a:r>
            <a:r>
              <a:rPr>
                <a:solidFill>
                  <a:srgbClr val="666666"/>
                </a:solidFill>
                <a:latin typeface="Courier"/>
              </a:rPr>
              <a:t>&gt;</a:t>
            </a:r>
            <a:r>
              <a:rPr>
                <a:latin typeface="Courier"/>
              </a:rPr>
              <a:t> </a:t>
            </a:r>
            <a:r>
              <a:rPr>
                <a:solidFill>
                  <a:srgbClr val="40A070"/>
                </a:solidFill>
                <a:latin typeface="Courier"/>
              </a:rPr>
              <a:t>200</a:t>
            </a:r>
            <a:r>
              <a:rPr>
                <a:latin typeface="Courier"/>
              </a:rPr>
              <a:t>)]</a:t>
            </a:r>
            <a:br/>
            <a:r>
              <a:rPr b="1">
                <a:solidFill>
                  <a:srgbClr val="007020"/>
                </a:solidFill>
                <a:latin typeface="Courier"/>
              </a:rPr>
              <a:t>if</a:t>
            </a:r>
            <a:r>
              <a:rPr>
                <a:latin typeface="Courier"/>
              </a:rPr>
              <a:t> </a:t>
            </a:r>
            <a:r>
              <a:rPr>
                <a:solidFill>
                  <a:srgbClr val="008000"/>
                </a:solidFill>
                <a:latin typeface="Courier"/>
              </a:rPr>
              <a:t>len</a:t>
            </a:r>
            <a:r>
              <a:rPr>
                <a:latin typeface="Courier"/>
              </a:rPr>
              <a:t>(implausible) </a:t>
            </a:r>
            <a:r>
              <a:rPr>
                <a:solidFill>
                  <a:srgbClr val="666666"/>
                </a:solidFill>
                <a:latin typeface="Courier"/>
              </a:rPr>
              <a:t>&gt;</a:t>
            </a:r>
            <a:r>
              <a:rPr>
                <a:latin typeface="Courier"/>
              </a:rPr>
              <a:t> </a:t>
            </a:r>
            <a:r>
              <a:rPr>
                <a:solidFill>
                  <a:srgbClr val="40A070"/>
                </a:solidFill>
                <a:latin typeface="Courier"/>
              </a:rPr>
              <a:t>20</a:t>
            </a:r>
            <a:r>
              <a:rPr>
                <a:latin typeface="Courier"/>
              </a:rPr>
              <a:t>:</a:t>
            </a:r>
            <a:br/>
            <a:r>
              <a:rPr>
                <a:latin typeface="Courier"/>
              </a:rPr>
              <a:t>    </a:t>
            </a:r>
            <a:r>
              <a:rPr b="1">
                <a:solidFill>
                  <a:srgbClr val="007020"/>
                </a:solidFill>
                <a:latin typeface="Courier"/>
              </a:rPr>
              <a:t>raise</a:t>
            </a:r>
            <a:r>
              <a:rPr>
                <a:latin typeface="Courier"/>
              </a:rPr>
              <a:t> </a:t>
            </a:r>
            <a:r>
              <a:rPr>
                <a:solidFill>
                  <a:srgbClr val="BC7A00"/>
                </a:solidFill>
                <a:latin typeface="Courier"/>
              </a:rPr>
              <a:t>ValueError</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(implausible)</a:t>
            </a:r>
            <a:r>
              <a:rPr>
                <a:solidFill>
                  <a:srgbClr val="4070A0"/>
                </a:solidFill>
                <a:latin typeface="Courier"/>
              </a:rPr>
              <a:t>}</a:t>
            </a:r>
            <a:r>
              <a:rPr>
                <a:solidFill>
                  <a:srgbClr val="BB6688"/>
                </a:solidFill>
                <a:latin typeface="Courier"/>
              </a:rPr>
              <a:t> implausible litres values"</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Seven checks, each with a real failure behind it</a:t>
            </a:r>
          </a:p>
        </p:txBody>
      </p:sp>
      <p:sp>
        <p:nvSpPr>
          <p:cNvPr id="3" name="Content Placeholder 2"/>
          <p:cNvSpPr>
            <a:spLocks noGrp="1"/>
          </p:cNvSpPr>
          <p:nvPr>
            <p:ph idx="1"/>
          </p:nvPr>
        </p:nvSpPr>
        <p:spPr/>
        <p:txBody>
          <a:bodyPr/>
          <a:lstStyle/>
          <a:p>
            <a:pPr lvl="0"/>
            <a:r>
              <a:rPr/>
              <a:t>Note the threshold rather than zero tolerance — Eleven households with a unit error is a documented defect this…</a:t>
            </a:r>
          </a:p>
          <a:p>
            <a:pPr lvl="0"/>
            <a:r>
              <a:rPr/>
              <a:t>Seven: the output is what you declared</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Seven checks, each with a real failure behind it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assert</a:t>
            </a:r>
            <a:r>
              <a:rPr>
                <a:latin typeface="Courier"/>
              </a:rPr>
              <a:t> summary[</a:t>
            </a:r>
            <a:r>
              <a:rPr>
                <a:solidFill>
                  <a:srgbClr val="4070A0"/>
                </a:solidFill>
                <a:latin typeface="Courier"/>
              </a:rPr>
              <a:t>"n"</a:t>
            </a:r>
            <a:r>
              <a:rPr>
                <a:latin typeface="Courier"/>
              </a:rPr>
              <a:t>].</a:t>
            </a:r>
            <a:r>
              <a:rPr>
                <a:solidFill>
                  <a:srgbClr val="008000"/>
                </a:solidFill>
                <a:latin typeface="Courier"/>
              </a:rPr>
              <a:t>sum</a:t>
            </a:r>
            <a:r>
              <a:rPr>
                <a:latin typeface="Courier"/>
              </a:rPr>
              <a:t>() </a:t>
            </a:r>
            <a:r>
              <a:rPr>
                <a:solidFill>
                  <a:srgbClr val="666666"/>
                </a:solidFill>
                <a:latin typeface="Courier"/>
              </a:rPr>
              <a:t>==</a:t>
            </a:r>
            <a:r>
              <a:rPr>
                <a:latin typeface="Courier"/>
              </a:rPr>
              <a:t> </a:t>
            </a:r>
            <a:r>
              <a:rPr>
                <a:solidFill>
                  <a:srgbClr val="008000"/>
                </a:solidFill>
                <a:latin typeface="Courier"/>
              </a:rPr>
              <a:t>len</a:t>
            </a:r>
            <a:r>
              <a:rPr>
                <a:latin typeface="Courier"/>
              </a:rPr>
              <a:t>(survey), </a:t>
            </a:r>
            <a:r>
              <a:rPr>
                <a:solidFill>
                  <a:srgbClr val="4070A0"/>
                </a:solidFill>
                <a:latin typeface="Courier"/>
              </a:rPr>
              <a:t>"rows lost between input and summary"</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Seven checks, each with a real failure behind it</a:t>
            </a:r>
          </a:p>
        </p:txBody>
      </p:sp>
      <p:sp>
        <p:nvSpPr>
          <p:cNvPr id="3" name="Content Placeholder 2"/>
          <p:cNvSpPr>
            <a:spLocks noGrp="1"/>
          </p:cNvSpPr>
          <p:nvPr>
            <p:ph idx="1"/>
          </p:nvPr>
        </p:nvSpPr>
        <p:spPr/>
        <p:txBody>
          <a:bodyPr/>
          <a:lstStyle/>
          <a:p>
            <a:pPr lvl="0"/>
            <a:r>
              <a:rPr/>
              <a:t>A row count that changes across a join is the single most useful assertion in programme analysis — because an inner…</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Fail at the point of failure, not at the end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load_survey(path: pathlib.Path) </a:t>
            </a:r>
            <a:r>
              <a:rPr>
                <a:solidFill>
                  <a:srgbClr val="666666"/>
                </a:solidFill>
                <a:latin typeface="Courier"/>
              </a:rPr>
              <a:t>-&gt;</a:t>
            </a:r>
            <a:r>
              <a:rPr>
                <a:latin typeface="Courier"/>
              </a:rPr>
              <a:t> pd.DataFrame:</a:t>
            </a:r>
            <a:br/>
            <a:r>
              <a:rPr>
                <a:latin typeface="Courier"/>
              </a:rPr>
              <a:t>    survey </a:t>
            </a:r>
            <a:r>
              <a:rPr>
                <a:solidFill>
                  <a:srgbClr val="666666"/>
                </a:solidFill>
                <a:latin typeface="Courier"/>
              </a:rPr>
              <a:t>=</a:t>
            </a:r>
            <a:r>
              <a:rPr>
                <a:latin typeface="Courier"/>
              </a:rPr>
              <a:t> pd.read_csv(path)</a:t>
            </a:r>
            <a:br/>
            <a:r>
              <a:rPr>
                <a:latin typeface="Courier"/>
              </a:rPr>
              <a:t>    check_columns(survey)</a:t>
            </a:r>
            <a:br/>
            <a:r>
              <a:rPr>
                <a:latin typeface="Courier"/>
              </a:rPr>
              <a:t>    check_rows(survey)</a:t>
            </a:r>
            <a:br/>
            <a:r>
              <a:rPr>
                <a:latin typeface="Courier"/>
              </a:rPr>
              <a:t>    check_codes(survey)</a:t>
            </a:r>
            <a:br/>
            <a:r>
              <a:rPr>
                <a:latin typeface="Courier"/>
              </a:rPr>
              <a:t>    </a:t>
            </a:r>
            <a:r>
              <a:rPr b="1">
                <a:solidFill>
                  <a:srgbClr val="007020"/>
                </a:solidFill>
                <a:latin typeface="Courier"/>
              </a:rPr>
              <a:t>return</a:t>
            </a:r>
            <a:r>
              <a:rPr>
                <a:latin typeface="Courier"/>
              </a:rPr>
              <a:t> survey                </a:t>
            </a:r>
            <a:r>
              <a:rPr i="1">
                <a:solidFill>
                  <a:srgbClr val="60A0B0"/>
                </a:solidFill>
                <a:latin typeface="Courier"/>
              </a:rPr>
              <a:t># nothing downstream runs on a bad file</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Fail at the point of failure, not at the end — In R</a:t>
            </a:r>
          </a:p>
        </p:txBody>
      </p:sp>
      <p:sp>
        <p:nvSpPr>
          <p:cNvPr id="3" name="Content Placeholder 2"/>
          <p:cNvSpPr>
            <a:spLocks noGrp="1"/>
          </p:cNvSpPr>
          <p:nvPr>
            <p:ph idx="1"/>
          </p:nvPr>
        </p:nvSpPr>
        <p:spPr/>
        <p:txBody>
          <a:bodyPr/>
          <a:lstStyle/>
          <a:p>
            <a:pPr lvl="0" indent="0">
              <a:buNone/>
            </a:pPr>
            <a:r>
              <a:rPr>
                <a:latin typeface="Courier"/>
              </a:rPr>
              <a:t>load_survey </a:t>
            </a:r>
            <a:r>
              <a:rPr>
                <a:solidFill>
                  <a:srgbClr val="007020"/>
                </a:solidFill>
                <a:latin typeface="Courier"/>
              </a:rPr>
              <a:t>&lt;-</a:t>
            </a:r>
            <a:r>
              <a:rPr>
                <a:latin typeface="Courier"/>
              </a:rPr>
              <a:t> </a:t>
            </a:r>
            <a:r>
              <a:rPr b="1">
                <a:solidFill>
                  <a:srgbClr val="007020"/>
                </a:solidFill>
                <a:latin typeface="Courier"/>
              </a:rPr>
              <a:t>function</a:t>
            </a:r>
            <a:r>
              <a:rPr>
                <a:latin typeface="Courier"/>
              </a:rPr>
              <a:t>(path) {</a:t>
            </a:r>
            <a:br/>
            <a:r>
              <a:rPr>
                <a:latin typeface="Courier"/>
              </a:rPr>
              <a:t>  survey </a:t>
            </a:r>
            <a:r>
              <a:rPr>
                <a:solidFill>
                  <a:srgbClr val="007020"/>
                </a:solidFill>
                <a:latin typeface="Courier"/>
              </a:rPr>
              <a:t>&lt;-</a:t>
            </a:r>
            <a:r>
              <a:rPr>
                <a:latin typeface="Courier"/>
              </a:rPr>
              <a:t> readr</a:t>
            </a:r>
            <a:r>
              <a:rPr>
                <a:solidFill>
                  <a:srgbClr val="4070A0"/>
                </a:solidFill>
                <a:latin typeface="Courier"/>
              </a:rPr>
              <a:t>::</a:t>
            </a:r>
            <a:r>
              <a:rPr>
                <a:solidFill>
                  <a:srgbClr val="06287E"/>
                </a:solidFill>
                <a:latin typeface="Courier"/>
              </a:rPr>
              <a:t>read_csv</a:t>
            </a:r>
            <a:r>
              <a:rPr>
                <a:latin typeface="Courier"/>
              </a:rPr>
              <a:t>(path)</a:t>
            </a:r>
            <a:br/>
            <a:r>
              <a:rPr>
                <a:latin typeface="Courier"/>
              </a:rPr>
              <a:t>  </a:t>
            </a:r>
            <a:r>
              <a:rPr>
                <a:solidFill>
                  <a:srgbClr val="06287E"/>
                </a:solidFill>
                <a:latin typeface="Courier"/>
              </a:rPr>
              <a:t>check_columns</a:t>
            </a:r>
            <a:r>
              <a:rPr>
                <a:latin typeface="Courier"/>
              </a:rPr>
              <a:t>(survey); </a:t>
            </a:r>
            <a:r>
              <a:rPr>
                <a:solidFill>
                  <a:srgbClr val="06287E"/>
                </a:solidFill>
                <a:latin typeface="Courier"/>
              </a:rPr>
              <a:t>check_rows</a:t>
            </a:r>
            <a:r>
              <a:rPr>
                <a:latin typeface="Courier"/>
              </a:rPr>
              <a:t>(survey); </a:t>
            </a:r>
            <a:r>
              <a:rPr>
                <a:solidFill>
                  <a:srgbClr val="06287E"/>
                </a:solidFill>
                <a:latin typeface="Courier"/>
              </a:rPr>
              <a:t>check_codes</a:t>
            </a:r>
            <a:r>
              <a:rPr>
                <a:latin typeface="Courier"/>
              </a:rPr>
              <a:t>(survey)</a:t>
            </a:r>
            <a:br/>
            <a:r>
              <a:rPr>
                <a:latin typeface="Courier"/>
              </a:rPr>
              <a:t>  survey</a:t>
            </a:r>
            <a:br/>
            <a:r>
              <a:rPr>
                <a:latin typeface="Courier"/>
              </a:rPr>
              <a: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Fail at the point of failure, not at the end</a:t>
            </a:r>
          </a:p>
        </p:txBody>
      </p:sp>
      <p:sp>
        <p:nvSpPr>
          <p:cNvPr id="3" name="Content Placeholder 2"/>
          <p:cNvSpPr>
            <a:spLocks noGrp="1"/>
          </p:cNvSpPr>
          <p:nvPr>
            <p:ph idx="1"/>
          </p:nvPr>
        </p:nvSpPr>
        <p:spPr/>
        <p:txBody>
          <a:bodyPr/>
          <a:lstStyle/>
          <a:p>
            <a:pPr lvl="0"/>
            <a:r>
              <a:rPr/>
              <a:t>Check at the boundary — where data enters, and after every join — A check at the end of the pipeline tells you…</a:t>
            </a:r>
          </a:p>
          <a:p>
            <a:pPr lvl="0"/>
            <a:r>
              <a:rPr/>
              <a:t>Raise, do not warn — A warning in a log nobody reads is the same as no check, and the log is not read precisely on the…</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platform does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Check</a:t>
                      </a:r>
                    </a:p>
                  </a:txBody>
                  <a:tcPr/>
                </a:tc>
                <a:tc>
                  <a:txBody>
                    <a:bodyPr/>
                    <a:lstStyle/>
                    <a:p>
                      <a:pPr lvl="0" indent="0" marL="0">
                        <a:buNone/>
                      </a:pPr>
                      <a:r>
                        <a:rPr/>
                        <a:t>Catches</a:t>
                      </a:r>
                    </a:p>
                  </a:txBody>
                  <a:tcPr/>
                </a:tc>
              </a:tr>
              <a:tr h="0">
                <a:tc>
                  <a:txBody>
                    <a:bodyPr/>
                    <a:lstStyle/>
                    <a:p>
                      <a:pPr lvl="0" indent="0" marL="0">
                        <a:buNone/>
                      </a:pPr>
                      <a:r>
                        <a:rPr/>
                        <a:t>Zod schema</a:t>
                      </a:r>
                    </a:p>
                  </a:txBody>
                </a:tc>
                <a:tc>
                  <a:txBody>
                    <a:bodyPr/>
                    <a:lstStyle/>
                    <a:p>
                      <a:pPr lvl="0" indent="0" marL="0">
                        <a:buNone/>
                      </a:pPr>
                      <a:r>
                        <a:rPr/>
                        <a:t>A field missing or of the wrong type</a:t>
                      </a:r>
                    </a:p>
                  </a:txBody>
                </a:tc>
              </a:tr>
              <a:tr h="0">
                <a:tc>
                  <a:txBody>
                    <a:bodyPr/>
                    <a:lstStyle/>
                    <a:p>
                      <a:pPr lvl="0" indent="0" marL="0">
                        <a:buNone/>
                      </a:pPr>
                      <a:r>
                        <a:rPr/>
                        <a:t>Cross-collection references</a:t>
                      </a:r>
                    </a:p>
                  </a:txBody>
                </a:tc>
                <a:tc>
                  <a:txBody>
                    <a:bodyPr/>
                    <a:lstStyle/>
                    <a:p>
                      <a:pPr lvl="0" indent="0" marL="0">
                        <a:buNone/>
                      </a:pPr>
                      <a:r>
                        <a:rPr/>
                        <a:t>A path pointing at a course that does not exist</a:t>
                      </a:r>
                    </a:p>
                  </a:txBody>
                </a:tc>
              </a:tr>
              <a:tr h="0">
                <a:tc>
                  <a:txBody>
                    <a:bodyPr/>
                    <a:lstStyle/>
                    <a:p>
                      <a:pPr lvl="0" indent="0" marL="0">
                        <a:buNone/>
                      </a:pPr>
                      <a:r>
                        <a:rPr/>
                        <a:t>Files outside a locale directory</a:t>
                      </a:r>
                    </a:p>
                  </a:txBody>
                </a:tc>
                <a:tc>
                  <a:txBody>
                    <a:bodyPr/>
                    <a:lstStyle/>
                    <a:p>
                      <a:pPr lvl="0" indent="0" marL="0">
                        <a:buNone/>
                      </a:pPr>
                      <a:r>
                        <a:rPr/>
                        <a:t>An entry with no language</a:t>
                      </a:r>
                    </a:p>
                  </a:txBody>
                </a:tc>
              </a:tr>
              <a:tr h="0">
                <a:tc>
                  <a:txBody>
                    <a:bodyPr/>
                    <a:lstStyle/>
                    <a:p>
                      <a:pPr lvl="0" indent="0" marL="0">
                        <a:buNone/>
                      </a:pPr>
                      <a:r>
                        <a:rPr/>
                        <a:t>Translation parity</a:t>
                      </a:r>
                    </a:p>
                  </a:txBody>
                </a:tc>
                <a:tc>
                  <a:txBody>
                    <a:bodyPr/>
                    <a:lstStyle/>
                    <a:p>
                      <a:pPr lvl="0" indent="0" marL="0">
                        <a:buNone/>
                      </a:pPr>
                      <a:r>
                        <a:rPr/>
                        <a:t>A published entry in one language only</a:t>
                      </a:r>
                    </a:p>
                  </a:txBody>
                </a:tc>
              </a:tr>
              <a:tr h="0">
                <a:tc>
                  <a:txBody>
                    <a:bodyPr/>
                    <a:lstStyle/>
                    <a:p>
                      <a:pPr lvl="0" indent="0" marL="0">
                        <a:buNone/>
                      </a:pPr>
                      <a:r>
                        <a:rPr/>
                        <a:t>Topic-sector consistency</a:t>
                      </a:r>
                    </a:p>
                  </a:txBody>
                </a:tc>
                <a:tc>
                  <a:txBody>
                    <a:bodyPr/>
                    <a:lstStyle/>
                    <a:p>
                      <a:pPr lvl="0" indent="0" marL="0">
                        <a:buNone/>
                      </a:pPr>
                      <a:r>
                        <a:rPr/>
                        <a:t>A topic tagged outside its sector</a:t>
                      </a:r>
                    </a:p>
                  </a:txBody>
                </a:tc>
              </a:tr>
              <a:tr h="0">
                <a:tc>
                  <a:txBody>
                    <a:bodyPr/>
                    <a:lstStyle/>
                    <a:p>
                      <a:pPr lvl="0" indent="0" marL="0">
                        <a:buNone/>
                      </a:pPr>
                      <a:r>
                        <a:rPr b="1"/>
                        <a:t>Synthetic-only</a:t>
                      </a:r>
                    </a:p>
                  </a:txBody>
                </a:tc>
                <a:tc>
                  <a:txBody>
                    <a:bodyPr/>
                    <a:lstStyle/>
                    <a:p>
                      <a:pPr lvl="0" indent="0" marL="0">
                        <a:buNone/>
                      </a:pPr>
                      <a:r>
                        <a:rPr/>
                        <a:t>A dataset that is not declared synthetic</a:t>
                      </a:r>
                    </a:p>
                  </a:txBody>
                </a:tc>
              </a:tr>
              <a:tr h="0">
                <a:tc>
                  <a:txBody>
                    <a:bodyPr/>
                    <a:lstStyle/>
                    <a:p>
                      <a:pPr lvl="0" indent="0" marL="0">
                        <a:buNone/>
                      </a:pPr>
                      <a:r>
                        <a:rPr/>
                        <a:t>Programme spine</a:t>
                      </a:r>
                    </a:p>
                  </a:txBody>
                </a:tc>
                <a:tc>
                  <a:txBody>
                    <a:bodyPr/>
                    <a:lstStyle/>
                    <a:p>
                      <a:pPr lvl="0" indent="0" marL="0">
                        <a:buNone/>
                      </a:pPr>
                      <a:r>
                        <a:rPr/>
                        <a:t>A published course missing from the curriculum map</a:t>
                      </a:r>
                    </a:p>
                  </a:txBody>
                </a:tc>
              </a:tr>
            </a:tbl>
          </a:graphicData>
        </a:graphic>
      </p:graphicFrame>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platform does</a:t>
            </a:r>
          </a:p>
        </p:txBody>
      </p:sp>
      <p:sp>
        <p:nvSpPr>
          <p:cNvPr id="3" name="Content Placeholder 2"/>
          <p:cNvSpPr>
            <a:spLocks noGrp="1"/>
          </p:cNvSpPr>
          <p:nvPr>
            <p:ph idx="1"/>
          </p:nvPr>
        </p:nvSpPr>
        <p:spPr/>
        <p:txBody>
          <a:bodyPr/>
          <a:lstStyle/>
          <a:p>
            <a:pPr lvl="0"/>
            <a:r>
              <a:rPr/>
              <a:t>Four more run in </a:t>
            </a:r>
            <a:r>
              <a:rPr>
                <a:latin typeface="Courier"/>
              </a:rPr>
              <a:t>pnpm test</a:t>
            </a:r>
            <a:r>
              <a:rPr/>
              <a:t> rather than in the build — because they need </a:t>
            </a:r>
            <a:r>
              <a:rPr>
                <a:latin typeface="Courier"/>
              </a:rPr>
              <a:t>node:fs</a:t>
            </a:r>
            <a:r>
              <a:rPr/>
              <a:t> and the build prerenders inside a…</a:t>
            </a:r>
          </a:p>
          <a:p>
            <a:pPr lvl="0"/>
            <a:r>
              <a:rPr/>
              <a:t>One of them checks a relation the reference graph structurally cannot — The reference rules verify that a declared slug…</a:t>
            </a:r>
          </a:p>
          <a:p>
            <a:pPr lvl="0"/>
            <a:r>
              <a:rPr/>
              <a:t>Any “every X has at least one Y” rule needs a test of that shape — A reference graph is the wrong tool for it</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rule worth taking</a:t>
            </a:r>
          </a:p>
        </p:txBody>
      </p:sp>
      <p:sp>
        <p:nvSpPr>
          <p:cNvPr id="3" name="Content Placeholder 2"/>
          <p:cNvSpPr>
            <a:spLocks noGrp="1"/>
          </p:cNvSpPr>
          <p:nvPr>
            <p:ph idx="1"/>
          </p:nvPr>
        </p:nvSpPr>
        <p:spPr/>
        <p:txBody>
          <a:bodyPr/>
          <a:lstStyle/>
          <a:p>
            <a:pPr lvl="0"/>
            <a:r>
              <a:rPr/>
              <a:t>Any field naming a shipped file needs a </a:t>
            </a:r>
            <a:r>
              <a:rPr>
                <a:latin typeface="Courier"/>
              </a:rPr>
              <a:t>ready</a:t>
            </a:r>
            <a:r>
              <a:rPr/>
              <a:t> flag and a filesystem test beside it — This platform learned it three…</a:t>
            </a:r>
          </a:p>
          <a:p>
            <a:pPr lvl="0"/>
            <a:r>
              <a:rPr/>
              <a:t>A path in frontmatter is a string, and nothing in a build can tell whether it points at anything — So the schema…</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a:t>
            </a:r>
          </a:p>
        </p:txBody>
      </p:sp>
      <p:sp>
        <p:nvSpPr>
          <p:cNvPr id="3" name="Content Placeholder 2"/>
          <p:cNvSpPr>
            <a:spLocks noGrp="1"/>
          </p:cNvSpPr>
          <p:nvPr>
            <p:ph idx="1"/>
          </p:nvPr>
        </p:nvSpPr>
        <p:spPr/>
        <p:txBody>
          <a:bodyPr/>
          <a:lstStyle/>
          <a:p>
            <a:pPr lvl="0" indent="0">
              <a:buNone/>
            </a:pPr>
            <a:r>
              <a:rPr>
                <a:latin typeface="Courier"/>
              </a:rPr>
              <a:t>Pipeline checks
  The loader validates every raw export before anything downstream runs:
  required columns present, 2,000-3,000 rows, water_source values within the
  known set, household_id unique, district at least 99% complete.
  Implausible litres-per-person values are tolerated up to 20 rows, which is
  the documented unit-entry defect; above that the run stops.
  Row counts are asserted across every join. A join that changes the row
  count stops the pipeline rather than producing a summary.
  All checks raise rather than warn. The March run stopped on an unknown
  water_source value ("piped-shared"), which turned out to be a new form
  option added upstream; it is now mapped explicitly in src/clean.py.</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a:t>
            </a:r>
          </a:p>
        </p:txBody>
      </p:sp>
      <p:sp>
        <p:nvSpPr>
          <p:cNvPr id="3" name="Content Placeholder 2"/>
          <p:cNvSpPr>
            <a:spLocks noGrp="1"/>
          </p:cNvSpPr>
          <p:nvPr>
            <p:ph idx="1"/>
          </p:nvPr>
        </p:nvSpPr>
        <p:spPr/>
        <p:txBody>
          <a:bodyPr/>
          <a:lstStyle/>
          <a:p>
            <a:pPr lvl="0"/>
            <a:r>
              <a:rPr/>
              <a:t>The last sentence is what makes the section credible — A checks section that has never caught anything is a checks…</a:t>
            </a:r>
          </a:p>
        </p:txBody>
      </p:sp>
    </p:spTree>
  </p:cSl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Everything so far assumes you are still here.</a:t>
            </a:r>
          </a:p>
        </p:txBody>
      </p:sp>
    </p:spTree>
  </p:cSl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https://data-analysis.cassion.dev/courses/reproducible-workflows/repro-06-fail-loudly</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pipeline that fails is better than one that guesses</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6 of 8</vt:lpwstr>
  </property>
  <property fmtid="{D5CDD505-2E9C-101B-9397-08002B2CF9AE}" pid="3" name="subtitle">
    <vt:lpwstr>The upstream export gains a column, loses a column, changes a code from “yes” to “Y”, or arrives with half the rows. A pipeline that carries on produces a plausible wrong number. Seven checks stop it, and each one has a real failure behind it.</vt:lpwstr>
  </property>
</Properties>
</file>