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slide" Target="slides/slide29.xml" /><Relationship Id="rId31" Type="http://schemas.openxmlformats.org/officeDocument/2006/relationships/slide" Target="slides/slide30.xml" /><Relationship Id="rId32" Type="http://schemas.openxmlformats.org/officeDocument/2006/relationships/notesMaster" Target="notesMasters/notesMaster1.xml" /><Relationship Id="rId34" Type="http://schemas.openxmlformats.org/officeDocument/2006/relationships/viewProps" Target="viewProps.xml" /><Relationship Id="rId33" Type="http://schemas.openxmlformats.org/officeDocument/2006/relationships/presProps" Target="presProps.xml" /><Relationship Id="rId1" Type="http://schemas.openxmlformats.org/officeDocument/2006/relationships/slideMaster" Target="slideMasters/slideMaster1.xml" /><Relationship Id="rId36" Type="http://schemas.openxmlformats.org/officeDocument/2006/relationships/tableStyles" Target="tableStyles.xml" /><Relationship Id="rId35"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4.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4.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5.xml.rels><?xml version="1.0" encoding="UTF-8"?><Relationships xmlns="http://schemas.openxmlformats.org/package/2006/relationships"><Relationship Id="rId2" Type="http://schemas.openxmlformats.org/officeDocument/2006/relationships/slide" Target="../slides/slide28.xml" /><Relationship Id="rId1" Type="http://schemas.openxmlformats.org/officeDocument/2006/relationships/notesMaster" Target="../notesMasters/notesMaster1.xml" /></Relationships>
</file>

<file path=ppt/notesSlides/_rels/notesSlide16.xml.rels><?xml version="1.0" encoding="UTF-8"?><Relationships xmlns="http://schemas.openxmlformats.org/package/2006/relationships"><Relationship Id="rId2" Type="http://schemas.openxmlformats.org/officeDocument/2006/relationships/slide" Target="../slides/slide2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L’export amont gagne une colonne, en perd une, change un code de « yes » à « Y », ou arrive avec la moitié des lignes. Une chaîne qui continue produit un nombre faux et plausible. Sept vérifications l’arrêtent, et chacune a une défaillance réelle derrière elle.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L’export mensuel arrive. Une colonne qui disait </a:t>
            </a:r>
            <a:r>
              <a:rPr>
                <a:latin typeface="Courier"/>
              </a:rPr>
              <a:t>true</a:t>
            </a:r>
            <a:r>
              <a:rPr/>
              <a:t> dit maintenant </a:t>
            </a:r>
            <a:r>
              <a:rPr>
                <a:latin typeface="Courier"/>
              </a:rPr>
              <a:t>Y</a:t>
            </a:r>
            <a:r>
              <a:rPr/>
              <a:t>. Votre conversion booléenne transforme chacune d’elles en valeur manquante, le dénominateur perd 30 %, et la chaîne s’exécute jusqu’au bout et produit un rapport. Rien n’a échoué. Le graphique est tracé, le pourcentage est plausible, le fichier est daté d’aujourd’hui, et le nombre est faux. C’est le mode de défaillance pour lequel cette leçon existe, et il est bien plus courant qu’un plantage. Un plantage se corrige le matin même.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Chacune correspond à un défaut documenté dans les jeux de données de cette plateforme. Une : les colonnes attendues sont présentes.</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 le nombre de lignes est dans la plage attendue.</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moitié d’un export est la défaillance silencieuse la plus courante. Un téléchargement tronqué, un filtre resté actif, une plage de dates décalée d’un mois — tous produisent un fichier valide avec trop peu de lignes. Trois : les codes sont les codes que vous connaissez.</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nouveau code est une décision, non une donnée. Quelqu’un a ajouté une option au formulaire et l’analyse doit décider où elle va — la faire tomber discrètement dans « autre » revient à laisser un </a:t>
            </a:r>
            <a:r>
              <a:rPr>
                <a:latin typeface="Courier"/>
              </a:rPr>
              <a:t>.fillna()</a:t>
            </a:r>
            <a:r>
              <a:rPr/>
              <a:t> prendre la décision. Quatre : l’identifiant est unique là où il doit l’être.</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registre scolaire de cette plateforme a exactement ce défaut — deux élèves y figurent deux fois après un transfert jamais radié — et une jointure nue duplique leurs lignes. Une vérification l’aurait attrapé à la jointure plutôt que dans un coefficient. Cinq : les valeurs manquantes sont là où vous les attendez.</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Six : les nombres sont dans une plage possible.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Notez le seuil plutôt qu’une tolérance nulle. Onze ménages avec une erreur d’unité est un défaut documenté que cette analyse traite ; deux cents est un problème nouveau. Sept : la sortie est celle que vous avez déclarée.</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 nombre de lignes qui change au travers d’une jointure est l’assertion la plus utile de l’analyse de programme, parce qu’une jointure interne qui écarte un tiers des données ressemble exactement à une jointure interne qui n’en écarte aucune.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Vérifiez à la frontière — là où les données entrent, et après chaque jointure. Une vérification en fin de chaîne vous dit que quelque chose ne va pas ; une vérification à la frontière vous dit quoi. Levez une erreur, n’avertissez pas. Un avertissement dans un journal que personne ne lit équivaut à aucune vérification, et le journal n’est pas lu précisément les jours chargés où l’export casse.</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Sept vérifications font échouer </a:t>
            </a:r>
            <a:r>
              <a:rPr>
                <a:latin typeface="Courier"/>
              </a:rPr>
              <a:t>astro build</a:t>
            </a:r>
            <a:r>
              <a:rPr/>
              <a:t>, délibérément, et elles ont la même forme.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autres s’exécutent dans </a:t>
            </a:r>
            <a:r>
              <a:rPr>
                <a:latin typeface="Courier"/>
              </a:rPr>
              <a:t>pnpm test</a:t>
            </a:r>
            <a:r>
              <a:rPr/>
              <a:t> plutôt que dans la compilation, parce qu’elles ont besoin de </a:t>
            </a:r>
            <a:r>
              <a:rPr>
                <a:latin typeface="Courier"/>
              </a:rPr>
              <a:t>node:fs</a:t>
            </a:r>
            <a:r>
              <a:rPr/>
              <a:t> et que la compilation pré-rend dans un worker Cloudflare qui n’en a pas. C’est une contrainte réelle qui a décidé où vivent les vérifications, et elle vaut d’être nommée : placez la vérification là où elle peut s’exécuter, non là où c’est le plus élégant. L’une d’elles vérifie une relation que le graphe de références ne peut structurellement pas atteindre. Les règles de références vérifient qu’un slug déclaré </a:t>
            </a:r>
            <a:r>
              <a:rPr i="1"/>
              <a:t>se résout</a:t>
            </a:r>
            <a:r>
              <a:rPr/>
              <a:t> ; elles ne peuvent pas vérifier qu’une entrée est </a:t>
            </a:r>
            <a:r>
              <a:rPr i="1"/>
              <a:t>pointée</a:t>
            </a:r>
            <a:r>
              <a:rPr/>
              <a:t>. Un cours pourrait donc être livré sans pratique attachée et chaque barrière resterait verte — d’où l’existence de </a:t>
            </a:r>
            <a:r>
              <a:rPr>
                <a:latin typeface="Courier"/>
              </a:rPr>
              <a:t>course-practice.test.ts</a:t>
            </a:r>
            <a:r>
              <a:rPr/>
              <a:t>, qui compte à rebours depuis chaque cours publié vers le laboratoire et l’exercice qui doivent le nommer. Toute règle du type « chaque X a au moins un Y » exige un test de cette forme. Un graphe de références est le mauvais outil pour cela.</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champ nommant un fichier livré exige un drapeau </a:t>
            </a:r>
            <a:r>
              <a:rPr>
                <a:latin typeface="Courier"/>
              </a:rPr>
              <a:t>ready</a:t>
            </a:r>
            <a:r>
              <a:rPr/>
              <a:t> et un test de système de fichiers à côté. Cette plateforme l’a appris trois fois : vingt exemples travaillés déclarés et jamais écrits, trente-cinq livrables de projet déclarés et jamais écrits, et un ensemble de chemins de figures qui ne pointaient vers rien. Un chemin dans un frontmatter est une chaîne de caractères, et rien dans une compilation ne peut dire s’il pointe vers quelque chose. Le schéma met donc </a:t>
            </a:r>
            <a:r>
              <a:rPr>
                <a:latin typeface="Courier"/>
              </a:rPr>
              <a:t>ready</a:t>
            </a:r>
            <a:r>
              <a:rPr/>
              <a:t> à false par défaut et un test vérifie que le fichier existe.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dernière phrase est ce qui rend la section crédible. Une section de vérifications qui n’a jamais rien attrapé est une section de vérifications que personne n’a testée.</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Tout ce qui précède suppose que vous êtes encore là. La leçon suivante porte sur le document qui doit fonctionner quand vous n’y êtes plus — écrit pour quelqu’un qui a votre poste et rien de votre contexte.</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4.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5.xml" /></Relationships>
</file>

<file path=ppt/slides/_rels/slide2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6.xml" /></Relationships>
</file>

<file path=ppt/slides/_rels/slide3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reproducible-workflows/repro-06-fail-loudl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Une chaîne qui échoue vaut mieux qu’une chaîne qui devine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L’export amont gagne une colonne, en perd une, change un code de « yes » à « Y », ou arrive avec la moitié des lignes. Une chaîne qui continue produit un nombre faux et plausible. Sept vérifications l’arrêtent, et chacune a une défaillance réelle derrière elle.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6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La défaillance qui n’a pas de message d’erreur</a:t>
            </a:r>
          </a:p>
          <a:p>
            <a:pPr lvl="0"/>
            <a:r>
              <a:rPr/>
              <a:t>Sept vérifications, chacune avec une défaillance réelle derrière</a:t>
            </a:r>
          </a:p>
          <a:p>
            <a:pPr lvl="0"/>
            <a:r>
              <a:rPr/>
              <a:t>Échouez au point de défaillance, non à la fin</a:t>
            </a:r>
          </a:p>
          <a:p>
            <a:pPr lvl="0"/>
            <a:r>
              <a:rPr/>
              <a:t>Ce que fait cette plateforme</a:t>
            </a:r>
          </a:p>
          <a:p>
            <a:pPr lvl="0"/>
            <a:r>
              <a:rPr/>
              <a:t>La règle à retenir</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défaillance qui n’a pas de message d’erreur</a:t>
            </a:r>
          </a:p>
        </p:txBody>
      </p:sp>
      <p:sp>
        <p:nvSpPr>
          <p:cNvPr id="3" name="Content Placeholder 2"/>
          <p:cNvSpPr>
            <a:spLocks noGrp="1"/>
          </p:cNvSpPr>
          <p:nvPr>
            <p:ph idx="1"/>
          </p:nvPr>
        </p:nvSpPr>
        <p:spPr/>
        <p:txBody>
          <a:bodyPr/>
          <a:lstStyle/>
          <a:p>
            <a:pPr lvl="0"/>
            <a:r>
              <a:rPr/>
              <a:t>Rien n’a échoué — Le graphique est tracé, le pourcentage est plausible, le fichier est daté d’aujourd’hui, et le nombre…</a:t>
            </a:r>
          </a:p>
          <a:p>
            <a:pPr lvl="0"/>
            <a:r>
              <a:rPr/>
              <a:t>C’est le mode de défaillance pour lequel cette leçon existe — et il est bien plus courant qu’un plantage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Sept vérifications, chacune avec une défaillance réelle derrière</a:t>
            </a:r>
          </a:p>
        </p:txBody>
      </p:sp>
      <p:sp>
        <p:nvSpPr>
          <p:cNvPr id="3" name="Content Placeholder 2"/>
          <p:cNvSpPr>
            <a:spLocks noGrp="1"/>
          </p:cNvSpPr>
          <p:nvPr>
            <p:ph idx="1"/>
          </p:nvPr>
        </p:nvSpPr>
        <p:spPr/>
        <p:txBody>
          <a:bodyPr/>
          <a:lstStyle/>
          <a:p>
            <a:pPr lvl="0"/>
            <a:r>
              <a:rPr/>
              <a:t>Une : les colonnes attendues sont présentes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Sept vérifications, chacune avec une défaillance réelle derrière — En Python</a:t>
            </a:r>
          </a:p>
        </p:txBody>
      </p:sp>
      <p:sp>
        <p:nvSpPr>
          <p:cNvPr id="3" name="Content Placeholder 2"/>
          <p:cNvSpPr>
            <a:spLocks noGrp="1"/>
          </p:cNvSpPr>
          <p:nvPr>
            <p:ph idx="1"/>
          </p:nvPr>
        </p:nvSpPr>
        <p:spPr/>
        <p:txBody>
          <a:bodyPr/>
          <a:lstStyle/>
          <a:p>
            <a:pPr lvl="0" indent="0">
              <a:buNone/>
            </a:pPr>
            <a:r>
              <a:rPr>
                <a:latin typeface="Courier"/>
              </a:rPr>
              <a:t>REQUIRED </a:t>
            </a:r>
            <a:r>
              <a:rPr>
                <a:solidFill>
                  <a:srgbClr val="666666"/>
                </a:solidFill>
                <a:latin typeface="Courier"/>
              </a:rPr>
              <a:t>=</a:t>
            </a:r>
            <a:r>
              <a:rPr>
                <a:latin typeface="Courier"/>
              </a:rPr>
              <a:t> {</a:t>
            </a:r>
            <a:r>
              <a:rPr>
                <a:solidFill>
                  <a:srgbClr val="4070A0"/>
                </a:solidFill>
                <a:latin typeface="Courier"/>
              </a:rPr>
              <a:t>"household_id"</a:t>
            </a:r>
            <a:r>
              <a:rPr>
                <a:latin typeface="Courier"/>
              </a:rPr>
              <a:t>, </a:t>
            </a:r>
            <a:r>
              <a:rPr>
                <a:solidFill>
                  <a:srgbClr val="4070A0"/>
                </a:solidFill>
                <a:latin typeface="Courier"/>
              </a:rPr>
              <a:t>"district"</a:t>
            </a:r>
            <a:r>
              <a:rPr>
                <a:latin typeface="Courier"/>
              </a:rPr>
              <a:t>, </a:t>
            </a:r>
            <a:r>
              <a:rPr>
                <a:solidFill>
                  <a:srgbClr val="4070A0"/>
                </a:solidFill>
                <a:latin typeface="Courier"/>
              </a:rPr>
              <a:t>"water_source"</a:t>
            </a:r>
            <a:r>
              <a:rPr>
                <a:latin typeface="Courier"/>
              </a:rPr>
              <a:t>, </a:t>
            </a:r>
            <a:r>
              <a:rPr>
                <a:solidFill>
                  <a:srgbClr val="4070A0"/>
                </a:solidFill>
                <a:latin typeface="Courier"/>
              </a:rPr>
              <a:t>"round_trip_minutes"</a:t>
            </a:r>
            <a:r>
              <a:rPr>
                <a:latin typeface="Courier"/>
              </a:rPr>
              <a:t>}</a:t>
            </a:r>
            <a:br/>
            <a:r>
              <a:rPr>
                <a:latin typeface="Courier"/>
              </a:rPr>
              <a:t>missing </a:t>
            </a:r>
            <a:r>
              <a:rPr>
                <a:solidFill>
                  <a:srgbClr val="666666"/>
                </a:solidFill>
                <a:latin typeface="Courier"/>
              </a:rPr>
              <a:t>=</a:t>
            </a:r>
            <a:r>
              <a:rPr>
                <a:latin typeface="Courier"/>
              </a:rPr>
              <a:t> REQUIRED </a:t>
            </a:r>
            <a:r>
              <a:rPr>
                <a:solidFill>
                  <a:srgbClr val="666666"/>
                </a:solidFill>
                <a:latin typeface="Courier"/>
              </a:rPr>
              <a:t>-</a:t>
            </a:r>
            <a:r>
              <a:rPr>
                <a:latin typeface="Courier"/>
              </a:rPr>
              <a:t> </a:t>
            </a:r>
            <a:r>
              <a:rPr>
                <a:solidFill>
                  <a:srgbClr val="008000"/>
                </a:solidFill>
                <a:latin typeface="Courier"/>
              </a:rPr>
              <a:t>set</a:t>
            </a:r>
            <a:r>
              <a:rPr>
                <a:latin typeface="Courier"/>
              </a:rPr>
              <a:t>(survey.columns)</a:t>
            </a:r>
            <a:br/>
            <a:r>
              <a:rPr b="1">
                <a:solidFill>
                  <a:srgbClr val="007020"/>
                </a:solidFill>
                <a:latin typeface="Courier"/>
              </a:rPr>
              <a:t>if</a:t>
            </a:r>
            <a:r>
              <a:rPr>
                <a:latin typeface="Courier"/>
              </a:rPr>
              <a:t> missing:</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r>
              <a:rPr>
                <a:solidFill>
                  <a:srgbClr val="BB6688"/>
                </a:solidFill>
                <a:latin typeface="Courier"/>
              </a:rPr>
              <a:t>f"Export is missing columns: </a:t>
            </a:r>
            <a:r>
              <a:rPr>
                <a:solidFill>
                  <a:srgbClr val="4070A0"/>
                </a:solidFill>
                <a:latin typeface="Courier"/>
              </a:rPr>
              <a:t>{</a:t>
            </a:r>
            <a:r>
              <a:rPr>
                <a:solidFill>
                  <a:srgbClr val="008000"/>
                </a:solidFill>
                <a:latin typeface="Courier"/>
              </a:rPr>
              <a:t>sorted</a:t>
            </a:r>
            <a:r>
              <a:rPr>
                <a:latin typeface="Courier"/>
              </a:rPr>
              <a:t>(missing)</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Sept vérifications, chacune avec une défaillance réelle derrière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stopifnot</a:t>
            </a:r>
            <a:r>
              <a:rPr>
                <a:latin typeface="Courier"/>
              </a:rPr>
              <a:t>(</a:t>
            </a:r>
            <a:r>
              <a:rPr>
                <a:solidFill>
                  <a:srgbClr val="06287E"/>
                </a:solidFill>
                <a:latin typeface="Courier"/>
              </a:rPr>
              <a:t>all</a:t>
            </a:r>
            <a:r>
              <a:rPr>
                <a:latin typeface="Courier"/>
              </a:rPr>
              <a:t>(required </a:t>
            </a:r>
            <a:r>
              <a:rPr>
                <a:solidFill>
                  <a:srgbClr val="4070A0"/>
                </a:solidFill>
                <a:latin typeface="Courier"/>
              </a:rPr>
              <a:t>%in%</a:t>
            </a:r>
            <a:r>
              <a:rPr>
                <a:latin typeface="Courier"/>
              </a:rPr>
              <a:t> </a:t>
            </a:r>
            <a:r>
              <a:rPr>
                <a:solidFill>
                  <a:srgbClr val="06287E"/>
                </a:solidFill>
                <a:latin typeface="Courier"/>
              </a:rPr>
              <a:t>names</a:t>
            </a:r>
            <a:r>
              <a:rPr>
                <a:latin typeface="Courier"/>
              </a:rPr>
              <a:t>(survey)))</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Sept vérifications, chacune avec une défaillance réelle derrière</a:t>
            </a:r>
          </a:p>
        </p:txBody>
      </p:sp>
      <p:sp>
        <p:nvSpPr>
          <p:cNvPr id="3" name="Content Placeholder 2"/>
          <p:cNvSpPr>
            <a:spLocks noGrp="1"/>
          </p:cNvSpPr>
          <p:nvPr>
            <p:ph idx="1"/>
          </p:nvPr>
        </p:nvSpPr>
        <p:spPr/>
        <p:txBody>
          <a:bodyPr/>
          <a:lstStyle/>
          <a:p>
            <a:pPr lvl="0"/>
            <a:r>
              <a:rPr/>
              <a:t>Deux : le nombre de lignes est dans la plage attendue</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Sept vérifications, chacune avec une défaillance réelle derrière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if</a:t>
            </a:r>
            <a:r>
              <a:rPr>
                <a:latin typeface="Courier"/>
              </a:rPr>
              <a:t> </a:t>
            </a:r>
            <a:r>
              <a:rPr b="1">
                <a:solidFill>
                  <a:srgbClr val="007020"/>
                </a:solidFill>
                <a:latin typeface="Courier"/>
              </a:rPr>
              <a:t>not</a:t>
            </a:r>
            <a:r>
              <a:rPr>
                <a:latin typeface="Courier"/>
              </a:rPr>
              <a:t> </a:t>
            </a:r>
            <a:r>
              <a:rPr>
                <a:solidFill>
                  <a:srgbClr val="40A070"/>
                </a:solidFill>
                <a:latin typeface="Courier"/>
              </a:rPr>
              <a:t>2_000</a:t>
            </a:r>
            <a:r>
              <a:rPr>
                <a:latin typeface="Courier"/>
              </a:rPr>
              <a:t> </a:t>
            </a:r>
            <a:r>
              <a:rPr>
                <a:solidFill>
                  <a:srgbClr val="666666"/>
                </a:solidFill>
                <a:latin typeface="Courier"/>
              </a:rPr>
              <a:t>&lt;=</a:t>
            </a:r>
            <a:r>
              <a:rPr>
                <a:latin typeface="Courier"/>
              </a:rPr>
              <a:t> </a:t>
            </a:r>
            <a:r>
              <a:rPr>
                <a:solidFill>
                  <a:srgbClr val="008000"/>
                </a:solidFill>
                <a:latin typeface="Courier"/>
              </a:rPr>
              <a:t>len</a:t>
            </a:r>
            <a:r>
              <a:rPr>
                <a:latin typeface="Courier"/>
              </a:rPr>
              <a:t>(survey) </a:t>
            </a:r>
            <a:r>
              <a:rPr>
                <a:solidFill>
                  <a:srgbClr val="666666"/>
                </a:solidFill>
                <a:latin typeface="Courier"/>
              </a:rPr>
              <a:t>&lt;=</a:t>
            </a:r>
            <a:r>
              <a:rPr>
                <a:latin typeface="Courier"/>
              </a:rPr>
              <a:t> </a:t>
            </a:r>
            <a:r>
              <a:rPr>
                <a:solidFill>
                  <a:srgbClr val="40A070"/>
                </a:solidFill>
                <a:latin typeface="Courier"/>
              </a:rPr>
              <a:t>3_000</a:t>
            </a:r>
            <a:r>
              <a:rPr>
                <a:latin typeface="Courier"/>
              </a:rPr>
              <a:t>:</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r>
              <a:rPr>
                <a:solidFill>
                  <a:srgbClr val="BB6688"/>
                </a:solidFill>
                <a:latin typeface="Courier"/>
              </a:rPr>
              <a:t>f"Expected 2,000-3,000 households, got </a:t>
            </a:r>
            <a:r>
              <a:rPr>
                <a:solidFill>
                  <a:srgbClr val="4070A0"/>
                </a:solidFill>
                <a:latin typeface="Courier"/>
              </a:rPr>
              <a:t>{</a:t>
            </a:r>
            <a:r>
              <a:rPr>
                <a:solidFill>
                  <a:srgbClr val="008000"/>
                </a:solidFill>
                <a:latin typeface="Courier"/>
              </a:rPr>
              <a:t>len</a:t>
            </a:r>
            <a:r>
              <a:rPr>
                <a:latin typeface="Courier"/>
              </a:rPr>
              <a:t>(survey)</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Sept vérifications, chacune avec une défaillance réelle derrière</a:t>
            </a:r>
          </a:p>
        </p:txBody>
      </p:sp>
      <p:sp>
        <p:nvSpPr>
          <p:cNvPr id="3" name="Content Placeholder 2"/>
          <p:cNvSpPr>
            <a:spLocks noGrp="1"/>
          </p:cNvSpPr>
          <p:nvPr>
            <p:ph idx="1"/>
          </p:nvPr>
        </p:nvSpPr>
        <p:spPr/>
        <p:txBody>
          <a:bodyPr/>
          <a:lstStyle/>
          <a:p>
            <a:pPr lvl="0"/>
            <a:r>
              <a:rPr/>
              <a:t>La moitié d’un export est la défaillance silencieuse la plus courante — Un téléchargement tronqué, un filtre resté…</a:t>
            </a:r>
          </a:p>
          <a:p>
            <a:pPr lvl="0"/>
            <a:r>
              <a:rPr/>
              <a:t>Trois : les codes sont les codes que vous connaissez</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Sept vérifications, chacune avec une défaillance réelle derrière — En Python</a:t>
            </a:r>
          </a:p>
        </p:txBody>
      </p:sp>
      <p:sp>
        <p:nvSpPr>
          <p:cNvPr id="3" name="Content Placeholder 2"/>
          <p:cNvSpPr>
            <a:spLocks noGrp="1"/>
          </p:cNvSpPr>
          <p:nvPr>
            <p:ph idx="1"/>
          </p:nvPr>
        </p:nvSpPr>
        <p:spPr/>
        <p:txBody>
          <a:bodyPr/>
          <a:lstStyle/>
          <a:p>
            <a:pPr lvl="0" indent="0">
              <a:buNone/>
            </a:pPr>
            <a:r>
              <a:rPr>
                <a:latin typeface="Courier"/>
              </a:rPr>
              <a:t>KNOWN </a:t>
            </a:r>
            <a:r>
              <a:rPr>
                <a:solidFill>
                  <a:srgbClr val="666666"/>
                </a:solidFill>
                <a:latin typeface="Courier"/>
              </a:rPr>
              <a:t>=</a:t>
            </a:r>
            <a:r>
              <a:rPr>
                <a:latin typeface="Courier"/>
              </a:rPr>
              <a:t> {</a:t>
            </a:r>
            <a:r>
              <a:rPr>
                <a:solidFill>
                  <a:srgbClr val="4070A0"/>
                </a:solidFill>
                <a:latin typeface="Courier"/>
              </a:rPr>
              <a:t>"piped-into-dwelling"</a:t>
            </a:r>
            <a:r>
              <a:rPr>
                <a:latin typeface="Courier"/>
              </a:rPr>
              <a:t>, </a:t>
            </a:r>
            <a:r>
              <a:rPr>
                <a:solidFill>
                  <a:srgbClr val="4070A0"/>
                </a:solidFill>
                <a:latin typeface="Courier"/>
              </a:rPr>
              <a:t>"piped-into-yard"</a:t>
            </a:r>
            <a:r>
              <a:rPr>
                <a:latin typeface="Courier"/>
              </a:rPr>
              <a:t>, </a:t>
            </a:r>
            <a:r>
              <a:rPr>
                <a:solidFill>
                  <a:srgbClr val="4070A0"/>
                </a:solidFill>
                <a:latin typeface="Courier"/>
              </a:rPr>
              <a:t>"public-tap"</a:t>
            </a:r>
            <a:r>
              <a:rPr>
                <a:latin typeface="Courier"/>
              </a:rPr>
              <a:t>, </a:t>
            </a:r>
            <a:r>
              <a:rPr>
                <a:solidFill>
                  <a:srgbClr val="4070A0"/>
                </a:solidFill>
                <a:latin typeface="Courier"/>
              </a:rPr>
              <a:t>"borehole"</a:t>
            </a:r>
            <a:r>
              <a:rPr>
                <a:latin typeface="Courier"/>
              </a:rPr>
              <a:t>,</a:t>
            </a:r>
            <a:br/>
            <a:r>
              <a:rPr>
                <a:latin typeface="Courier"/>
              </a:rPr>
              <a:t>         </a:t>
            </a:r>
            <a:r>
              <a:rPr>
                <a:solidFill>
                  <a:srgbClr val="4070A0"/>
                </a:solidFill>
                <a:latin typeface="Courier"/>
              </a:rPr>
              <a:t>"protected-well"</a:t>
            </a:r>
            <a:r>
              <a:rPr>
                <a:latin typeface="Courier"/>
              </a:rPr>
              <a:t>, </a:t>
            </a:r>
            <a:r>
              <a:rPr>
                <a:solidFill>
                  <a:srgbClr val="4070A0"/>
                </a:solidFill>
                <a:latin typeface="Courier"/>
              </a:rPr>
              <a:t>"protected-spring"</a:t>
            </a:r>
            <a:r>
              <a:rPr>
                <a:latin typeface="Courier"/>
              </a:rPr>
              <a:t>, </a:t>
            </a:r>
            <a:r>
              <a:rPr>
                <a:solidFill>
                  <a:srgbClr val="4070A0"/>
                </a:solidFill>
                <a:latin typeface="Courier"/>
              </a:rPr>
              <a:t>"unprotected-well"</a:t>
            </a:r>
            <a:r>
              <a:rPr>
                <a:latin typeface="Courier"/>
              </a:rPr>
              <a:t>,</a:t>
            </a:r>
            <a:br/>
            <a:r>
              <a:rPr>
                <a:latin typeface="Courier"/>
              </a:rPr>
              <a:t>         </a:t>
            </a:r>
            <a:r>
              <a:rPr>
                <a:solidFill>
                  <a:srgbClr val="4070A0"/>
                </a:solidFill>
                <a:latin typeface="Courier"/>
              </a:rPr>
              <a:t>"unprotected-spring"</a:t>
            </a:r>
            <a:r>
              <a:rPr>
                <a:latin typeface="Courier"/>
              </a:rPr>
              <a:t>, </a:t>
            </a:r>
            <a:r>
              <a:rPr>
                <a:solidFill>
                  <a:srgbClr val="4070A0"/>
                </a:solidFill>
                <a:latin typeface="Courier"/>
              </a:rPr>
              <a:t>"surface-water"</a:t>
            </a:r>
            <a:r>
              <a:rPr>
                <a:latin typeface="Courier"/>
              </a:rPr>
              <a:t>, </a:t>
            </a:r>
            <a:r>
              <a:rPr>
                <a:solidFill>
                  <a:srgbClr val="4070A0"/>
                </a:solidFill>
                <a:latin typeface="Courier"/>
              </a:rPr>
              <a:t>"tanker-truck"</a:t>
            </a:r>
            <a:r>
              <a:rPr>
                <a:latin typeface="Courier"/>
              </a:rPr>
              <a:t>, </a:t>
            </a:r>
            <a:r>
              <a:rPr>
                <a:solidFill>
                  <a:srgbClr val="4070A0"/>
                </a:solidFill>
                <a:latin typeface="Courier"/>
              </a:rPr>
              <a:t>"rainwater"</a:t>
            </a:r>
            <a:r>
              <a:rPr>
                <a:latin typeface="Courier"/>
              </a:rPr>
              <a:t>}</a:t>
            </a:r>
            <a:br/>
            <a:r>
              <a:rPr>
                <a:latin typeface="Courier"/>
              </a:rPr>
              <a:t>unknown </a:t>
            </a:r>
            <a:r>
              <a:rPr>
                <a:solidFill>
                  <a:srgbClr val="666666"/>
                </a:solidFill>
                <a:latin typeface="Courier"/>
              </a:rPr>
              <a:t>=</a:t>
            </a:r>
            <a:r>
              <a:rPr>
                <a:latin typeface="Courier"/>
              </a:rPr>
              <a:t> </a:t>
            </a:r>
            <a:r>
              <a:rPr>
                <a:solidFill>
                  <a:srgbClr val="008000"/>
                </a:solidFill>
                <a:latin typeface="Courier"/>
              </a:rPr>
              <a:t>set</a:t>
            </a:r>
            <a:r>
              <a:rPr>
                <a:latin typeface="Courier"/>
              </a:rPr>
              <a:t>(survey[</a:t>
            </a:r>
            <a:r>
              <a:rPr>
                <a:solidFill>
                  <a:srgbClr val="4070A0"/>
                </a:solidFill>
                <a:latin typeface="Courier"/>
              </a:rPr>
              <a:t>"water_source"</a:t>
            </a:r>
            <a:r>
              <a:rPr>
                <a:latin typeface="Courier"/>
              </a:rPr>
              <a:t>].dropna()) </a:t>
            </a:r>
            <a:r>
              <a:rPr>
                <a:solidFill>
                  <a:srgbClr val="666666"/>
                </a:solidFill>
                <a:latin typeface="Courier"/>
              </a:rPr>
              <a:t>-</a:t>
            </a:r>
            <a:r>
              <a:rPr>
                <a:latin typeface="Courier"/>
              </a:rPr>
              <a:t> KNOWN</a:t>
            </a:r>
            <a:br/>
            <a:r>
              <a:rPr b="1">
                <a:solidFill>
                  <a:srgbClr val="007020"/>
                </a:solidFill>
                <a:latin typeface="Courier"/>
              </a:rPr>
              <a:t>if</a:t>
            </a:r>
            <a:r>
              <a:rPr>
                <a:latin typeface="Courier"/>
              </a:rPr>
              <a:t> unknown:</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r>
              <a:rPr>
                <a:solidFill>
                  <a:srgbClr val="BB6688"/>
                </a:solidFill>
                <a:latin typeface="Courier"/>
              </a:rPr>
              <a:t>f"Unknown water_source values: </a:t>
            </a:r>
            <a:r>
              <a:rPr>
                <a:solidFill>
                  <a:srgbClr val="4070A0"/>
                </a:solidFill>
                <a:latin typeface="Courier"/>
              </a:rPr>
              <a:t>{</a:t>
            </a:r>
            <a:r>
              <a:rPr>
                <a:solidFill>
                  <a:srgbClr val="008000"/>
                </a:solidFill>
                <a:latin typeface="Courier"/>
              </a:rPr>
              <a:t>sorted</a:t>
            </a:r>
            <a:r>
              <a:rPr>
                <a:latin typeface="Courier"/>
              </a:rPr>
              <a:t>(unknown)</a:t>
            </a:r>
            <a:r>
              <a:rPr>
                <a:solidFill>
                  <a:srgbClr val="4070A0"/>
                </a:solidFill>
                <a:latin typeface="Courier"/>
              </a:rPr>
              <a:t>}</a:t>
            </a:r>
            <a:r>
              <a:rPr>
                <a:solidFill>
                  <a:srgbClr val="BB6688"/>
                </a:solidFill>
                <a:latin typeface="Courier"/>
              </a:rPr>
              <a: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Sept vérifications, chacune avec une défaillance réelle derrière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setdiff</a:t>
            </a:r>
            <a:r>
              <a:rPr>
                <a:latin typeface="Courier"/>
              </a:rPr>
              <a:t>(</a:t>
            </a:r>
            <a:r>
              <a:rPr>
                <a:solidFill>
                  <a:srgbClr val="06287E"/>
                </a:solidFill>
                <a:latin typeface="Courier"/>
              </a:rPr>
              <a:t>unique</a:t>
            </a:r>
            <a:r>
              <a:rPr>
                <a:latin typeface="Courier"/>
              </a:rPr>
              <a:t>(survey</a:t>
            </a:r>
            <a:r>
              <a:rPr>
                <a:solidFill>
                  <a:srgbClr val="4070A0"/>
                </a:solidFill>
                <a:latin typeface="Courier"/>
              </a:rPr>
              <a:t>$</a:t>
            </a:r>
            <a:r>
              <a:rPr>
                <a:latin typeface="Courier"/>
              </a:rPr>
              <a:t>water_source), known)</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Sept vérifications, chacune avec une défaillance réelle derrière</a:t>
            </a:r>
          </a:p>
        </p:txBody>
      </p:sp>
      <p:sp>
        <p:nvSpPr>
          <p:cNvPr id="3" name="Content Placeholder 2"/>
          <p:cNvSpPr>
            <a:spLocks noGrp="1"/>
          </p:cNvSpPr>
          <p:nvPr>
            <p:ph idx="1"/>
          </p:nvPr>
        </p:nvSpPr>
        <p:spPr/>
        <p:txBody>
          <a:bodyPr/>
          <a:lstStyle/>
          <a:p>
            <a:pPr lvl="0"/>
            <a:r>
              <a:rPr/>
              <a:t>Un nouveau code est une décision, non une donnée — Quelqu’un a ajouté une option au formulaire et l’analyse doit…</a:t>
            </a:r>
          </a:p>
          <a:p>
            <a:pPr lvl="0"/>
            <a:r>
              <a:rPr/>
              <a:t>Quatre : l’identifiant est unique là où il doit l’être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Sept vérifications, chacune avec une défaillance réelle derrière — En Python</a:t>
            </a:r>
          </a:p>
        </p:txBody>
      </p:sp>
      <p:sp>
        <p:nvSpPr>
          <p:cNvPr id="3" name="Content Placeholder 2"/>
          <p:cNvSpPr>
            <a:spLocks noGrp="1"/>
          </p:cNvSpPr>
          <p:nvPr>
            <p:ph idx="1"/>
          </p:nvPr>
        </p:nvSpPr>
        <p:spPr/>
        <p:txBody>
          <a:bodyPr/>
          <a:lstStyle/>
          <a:p>
            <a:pPr lvl="0" indent="0">
              <a:buNone/>
            </a:pPr>
            <a:r>
              <a:rPr>
                <a:latin typeface="Courier"/>
              </a:rPr>
              <a:t>duplicates </a:t>
            </a:r>
            <a:r>
              <a:rPr>
                <a:solidFill>
                  <a:srgbClr val="666666"/>
                </a:solidFill>
                <a:latin typeface="Courier"/>
              </a:rPr>
              <a:t>=</a:t>
            </a:r>
            <a:r>
              <a:rPr>
                <a:latin typeface="Courier"/>
              </a:rPr>
              <a:t> survey[</a:t>
            </a:r>
            <a:r>
              <a:rPr>
                <a:solidFill>
                  <a:srgbClr val="4070A0"/>
                </a:solidFill>
                <a:latin typeface="Courier"/>
              </a:rPr>
              <a:t>"household_id"</a:t>
            </a:r>
            <a:r>
              <a:rPr>
                <a:latin typeface="Courier"/>
              </a:rPr>
              <a:t>].duplicated().</a:t>
            </a:r>
            <a:r>
              <a:rPr>
                <a:solidFill>
                  <a:srgbClr val="008000"/>
                </a:solidFill>
                <a:latin typeface="Courier"/>
              </a:rPr>
              <a:t>sum</a:t>
            </a:r>
            <a:r>
              <a:rPr>
                <a:latin typeface="Courier"/>
              </a:rPr>
              <a:t>()</a:t>
            </a:r>
            <a:br/>
            <a:r>
              <a:rPr b="1">
                <a:solidFill>
                  <a:srgbClr val="007020"/>
                </a:solidFill>
                <a:latin typeface="Courier"/>
              </a:rPr>
              <a:t>if</a:t>
            </a:r>
            <a:r>
              <a:rPr>
                <a:latin typeface="Courier"/>
              </a:rPr>
              <a:t> duplicates:</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r>
              <a:rPr>
                <a:solidFill>
                  <a:srgbClr val="BB6688"/>
                </a:solidFill>
                <a:latin typeface="Courier"/>
              </a:rPr>
              <a:t>f"</a:t>
            </a:r>
            <a:r>
              <a:rPr>
                <a:solidFill>
                  <a:srgbClr val="4070A0"/>
                </a:solidFill>
                <a:latin typeface="Courier"/>
              </a:rPr>
              <a:t>{</a:t>
            </a:r>
            <a:r>
              <a:rPr>
                <a:latin typeface="Courier"/>
              </a:rPr>
              <a:t>duplicates</a:t>
            </a:r>
            <a:r>
              <a:rPr>
                <a:solidFill>
                  <a:srgbClr val="4070A0"/>
                </a:solidFill>
                <a:latin typeface="Courier"/>
              </a:rPr>
              <a:t>}</a:t>
            </a:r>
            <a:r>
              <a:rPr>
                <a:solidFill>
                  <a:srgbClr val="BB6688"/>
                </a:solidFill>
                <a:latin typeface="Courier"/>
              </a:rPr>
              <a:t> duplicate household_id values"</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Sept vérifications, chacune avec une défaillance réelle derrière</a:t>
            </a:r>
          </a:p>
        </p:txBody>
      </p:sp>
      <p:sp>
        <p:nvSpPr>
          <p:cNvPr id="3" name="Content Placeholder 2"/>
          <p:cNvSpPr>
            <a:spLocks noGrp="1"/>
          </p:cNvSpPr>
          <p:nvPr>
            <p:ph idx="1"/>
          </p:nvPr>
        </p:nvSpPr>
        <p:spPr/>
        <p:txBody>
          <a:bodyPr/>
          <a:lstStyle/>
          <a:p>
            <a:pPr lvl="0"/>
            <a:r>
              <a:rPr/>
              <a:t>Le registre scolaire de cette plateforme a exactement ce défaut — deux élèves y figurent deux fois après un transfert…</a:t>
            </a:r>
          </a:p>
          <a:p>
            <a:pPr lvl="0"/>
            <a:r>
              <a:rPr/>
              <a:t>Cinq : les valeurs manquantes sont là où vous les attendez</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Sept vérifications, chacune avec une défaillance réelle derrière — En Python</a:t>
            </a:r>
          </a:p>
        </p:txBody>
      </p:sp>
      <p:sp>
        <p:nvSpPr>
          <p:cNvPr id="3" name="Content Placeholder 2"/>
          <p:cNvSpPr>
            <a:spLocks noGrp="1"/>
          </p:cNvSpPr>
          <p:nvPr>
            <p:ph idx="1"/>
          </p:nvPr>
        </p:nvSpPr>
        <p:spPr/>
        <p:txBody>
          <a:bodyPr/>
          <a:lstStyle/>
          <a:p>
            <a:pPr lvl="0" indent="0">
              <a:buNone/>
            </a:pPr>
            <a:r>
              <a:rPr>
                <a:latin typeface="Courier"/>
              </a:rPr>
              <a:t>completeness </a:t>
            </a:r>
            <a:r>
              <a:rPr>
                <a:solidFill>
                  <a:srgbClr val="666666"/>
                </a:solidFill>
                <a:latin typeface="Courier"/>
              </a:rPr>
              <a:t>=</a:t>
            </a:r>
            <a:r>
              <a:rPr>
                <a:latin typeface="Courier"/>
              </a:rPr>
              <a:t> survey.notna().mean()</a:t>
            </a:r>
            <a:br/>
            <a:r>
              <a:rPr b="1">
                <a:solidFill>
                  <a:srgbClr val="007020"/>
                </a:solidFill>
                <a:latin typeface="Courier"/>
              </a:rPr>
              <a:t>if</a:t>
            </a:r>
            <a:r>
              <a:rPr>
                <a:latin typeface="Courier"/>
              </a:rPr>
              <a:t> completeness[</a:t>
            </a:r>
            <a:r>
              <a:rPr>
                <a:solidFill>
                  <a:srgbClr val="4070A0"/>
                </a:solidFill>
                <a:latin typeface="Courier"/>
              </a:rPr>
              <a:t>"district"</a:t>
            </a:r>
            <a:r>
              <a:rPr>
                <a:latin typeface="Courier"/>
              </a:rPr>
              <a:t>] </a:t>
            </a:r>
            <a:r>
              <a:rPr>
                <a:solidFill>
                  <a:srgbClr val="666666"/>
                </a:solidFill>
                <a:latin typeface="Courier"/>
              </a:rPr>
              <a:t>&lt;</a:t>
            </a:r>
            <a:r>
              <a:rPr>
                <a:latin typeface="Courier"/>
              </a:rPr>
              <a:t> </a:t>
            </a:r>
            <a:r>
              <a:rPr>
                <a:solidFill>
                  <a:srgbClr val="40A070"/>
                </a:solidFill>
                <a:latin typeface="Courier"/>
              </a:rPr>
              <a:t>0.99</a:t>
            </a:r>
            <a:r>
              <a:rPr>
                <a:latin typeface="Courier"/>
              </a:rPr>
              <a:t>:</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r>
              <a:rPr>
                <a:solidFill>
                  <a:srgbClr val="BB6688"/>
                </a:solidFill>
                <a:latin typeface="Courier"/>
              </a:rPr>
              <a:t>f"district is </a:t>
            </a:r>
            <a:r>
              <a:rPr>
                <a:solidFill>
                  <a:srgbClr val="4070A0"/>
                </a:solidFill>
                <a:latin typeface="Courier"/>
              </a:rPr>
              <a:t>{</a:t>
            </a:r>
            <a:r>
              <a:rPr>
                <a:latin typeface="Courier"/>
              </a:rPr>
              <a:t>completeness[</a:t>
            </a:r>
            <a:r>
              <a:rPr>
                <a:solidFill>
                  <a:srgbClr val="4070A0"/>
                </a:solidFill>
                <a:latin typeface="Courier"/>
              </a:rPr>
              <a:t>'district'</a:t>
            </a:r>
            <a:r>
              <a:rPr>
                <a:latin typeface="Courier"/>
              </a:rPr>
              <a:t>]</a:t>
            </a:r>
            <a:r>
              <a:rPr>
                <a:solidFill>
                  <a:srgbClr val="4070A0"/>
                </a:solidFill>
                <a:latin typeface="Courier"/>
              </a:rPr>
              <a:t>:.1%}</a:t>
            </a:r>
            <a:r>
              <a:rPr>
                <a:solidFill>
                  <a:srgbClr val="BB6688"/>
                </a:solidFill>
                <a:latin typeface="Courier"/>
              </a:rPr>
              <a:t> complete"</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Sept vérifications, chacune avec une défaillance réelle derrière</a:t>
            </a:r>
          </a:p>
        </p:txBody>
      </p:sp>
      <p:sp>
        <p:nvSpPr>
          <p:cNvPr id="3" name="Content Placeholder 2"/>
          <p:cNvSpPr>
            <a:spLocks noGrp="1"/>
          </p:cNvSpPr>
          <p:nvPr>
            <p:ph idx="1"/>
          </p:nvPr>
        </p:nvSpPr>
        <p:spPr/>
        <p:txBody>
          <a:bodyPr/>
          <a:lstStyle/>
          <a:p>
            <a:pPr lvl="0"/>
            <a:r>
              <a:rPr/>
              <a:t>Six : les nombres sont dans une plage possible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Sept vérifications, chacune avec une défaillance réelle derrière — En Python</a:t>
            </a:r>
          </a:p>
        </p:txBody>
      </p:sp>
      <p:sp>
        <p:nvSpPr>
          <p:cNvPr id="3" name="Content Placeholder 2"/>
          <p:cNvSpPr>
            <a:spLocks noGrp="1"/>
          </p:cNvSpPr>
          <p:nvPr>
            <p:ph idx="1"/>
          </p:nvPr>
        </p:nvSpPr>
        <p:spPr/>
        <p:txBody>
          <a:bodyPr/>
          <a:lstStyle/>
          <a:p>
            <a:pPr lvl="0" indent="0">
              <a:buNone/>
            </a:pPr>
            <a:r>
              <a:rPr>
                <a:latin typeface="Courier"/>
              </a:rPr>
              <a:t>implausible </a:t>
            </a:r>
            <a:r>
              <a:rPr>
                <a:solidFill>
                  <a:srgbClr val="666666"/>
                </a:solidFill>
                <a:latin typeface="Courier"/>
              </a:rPr>
              <a:t>=</a:t>
            </a:r>
            <a:r>
              <a:rPr>
                <a:latin typeface="Courier"/>
              </a:rPr>
              <a:t> survey[(survey[</a:t>
            </a:r>
            <a:r>
              <a:rPr>
                <a:solidFill>
                  <a:srgbClr val="4070A0"/>
                </a:solidFill>
                <a:latin typeface="Courier"/>
              </a:rPr>
              <a:t>"litres_per_person_day"</a:t>
            </a:r>
            <a:r>
              <a:rPr>
                <a:latin typeface="Courier"/>
              </a:rPr>
              <a:t>] </a:t>
            </a:r>
            <a:r>
              <a:rPr>
                <a:solidFill>
                  <a:srgbClr val="666666"/>
                </a:solidFill>
                <a:latin typeface="Courier"/>
              </a:rPr>
              <a:t>&lt;</a:t>
            </a:r>
            <a:r>
              <a:rPr>
                <a:latin typeface="Courier"/>
              </a:rPr>
              <a:t> </a:t>
            </a:r>
            <a:r>
              <a:rPr>
                <a:solidFill>
                  <a:srgbClr val="40A070"/>
                </a:solidFill>
                <a:latin typeface="Courier"/>
              </a:rPr>
              <a:t>0</a:t>
            </a:r>
            <a:r>
              <a:rPr>
                <a:latin typeface="Courier"/>
              </a:rPr>
              <a:t>)</a:t>
            </a:r>
            <a:br/>
            <a:r>
              <a:rPr>
                <a:latin typeface="Courier"/>
              </a:rPr>
              <a:t>                     </a:t>
            </a:r>
            <a:r>
              <a:rPr>
                <a:solidFill>
                  <a:srgbClr val="666666"/>
                </a:solidFill>
                <a:latin typeface="Courier"/>
              </a:rPr>
              <a:t>|</a:t>
            </a:r>
            <a:r>
              <a:rPr>
                <a:latin typeface="Courier"/>
              </a:rPr>
              <a:t> (survey[</a:t>
            </a:r>
            <a:r>
              <a:rPr>
                <a:solidFill>
                  <a:srgbClr val="4070A0"/>
                </a:solidFill>
                <a:latin typeface="Courier"/>
              </a:rPr>
              <a:t>"litres_per_person_day"</a:t>
            </a:r>
            <a:r>
              <a:rPr>
                <a:latin typeface="Courier"/>
              </a:rPr>
              <a:t>] </a:t>
            </a:r>
            <a:r>
              <a:rPr>
                <a:solidFill>
                  <a:srgbClr val="666666"/>
                </a:solidFill>
                <a:latin typeface="Courier"/>
              </a:rPr>
              <a:t>&gt;</a:t>
            </a:r>
            <a:r>
              <a:rPr>
                <a:latin typeface="Courier"/>
              </a:rPr>
              <a:t> </a:t>
            </a:r>
            <a:r>
              <a:rPr>
                <a:solidFill>
                  <a:srgbClr val="40A070"/>
                </a:solidFill>
                <a:latin typeface="Courier"/>
              </a:rPr>
              <a:t>200</a:t>
            </a:r>
            <a:r>
              <a:rPr>
                <a:latin typeface="Courier"/>
              </a:rPr>
              <a:t>)]</a:t>
            </a:r>
            <a:br/>
            <a:r>
              <a:rPr b="1">
                <a:solidFill>
                  <a:srgbClr val="007020"/>
                </a:solidFill>
                <a:latin typeface="Courier"/>
              </a:rPr>
              <a:t>if</a:t>
            </a:r>
            <a:r>
              <a:rPr>
                <a:latin typeface="Courier"/>
              </a:rPr>
              <a:t> </a:t>
            </a:r>
            <a:r>
              <a:rPr>
                <a:solidFill>
                  <a:srgbClr val="008000"/>
                </a:solidFill>
                <a:latin typeface="Courier"/>
              </a:rPr>
              <a:t>len</a:t>
            </a:r>
            <a:r>
              <a:rPr>
                <a:latin typeface="Courier"/>
              </a:rPr>
              <a:t>(implausible) </a:t>
            </a:r>
            <a:r>
              <a:rPr>
                <a:solidFill>
                  <a:srgbClr val="666666"/>
                </a:solidFill>
                <a:latin typeface="Courier"/>
              </a:rPr>
              <a:t>&gt;</a:t>
            </a:r>
            <a:r>
              <a:rPr>
                <a:latin typeface="Courier"/>
              </a:rPr>
              <a:t> </a:t>
            </a:r>
            <a:r>
              <a:rPr>
                <a:solidFill>
                  <a:srgbClr val="40A070"/>
                </a:solidFill>
                <a:latin typeface="Courier"/>
              </a:rPr>
              <a:t>20</a:t>
            </a:r>
            <a:r>
              <a:rPr>
                <a:latin typeface="Courier"/>
              </a:rPr>
              <a:t>:</a:t>
            </a:r>
            <a:br/>
            <a:r>
              <a:rPr>
                <a:latin typeface="Courier"/>
              </a:rPr>
              <a:t>    </a:t>
            </a:r>
            <a:r>
              <a:rPr b="1">
                <a:solidFill>
                  <a:srgbClr val="007020"/>
                </a:solidFill>
                <a:latin typeface="Courier"/>
              </a:rPr>
              <a:t>raise</a:t>
            </a:r>
            <a:r>
              <a:rPr>
                <a:latin typeface="Courier"/>
              </a:rPr>
              <a:t> </a:t>
            </a:r>
            <a:r>
              <a:rPr>
                <a:solidFill>
                  <a:srgbClr val="BC7A00"/>
                </a:solidFill>
                <a:latin typeface="Courier"/>
              </a:rPr>
              <a:t>ValueError</a:t>
            </a:r>
            <a:r>
              <a:rPr>
                <a:latin typeface="Courier"/>
              </a:rPr>
              <a:t>(</a:t>
            </a:r>
            <a:r>
              <a:rPr>
                <a:solidFill>
                  <a:srgbClr val="BB6688"/>
                </a:solidFill>
                <a:latin typeface="Courier"/>
              </a:rPr>
              <a:t>f"</a:t>
            </a:r>
            <a:r>
              <a:rPr>
                <a:solidFill>
                  <a:srgbClr val="4070A0"/>
                </a:solidFill>
                <a:latin typeface="Courier"/>
              </a:rPr>
              <a:t>{</a:t>
            </a:r>
            <a:r>
              <a:rPr>
                <a:solidFill>
                  <a:srgbClr val="008000"/>
                </a:solidFill>
                <a:latin typeface="Courier"/>
              </a:rPr>
              <a:t>len</a:t>
            </a:r>
            <a:r>
              <a:rPr>
                <a:latin typeface="Courier"/>
              </a:rPr>
              <a:t>(implausible)</a:t>
            </a:r>
            <a:r>
              <a:rPr>
                <a:solidFill>
                  <a:srgbClr val="4070A0"/>
                </a:solidFill>
                <a:latin typeface="Courier"/>
              </a:rPr>
              <a:t>}</a:t>
            </a:r>
            <a:r>
              <a:rPr>
                <a:solidFill>
                  <a:srgbClr val="BB6688"/>
                </a:solidFill>
                <a:latin typeface="Courier"/>
              </a:rPr>
              <a:t> implausible litres values"</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Sept vérifications, chacune avec une défaillance réelle derrière</a:t>
            </a:r>
          </a:p>
        </p:txBody>
      </p:sp>
      <p:sp>
        <p:nvSpPr>
          <p:cNvPr id="3" name="Content Placeholder 2"/>
          <p:cNvSpPr>
            <a:spLocks noGrp="1"/>
          </p:cNvSpPr>
          <p:nvPr>
            <p:ph idx="1"/>
          </p:nvPr>
        </p:nvSpPr>
        <p:spPr/>
        <p:txBody>
          <a:bodyPr/>
          <a:lstStyle/>
          <a:p>
            <a:pPr lvl="0"/>
            <a:r>
              <a:rPr/>
              <a:t>Notez le seuil plutôt qu’une tolérance nulle — Onze ménages avec une erreur d’unité est un défaut documenté que cette…</a:t>
            </a:r>
          </a:p>
          <a:p>
            <a:pPr lvl="0"/>
            <a:r>
              <a:rPr/>
              <a:t>Sept : la sortie est celle que vous avez déclarée</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Sept vérifications, chacune avec une défaillance réelle derrière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assert</a:t>
            </a:r>
            <a:r>
              <a:rPr>
                <a:latin typeface="Courier"/>
              </a:rPr>
              <a:t> summary[</a:t>
            </a:r>
            <a:r>
              <a:rPr>
                <a:solidFill>
                  <a:srgbClr val="4070A0"/>
                </a:solidFill>
                <a:latin typeface="Courier"/>
              </a:rPr>
              <a:t>"n"</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a:t>
            </a:r>
            <a:r>
              <a:rPr>
                <a:solidFill>
                  <a:srgbClr val="008000"/>
                </a:solidFill>
                <a:latin typeface="Courier"/>
              </a:rPr>
              <a:t>len</a:t>
            </a:r>
            <a:r>
              <a:rPr>
                <a:latin typeface="Courier"/>
              </a:rPr>
              <a:t>(survey), </a:t>
            </a:r>
            <a:r>
              <a:rPr>
                <a:solidFill>
                  <a:srgbClr val="4070A0"/>
                </a:solidFill>
                <a:latin typeface="Courier"/>
              </a:rPr>
              <a:t>"rows lost between input and summary"</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Sept vérifications, chacune avec une défaillance réelle derrière</a:t>
            </a:r>
          </a:p>
        </p:txBody>
      </p:sp>
      <p:sp>
        <p:nvSpPr>
          <p:cNvPr id="3" name="Content Placeholder 2"/>
          <p:cNvSpPr>
            <a:spLocks noGrp="1"/>
          </p:cNvSpPr>
          <p:nvPr>
            <p:ph idx="1"/>
          </p:nvPr>
        </p:nvSpPr>
        <p:spPr/>
        <p:txBody>
          <a:bodyPr/>
          <a:lstStyle/>
          <a:p>
            <a:pPr lvl="0"/>
            <a:r>
              <a:rPr/>
              <a:t>Un nombre de lignes qui change au travers d’une jointure est l’assertion la plus utile de l’analyse de programme —…</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Échouez au point de défaillance, non à la fin — En Python</a:t>
            </a:r>
          </a:p>
        </p:txBody>
      </p:sp>
      <p:sp>
        <p:nvSpPr>
          <p:cNvPr id="3" name="Content Placeholder 2"/>
          <p:cNvSpPr>
            <a:spLocks noGrp="1"/>
          </p:cNvSpPr>
          <p:nvPr>
            <p:ph idx="1"/>
          </p:nvPr>
        </p:nvSpPr>
        <p:spPr/>
        <p:txBody>
          <a:bodyPr/>
          <a:lstStyle/>
          <a:p>
            <a:pPr lvl="0" indent="0">
              <a:buNone/>
            </a:pPr>
            <a:r>
              <a:rPr b="1">
                <a:solidFill>
                  <a:srgbClr val="007020"/>
                </a:solidFill>
                <a:latin typeface="Courier"/>
              </a:rPr>
              <a:t>def</a:t>
            </a:r>
            <a:r>
              <a:rPr>
                <a:latin typeface="Courier"/>
              </a:rPr>
              <a:t> load_survey(path: pathlib.Path) </a:t>
            </a:r>
            <a:r>
              <a:rPr>
                <a:solidFill>
                  <a:srgbClr val="666666"/>
                </a:solidFill>
                <a:latin typeface="Courier"/>
              </a:rPr>
              <a:t>-&gt;</a:t>
            </a:r>
            <a:r>
              <a:rPr>
                <a:latin typeface="Courier"/>
              </a:rPr>
              <a:t> pd.DataFrame:</a:t>
            </a:r>
            <a:br/>
            <a:r>
              <a:rPr>
                <a:latin typeface="Courier"/>
              </a:rPr>
              <a:t>    survey </a:t>
            </a:r>
            <a:r>
              <a:rPr>
                <a:solidFill>
                  <a:srgbClr val="666666"/>
                </a:solidFill>
                <a:latin typeface="Courier"/>
              </a:rPr>
              <a:t>=</a:t>
            </a:r>
            <a:r>
              <a:rPr>
                <a:latin typeface="Courier"/>
              </a:rPr>
              <a:t> pd.read_csv(path)</a:t>
            </a:r>
            <a:br/>
            <a:r>
              <a:rPr>
                <a:latin typeface="Courier"/>
              </a:rPr>
              <a:t>    check_columns(survey)</a:t>
            </a:r>
            <a:br/>
            <a:r>
              <a:rPr>
                <a:latin typeface="Courier"/>
              </a:rPr>
              <a:t>    check_rows(survey)</a:t>
            </a:r>
            <a:br/>
            <a:r>
              <a:rPr>
                <a:latin typeface="Courier"/>
              </a:rPr>
              <a:t>    check_codes(survey)</a:t>
            </a:r>
            <a:br/>
            <a:r>
              <a:rPr>
                <a:latin typeface="Courier"/>
              </a:rPr>
              <a:t>    </a:t>
            </a:r>
            <a:r>
              <a:rPr b="1">
                <a:solidFill>
                  <a:srgbClr val="007020"/>
                </a:solidFill>
                <a:latin typeface="Courier"/>
              </a:rPr>
              <a:t>return</a:t>
            </a:r>
            <a:r>
              <a:rPr>
                <a:latin typeface="Courier"/>
              </a:rPr>
              <a:t> survey                </a:t>
            </a:r>
            <a:r>
              <a:rPr i="1">
                <a:solidFill>
                  <a:srgbClr val="60A0B0"/>
                </a:solidFill>
                <a:latin typeface="Courier"/>
              </a:rPr>
              <a:t># nothing downstream runs on a bad file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Échouez au point de défaillance, non à la fin — En R</a:t>
            </a:r>
          </a:p>
        </p:txBody>
      </p:sp>
      <p:sp>
        <p:nvSpPr>
          <p:cNvPr id="3" name="Content Placeholder 2"/>
          <p:cNvSpPr>
            <a:spLocks noGrp="1"/>
          </p:cNvSpPr>
          <p:nvPr>
            <p:ph idx="1"/>
          </p:nvPr>
        </p:nvSpPr>
        <p:spPr/>
        <p:txBody>
          <a:bodyPr/>
          <a:lstStyle/>
          <a:p>
            <a:pPr lvl="0" indent="0">
              <a:buNone/>
            </a:pPr>
            <a:r>
              <a:rPr>
                <a:latin typeface="Courier"/>
              </a:rPr>
              <a:t>load_survey </a:t>
            </a:r>
            <a:r>
              <a:rPr>
                <a:solidFill>
                  <a:srgbClr val="007020"/>
                </a:solidFill>
                <a:latin typeface="Courier"/>
              </a:rPr>
              <a:t>&lt;-</a:t>
            </a:r>
            <a:r>
              <a:rPr>
                <a:latin typeface="Courier"/>
              </a:rPr>
              <a:t> </a:t>
            </a:r>
            <a:r>
              <a:rPr b="1">
                <a:solidFill>
                  <a:srgbClr val="007020"/>
                </a:solidFill>
                <a:latin typeface="Courier"/>
              </a:rPr>
              <a:t>function</a:t>
            </a:r>
            <a:r>
              <a:rPr>
                <a:latin typeface="Courier"/>
              </a:rPr>
              <a:t>(path) {</a:t>
            </a:r>
            <a:br/>
            <a:r>
              <a:rPr>
                <a:latin typeface="Courier"/>
              </a:rPr>
              <a:t>  survey </a:t>
            </a:r>
            <a:r>
              <a:rPr>
                <a:solidFill>
                  <a:srgbClr val="007020"/>
                </a:solidFill>
                <a:latin typeface="Courier"/>
              </a:rPr>
              <a:t>&lt;-</a:t>
            </a:r>
            <a:r>
              <a:rPr>
                <a:latin typeface="Courier"/>
              </a:rPr>
              <a:t> readr</a:t>
            </a:r>
            <a:r>
              <a:rPr>
                <a:solidFill>
                  <a:srgbClr val="4070A0"/>
                </a:solidFill>
                <a:latin typeface="Courier"/>
              </a:rPr>
              <a:t>::</a:t>
            </a:r>
            <a:r>
              <a:rPr>
                <a:solidFill>
                  <a:srgbClr val="06287E"/>
                </a:solidFill>
                <a:latin typeface="Courier"/>
              </a:rPr>
              <a:t>read_csv</a:t>
            </a:r>
            <a:r>
              <a:rPr>
                <a:latin typeface="Courier"/>
              </a:rPr>
              <a:t>(path)</a:t>
            </a:r>
            <a:br/>
            <a:r>
              <a:rPr>
                <a:latin typeface="Courier"/>
              </a:rPr>
              <a:t>  </a:t>
            </a:r>
            <a:r>
              <a:rPr>
                <a:solidFill>
                  <a:srgbClr val="06287E"/>
                </a:solidFill>
                <a:latin typeface="Courier"/>
              </a:rPr>
              <a:t>check_columns</a:t>
            </a:r>
            <a:r>
              <a:rPr>
                <a:latin typeface="Courier"/>
              </a:rPr>
              <a:t>(survey); </a:t>
            </a:r>
            <a:r>
              <a:rPr>
                <a:solidFill>
                  <a:srgbClr val="06287E"/>
                </a:solidFill>
                <a:latin typeface="Courier"/>
              </a:rPr>
              <a:t>check_rows</a:t>
            </a:r>
            <a:r>
              <a:rPr>
                <a:latin typeface="Courier"/>
              </a:rPr>
              <a:t>(survey); </a:t>
            </a:r>
            <a:r>
              <a:rPr>
                <a:solidFill>
                  <a:srgbClr val="06287E"/>
                </a:solidFill>
                <a:latin typeface="Courier"/>
              </a:rPr>
              <a:t>check_codes</a:t>
            </a:r>
            <a:r>
              <a:rPr>
                <a:latin typeface="Courier"/>
              </a:rPr>
              <a:t>(survey)</a:t>
            </a:r>
            <a:br/>
            <a:r>
              <a:rPr>
                <a:latin typeface="Courier"/>
              </a:rPr>
              <a:t>  survey</a:t>
            </a:r>
            <a:br/>
            <a:r>
              <a:rPr>
                <a:latin typeface="Courier"/>
              </a:rPr>
              <a:t>}</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Échouez au point de défaillance, non à la fin</a:t>
            </a:r>
          </a:p>
        </p:txBody>
      </p:sp>
      <p:sp>
        <p:nvSpPr>
          <p:cNvPr id="3" name="Content Placeholder 2"/>
          <p:cNvSpPr>
            <a:spLocks noGrp="1"/>
          </p:cNvSpPr>
          <p:nvPr>
            <p:ph idx="1"/>
          </p:nvPr>
        </p:nvSpPr>
        <p:spPr/>
        <p:txBody>
          <a:bodyPr/>
          <a:lstStyle/>
          <a:p>
            <a:pPr lvl="0"/>
            <a:r>
              <a:rPr/>
              <a:t>Vérifiez à la frontière — là où les données entrent, et après chaque jointure — Une vérification en fin de chaîne vous…</a:t>
            </a:r>
          </a:p>
          <a:p>
            <a:pPr lvl="0"/>
            <a:r>
              <a:rPr/>
              <a:t>Levez une erreur, n’avertissez pas — Un avertissement dans un journal que personne ne lit équivaut à aucune…</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fait cette plateforme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Vérification</a:t>
                      </a:r>
                    </a:p>
                  </a:txBody>
                  <a:tcPr/>
                </a:tc>
                <a:tc>
                  <a:txBody>
                    <a:bodyPr/>
                    <a:lstStyle/>
                    <a:p>
                      <a:pPr lvl="0" indent="0" marL="0">
                        <a:buNone/>
                      </a:pPr>
                      <a:r>
                        <a:rPr/>
                        <a:t>Attrape</a:t>
                      </a:r>
                    </a:p>
                  </a:txBody>
                  <a:tcPr/>
                </a:tc>
              </a:tr>
              <a:tr h="0">
                <a:tc>
                  <a:txBody>
                    <a:bodyPr/>
                    <a:lstStyle/>
                    <a:p>
                      <a:pPr lvl="0" indent="0" marL="0">
                        <a:buNone/>
                      </a:pPr>
                      <a:r>
                        <a:rPr/>
                        <a:t>Schéma Zod</a:t>
                      </a:r>
                    </a:p>
                  </a:txBody>
                </a:tc>
                <a:tc>
                  <a:txBody>
                    <a:bodyPr/>
                    <a:lstStyle/>
                    <a:p>
                      <a:pPr lvl="0" indent="0" marL="0">
                        <a:buNone/>
                      </a:pPr>
                      <a:r>
                        <a:rPr/>
                        <a:t>Un champ manquant ou du mauvais type</a:t>
                      </a:r>
                    </a:p>
                  </a:txBody>
                </a:tc>
              </a:tr>
              <a:tr h="0">
                <a:tc>
                  <a:txBody>
                    <a:bodyPr/>
                    <a:lstStyle/>
                    <a:p>
                      <a:pPr lvl="0" indent="0" marL="0">
                        <a:buNone/>
                      </a:pPr>
                      <a:r>
                        <a:rPr/>
                        <a:t>Références inter-collections</a:t>
                      </a:r>
                    </a:p>
                  </a:txBody>
                </a:tc>
                <a:tc>
                  <a:txBody>
                    <a:bodyPr/>
                    <a:lstStyle/>
                    <a:p>
                      <a:pPr lvl="0" indent="0" marL="0">
                        <a:buNone/>
                      </a:pPr>
                      <a:r>
                        <a:rPr/>
                        <a:t>Un chemin pointant vers un cours qui n’existe pas</a:t>
                      </a:r>
                    </a:p>
                  </a:txBody>
                </a:tc>
              </a:tr>
              <a:tr h="0">
                <a:tc>
                  <a:txBody>
                    <a:bodyPr/>
                    <a:lstStyle/>
                    <a:p>
                      <a:pPr lvl="0" indent="0" marL="0">
                        <a:buNone/>
                      </a:pPr>
                      <a:r>
                        <a:rPr/>
                        <a:t>Fichiers hors d’un répertoire de langue</a:t>
                      </a:r>
                    </a:p>
                  </a:txBody>
                </a:tc>
                <a:tc>
                  <a:txBody>
                    <a:bodyPr/>
                    <a:lstStyle/>
                    <a:p>
                      <a:pPr lvl="0" indent="0" marL="0">
                        <a:buNone/>
                      </a:pPr>
                      <a:r>
                        <a:rPr/>
                        <a:t>Une entrée sans langue</a:t>
                      </a:r>
                    </a:p>
                  </a:txBody>
                </a:tc>
              </a:tr>
              <a:tr h="0">
                <a:tc>
                  <a:txBody>
                    <a:bodyPr/>
                    <a:lstStyle/>
                    <a:p>
                      <a:pPr lvl="0" indent="0" marL="0">
                        <a:buNone/>
                      </a:pPr>
                      <a:r>
                        <a:rPr/>
                        <a:t>Parité de traduction</a:t>
                      </a:r>
                    </a:p>
                  </a:txBody>
                </a:tc>
                <a:tc>
                  <a:txBody>
                    <a:bodyPr/>
                    <a:lstStyle/>
                    <a:p>
                      <a:pPr lvl="0" indent="0" marL="0">
                        <a:buNone/>
                      </a:pPr>
                      <a:r>
                        <a:rPr/>
                        <a:t>Une entrée publiée dans une seule langue</a:t>
                      </a:r>
                    </a:p>
                  </a:txBody>
                </a:tc>
              </a:tr>
              <a:tr h="0">
                <a:tc>
                  <a:txBody>
                    <a:bodyPr/>
                    <a:lstStyle/>
                    <a:p>
                      <a:pPr lvl="0" indent="0" marL="0">
                        <a:buNone/>
                      </a:pPr>
                      <a:r>
                        <a:rPr/>
                        <a:t>Cohérence sujet-secteur</a:t>
                      </a:r>
                    </a:p>
                  </a:txBody>
                </a:tc>
                <a:tc>
                  <a:txBody>
                    <a:bodyPr/>
                    <a:lstStyle/>
                    <a:p>
                      <a:pPr lvl="0" indent="0" marL="0">
                        <a:buNone/>
                      </a:pPr>
                      <a:r>
                        <a:rPr/>
                        <a:t>Un sujet étiqueté hors de son secteur</a:t>
                      </a:r>
                    </a:p>
                  </a:txBody>
                </a:tc>
              </a:tr>
              <a:tr h="0">
                <a:tc>
                  <a:txBody>
                    <a:bodyPr/>
                    <a:lstStyle/>
                    <a:p>
                      <a:pPr lvl="0" indent="0" marL="0">
                        <a:buNone/>
                      </a:pPr>
                      <a:r>
                        <a:rPr b="1"/>
                        <a:t>Synthétique uniquement</a:t>
                      </a:r>
                    </a:p>
                  </a:txBody>
                </a:tc>
                <a:tc>
                  <a:txBody>
                    <a:bodyPr/>
                    <a:lstStyle/>
                    <a:p>
                      <a:pPr lvl="0" indent="0" marL="0">
                        <a:buNone/>
                      </a:pPr>
                      <a:r>
                        <a:rPr/>
                        <a:t>Un jeu de données non déclaré synthétique</a:t>
                      </a:r>
                    </a:p>
                  </a:txBody>
                </a:tc>
              </a:tr>
              <a:tr h="0">
                <a:tc>
                  <a:txBody>
                    <a:bodyPr/>
                    <a:lstStyle/>
                    <a:p>
                      <a:pPr lvl="0" indent="0" marL="0">
                        <a:buNone/>
                      </a:pPr>
                      <a:r>
                        <a:rPr/>
                        <a:t>Ossature du programme</a:t>
                      </a:r>
                    </a:p>
                  </a:txBody>
                </a:tc>
                <a:tc>
                  <a:txBody>
                    <a:bodyPr/>
                    <a:lstStyle/>
                    <a:p>
                      <a:pPr lvl="0" indent="0" marL="0">
                        <a:buNone/>
                      </a:pPr>
                      <a:r>
                        <a:rPr/>
                        <a:t>Un cours publié absent de la carte du cursus</a:t>
                      </a:r>
                    </a:p>
                  </a:txBody>
                </a:tc>
              </a:tr>
            </a:tbl>
          </a:graphicData>
        </a:graphic>
      </p:graphicFrame>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fait cette plateforme</a:t>
            </a:r>
          </a:p>
        </p:txBody>
      </p:sp>
      <p:sp>
        <p:nvSpPr>
          <p:cNvPr id="3" name="Content Placeholder 2"/>
          <p:cNvSpPr>
            <a:spLocks noGrp="1"/>
          </p:cNvSpPr>
          <p:nvPr>
            <p:ph idx="1"/>
          </p:nvPr>
        </p:nvSpPr>
        <p:spPr/>
        <p:txBody>
          <a:bodyPr/>
          <a:lstStyle/>
          <a:p>
            <a:pPr lvl="0"/>
            <a:r>
              <a:rPr/>
              <a:t>Quatre autres s’exécutent dans </a:t>
            </a:r>
            <a:r>
              <a:rPr>
                <a:latin typeface="Courier"/>
              </a:rPr>
              <a:t>pnpm test</a:t>
            </a:r>
            <a:r>
              <a:rPr/>
              <a:t> plutôt que dans la compilation — parce qu’elles ont besoin de </a:t>
            </a:r>
            <a:r>
              <a:rPr>
                <a:latin typeface="Courier"/>
              </a:rPr>
              <a:t>node:fs</a:t>
            </a:r>
            <a:r>
              <a:rPr/>
              <a:t> et…</a:t>
            </a:r>
          </a:p>
          <a:p>
            <a:pPr lvl="0"/>
            <a:r>
              <a:rPr/>
              <a:t>L’une d’elles vérifie une relation que le graphe de références ne peut structurellement pas atteindre — Les règles de…</a:t>
            </a:r>
          </a:p>
          <a:p>
            <a:pPr lvl="0"/>
            <a:r>
              <a:rPr/>
              <a:t>Toute règle du type « chaque X a au moins un Y » exige un test de cette forme — Un graphe de références est le mauvais…</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règle à retenir</a:t>
            </a:r>
          </a:p>
        </p:txBody>
      </p:sp>
      <p:sp>
        <p:nvSpPr>
          <p:cNvPr id="3" name="Content Placeholder 2"/>
          <p:cNvSpPr>
            <a:spLocks noGrp="1"/>
          </p:cNvSpPr>
          <p:nvPr>
            <p:ph idx="1"/>
          </p:nvPr>
        </p:nvSpPr>
        <p:spPr/>
        <p:txBody>
          <a:bodyPr/>
          <a:lstStyle/>
          <a:p>
            <a:pPr lvl="0"/>
            <a:r>
              <a:rPr/>
              <a:t>Tout champ nommant un fichier livré exige un drapeau </a:t>
            </a:r>
            <a:r>
              <a:rPr>
                <a:latin typeface="Courier"/>
              </a:rPr>
              <a:t>ready</a:t>
            </a:r>
            <a:r>
              <a:rPr/>
              <a:t> et un test de système de fichiers à côté — Cette…</a:t>
            </a:r>
          </a:p>
          <a:p>
            <a:pPr lvl="0"/>
            <a:r>
              <a:rPr/>
              <a:t>Un chemin dans un frontmatter est une chaîne de caractères, et rien dans une compilation ne peut dire s’il pointe vers…</a:t>
            </a:r>
          </a:p>
        </p:txBody>
      </p:sp>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Pipeline checks
  The loader validates every raw export before anything downstream runs:
  required columns present, 2,000-3,000 rows, water_source values within the
  known set, household_id unique, district at least 99% complete.
  Implausible litres-per-person values are tolerated up to 20 rows, which is
  the documented unit-entry defect; above that the run stops.
  Row counts are asserted across every join. A join that changes the row
  count stops the pipeline rather than producing a summary.
  All checks raise rather than warn. The March run stopped on an unknown
  water_source value ("piped-shared"), which turned out to be a new form
  option added upstream; it is now mapped explicitly in src/clean.py.</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La dernière phrase est ce qui rend la section crédible — Une section de vérifications qui n’a jamais rien attrapé est…</a:t>
            </a:r>
          </a:p>
        </p:txBody>
      </p:sp>
    </p:spTree>
  </p:cSl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Tout ce qui précède suppose que vous êtes encore là.</a:t>
            </a:r>
          </a:p>
        </p:txBody>
      </p:sp>
    </p:spTree>
  </p:cSl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https://data-analysis.cassion.dev/fr/cours/reproducible-workflows/repro-06-fail-loudly</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Une chaîne qui échoue vaut mieux qu’une chaîne qui devine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6 sur 8</vt:lpwstr>
  </property>
  <property fmtid="{D5CDD505-2E9C-101B-9397-08002B2CF9AE}" pid="3" name="subtitle">
    <vt:lpwstr>L’export amont gagne une colonne, en perd une, change un code de « yes » à « Y », ou arrive avec la moitié des lignes. Une chaîne qui continue produit un nombre faux et plausible. Sept vérifications l’arrêtent, et chacune a une défaillance réelle derrière elle.</vt:lpwstr>
  </property>
</Properties>
</file>