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passation n’est pas une description du code. C’est la liste de ce que vous savez et qui ne figure nulle part dans le dépôt — pourquoi cette colonne est écartée, à qui écrire quand l’export s’arrête, et quel nombre du rapport sera contesté.</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Pas à dire « voici le code » — le code est dans le dépôt et un successeur compétent sait le lire. Une passation est la part qui n’est pas dans le dépôt, et c’est presque entièrement une liste de décisions et de relations. Le test : votre successeur reçoit l’export mensuel, il paraît faux, et il doit décider quoi faire. Tout ce dont il a besoin pour cela est ce que contient le document.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sections 4 et 6 sont celles qu’on ne peut pas reconstituer. Tout le reste, un successeur le retrouverait en une semaine.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exclusion, recodage et seuil de la chaîne était une décision, et le code enregistre ce qui a été décidé en perdant le pourquoi. Un successeur qui lit </a:t>
            </a:r>
            <a:r>
              <a:rPr>
                <a:latin typeface="Courier"/>
              </a:rPr>
              <a:t>df = df[df.age \&lt;= 20]</a:t>
            </a:r>
            <a:r>
              <a:rPr/>
              <a:t> sait ce que cela fait et ignore s’il a le droit de le changer.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Écrivez le commentaire au moment de la décision, non au moment de la passation. Au moment de la passation, vous vous souviendrez des décisions et non des raisons, ce qui est exactement l’inverse de ce qu’il faut.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Nommez les nombres qui sont contestés et quelle est la réponse. Toute analyse récurrente en a deux ou trois, et un successeur qui les ignore capitulera devant une contestation déjà tranchée ou rouvrira une discussion déjà close. C’est de la mémoire institutionnelle, et c’est la première chose perdue dans une passation. C’est aussi la moins coûteuse à écrire : trois puces.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document est nécessaire et il ne suffit pas. Faites-leur l’exécuter pendant que vous êtes encore là. Non pas vous regarder l’exécuter — l’exécuter eux-mêmes, depuis un clone neuf, sur leur propre machine, avec vous disponible. Tout ce qui échoue est une lacune du dépôt ou du document, et c’est le seul moyen de trouver ces lacunes. Faites-leur produire une vraie sortie. Le prochain rapport mensuel, non un essai. Un successeur qui a produit un rapport a fait le travail une fois. Laissez le canal de questions ouvert pendant un cycle. Un trimestre, un mois, selon la cadence. L’essentiel de ce qu’ils auront besoin de demander arrive au moment où cela casse pour la première fois.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document de passation est bien plus facile s’il n’est pas écrit au moment de la passation.</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Gardez-le dans le dépôt, dans </a:t>
            </a:r>
            <a:r>
              <a:rPr>
                <a:latin typeface="Courier"/>
              </a:rPr>
              <a:t>HANDOVER.md</a:t>
            </a:r>
            <a:r>
              <a:rPr/>
              <a:t>, en gestion de versions. Une passation dans la boîte mail de quelqu’un est une passation à une seule personne.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README devenu une passation a cessé d’être lu, ce qui fait perdre les deux.</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dernier paragraphe est la preuve que la passation a eu lieu. Un document de passation que personne n’a exécuté est un document jamais testé, et les deux lacunes qu’il a trouvées sont ce pour quoi il existe.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leçon retourne le cours sur cette plateforme. Chaque affirmation qu’il a faite — données brutes en lecture seule, environnement figé, sortie déterministe, vérifications qui échouent bruyamment, un modèle pour plusieurs sorties — se vérifie dans ce dépôt, et la leçon est une visite guidée de l’endroit où.</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eproducible-workflows/repro-07-the-handove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Écrit pour quelqu’un qui a votre poste et rien de votre contexte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Une passation n’est pas une description du code. C’est la liste de ce que vous savez et qui ne figure nulle part dans le dépôt — pourquoi cette colonne est écartée, à qui écrire quand l’export s’arrête, et quel nombre du rapport sera contesté.</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À quoi sert une passation</a:t>
            </a:r>
          </a:p>
          <a:p>
            <a:pPr lvl="0"/>
            <a:r>
              <a:rPr/>
              <a:t>Les sept sections</a:t>
            </a:r>
          </a:p>
          <a:p>
            <a:pPr lvl="0"/>
            <a:r>
              <a:rPr/>
              <a:t>Pourquoi la section 4 est tout le document</a:t>
            </a:r>
          </a:p>
          <a:p>
            <a:pPr lvl="0"/>
            <a:r>
              <a:rPr/>
              <a:t>La section 6, et pourquoi elle n’est pas défensive</a:t>
            </a:r>
          </a:p>
          <a:p>
            <a:pPr lvl="0"/>
            <a:r>
              <a:rPr/>
              <a:t>La passation n’est pas un document, c’est une période</a:t>
            </a:r>
          </a:p>
          <a:p>
            <a:pPr lvl="0"/>
            <a:r>
              <a:rPr/>
              <a:t>Ce qu’il faut écrire au fil de l’eau</a:t>
            </a:r>
          </a:p>
          <a:p>
            <a:pPr lvl="0"/>
            <a:r>
              <a:rPr/>
              <a:t>Le README et la passation sont deux documents différents</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sert une passation</a:t>
            </a:r>
          </a:p>
        </p:txBody>
      </p:sp>
      <p:sp>
        <p:nvSpPr>
          <p:cNvPr id="3" name="Content Placeholder 2"/>
          <p:cNvSpPr>
            <a:spLocks noGrp="1"/>
          </p:cNvSpPr>
          <p:nvPr>
            <p:ph idx="1"/>
          </p:nvPr>
        </p:nvSpPr>
        <p:spPr/>
        <p:txBody>
          <a:bodyPr/>
          <a:lstStyle/>
          <a:p>
            <a:pPr lvl="0"/>
            <a:r>
              <a:rPr/>
              <a:t>Pas à dire « voici le code » — le code est dans le dépôt et un successeur compétent sait le lire.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sept sections — Exemple (suite)</a:t>
            </a:r>
          </a:p>
        </p:txBody>
      </p:sp>
      <p:sp>
        <p:nvSpPr>
          <p:cNvPr id="3" name="Content Placeholder 2"/>
          <p:cNvSpPr>
            <a:spLocks noGrp="1"/>
          </p:cNvSpPr>
          <p:nvPr>
            <p:ph idx="1"/>
          </p:nvPr>
        </p:nvSpPr>
        <p:spPr/>
        <p:txBody>
          <a:bodyPr/>
          <a:lstStyle/>
          <a:p>
            <a:pPr lvl="0" indent="0">
              <a:buNone/>
            </a:pPr>
            <a:r>
              <a:rPr>
                <a:latin typeface="Courier"/>
              </a:rPr>
              <a:t># Handover: nutrition surveillance analysis
Written 2026-03-14 by [name], for whoever holds this next.
## 1. What this produces, and who reads it
A quarterly GAM estimate by commune, in the cluster report and the district
health office's monthly pack. The cluster coordinator reads the commune table
first and asks about anything above 10%.
## 2. Run it
    uv sync &amp;&amp; uv run python run.py
Takes about four minutes. Outputs land in outputs/ and are safe to delete.
## 3. Where the data comes from, and who to ask
data/raw/muac-screening-YYYY-MM.csv — exported from the screening database on
the 5th of each month by [name, role, email]. If it does not arrive by the
10th, that is who to chase; it has been late three times in two years and the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sept sections — Exemple (suite)</a:t>
            </a:r>
          </a:p>
        </p:txBody>
      </p:sp>
      <p:sp>
        <p:nvSpPr>
          <p:cNvPr id="3" name="Content Placeholder 2"/>
          <p:cNvSpPr>
            <a:spLocks noGrp="1"/>
          </p:cNvSpPr>
          <p:nvPr>
            <p:ph idx="1"/>
          </p:nvPr>
        </p:nvSpPr>
        <p:spPr/>
        <p:txBody>
          <a:bodyPr/>
          <a:lstStyle/>
          <a:p>
            <a:pPr lvl="0" indent="0">
              <a:buNone/>
            </a:pPr>
            <a:r>
              <a:rPr>
                <a:latin typeface="Courier"/>
              </a:rPr>
              <a:t>cause was a permissions change each time.
## 4. Decisions that are not obvious from the code
- Commune names arrive spelled four ways. Normalisation is in src/clean.py.
  Ungrouped, the worst commune splits into four fragments and none looks
  alarming, which is how this went unnoticed for two rounds.
- Children with no age recorded (about 2%) are excluded from the age-
  disaggregated table but kept in the total. The cluster agreed this in
  March 2025; the alternative was excluding them everywhere, which moved the
  headline by 0.4 points.
- MUAC is the case definition, not weight-for-height. This is a screening
  dataset and there are no heights.
## 5. What breaks, and what it looks like
- A new water_source code stops the pipeline with "Unknown water_source
  values". It is usually a form change; map it in src/clean.py and tell</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sept sections — Exemple (suite)</a:t>
            </a:r>
          </a:p>
        </p:txBody>
      </p:sp>
      <p:sp>
        <p:nvSpPr>
          <p:cNvPr id="3" name="Content Placeholder 2"/>
          <p:cNvSpPr>
            <a:spLocks noGrp="1"/>
          </p:cNvSpPr>
          <p:nvPr>
            <p:ph idx="1"/>
          </p:nvPr>
        </p:nvSpPr>
        <p:spPr/>
        <p:txBody>
          <a:bodyPr/>
          <a:lstStyle/>
          <a:p>
            <a:pPr lvl="0" indent="0">
              <a:buNone/>
            </a:pPr>
            <a:r>
              <a:rPr>
                <a:latin typeface="Courier"/>
              </a:rPr>
              <a:t>  [name].
- A row count outside 2,000-3,000 stops it. Usually a truncated download.
- If the report renders but a commune is missing, screening did not happen
  there; that is real and should be stated in the narrative.
## 6. What gets challenged
The commune ranking. Eleven of eleven adjacent communes have overlapping
intervals, so the chart supports "these three are above the district median"
and does not support ranking one commune against its neighbour. The caption
says so; keep it there, because it comes up every quarter.
## 7. What I would do next
The screening register has no follow-up measurement, so the MUAC 125mm
eligibility threshold cannot be evaluated as a discontinuity design. Adding
an eight-week re-measurement on a sample of children just above the cut-off
would make it estimable. I raised this in January; it is not funded.</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sept sections</a:t>
            </a:r>
          </a:p>
        </p:txBody>
      </p:sp>
      <p:sp>
        <p:nvSpPr>
          <p:cNvPr id="3" name="Content Placeholder 2"/>
          <p:cNvSpPr>
            <a:spLocks noGrp="1"/>
          </p:cNvSpPr>
          <p:nvPr>
            <p:ph idx="1"/>
          </p:nvPr>
        </p:nvSpPr>
        <p:spPr/>
        <p:txBody>
          <a:bodyPr/>
          <a:lstStyle/>
          <a:p>
            <a:pPr lvl="0"/>
            <a:r>
              <a:rPr/>
              <a:t>Les sections 4 et 6 sont celles qu’on ne peut pas reconstituer — Tout le reste, un successeur le retrouverait en une…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la section 4 est tout le document</a:t>
            </a:r>
          </a:p>
        </p:txBody>
      </p:sp>
      <p:sp>
        <p:nvSpPr>
          <p:cNvPr id="3" name="Content Placeholder 2"/>
          <p:cNvSpPr>
            <a:spLocks noGrp="1"/>
          </p:cNvSpPr>
          <p:nvPr>
            <p:ph idx="1"/>
          </p:nvPr>
        </p:nvSpPr>
        <p:spPr/>
        <p:txBody>
          <a:bodyPr/>
          <a:lstStyle/>
          <a:p>
            <a:pPr lvl="0"/>
            <a:r>
              <a:rPr/>
              <a:t>Chaque exclusion, recodage et seuil de la chaîne était une décision — et le code enregistre ce qui a été décidé en…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la section 4 est tout le document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Excluded: 14 children with recorded ages above 20 years in an under-5</a:t>
            </a:r>
            <a:br/>
            <a:r>
              <a:rPr i="1">
                <a:solidFill>
                  <a:srgbClr val="60A0B0"/>
                </a:solidFill>
                <a:latin typeface="Courier"/>
              </a:rPr>
              <a:t># screening. These are data-entry errors (the age field accepts free text).</a:t>
            </a:r>
            <a:br/>
            <a:r>
              <a:rPr i="1">
                <a:solidFill>
                  <a:srgbClr val="60A0B0"/>
                </a:solidFill>
                <a:latin typeface="Courier"/>
              </a:rPr>
              <a:t># Agreed with the screening lead 2025-03; they are excluded everywhere rather</a:t>
            </a:r>
            <a:br/>
            <a:r>
              <a:rPr i="1">
                <a:solidFill>
                  <a:srgbClr val="60A0B0"/>
                </a:solidFill>
                <a:latin typeface="Courier"/>
              </a:rPr>
              <a:t># than corrected, because we cannot tell 2 from 20 from 12.</a:t>
            </a:r>
            <a:br/>
            <a:r>
              <a:rPr>
                <a:latin typeface="Courier"/>
              </a:rPr>
              <a:t>survey </a:t>
            </a:r>
            <a:r>
              <a:rPr>
                <a:solidFill>
                  <a:srgbClr val="666666"/>
                </a:solidFill>
                <a:latin typeface="Courier"/>
              </a:rPr>
              <a:t>=</a:t>
            </a:r>
            <a:r>
              <a:rPr>
                <a:latin typeface="Courier"/>
              </a:rPr>
              <a:t> survey[survey[</a:t>
            </a:r>
            <a:r>
              <a:rPr>
                <a:solidFill>
                  <a:srgbClr val="4070A0"/>
                </a:solidFill>
                <a:latin typeface="Courier"/>
              </a:rPr>
              <a:t>"age_months"</a:t>
            </a:r>
            <a:r>
              <a:rPr>
                <a:latin typeface="Courier"/>
              </a:rPr>
              <a:t>] </a:t>
            </a:r>
            <a:r>
              <a:rPr>
                <a:solidFill>
                  <a:srgbClr val="666666"/>
                </a:solidFill>
                <a:latin typeface="Courier"/>
              </a:rPr>
              <a:t>&lt;=</a:t>
            </a:r>
            <a:r>
              <a:rPr>
                <a:latin typeface="Courier"/>
              </a:rPr>
              <a:t> </a:t>
            </a:r>
            <a:r>
              <a:rPr>
                <a:solidFill>
                  <a:srgbClr val="40A070"/>
                </a:solidFill>
                <a:latin typeface="Courier"/>
              </a:rPr>
              <a:t>60</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la section 4 est tout le document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comment is the handover. Write it when you make the decision.</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la section 4 est tout le document</a:t>
            </a:r>
          </a:p>
        </p:txBody>
      </p:sp>
      <p:sp>
        <p:nvSpPr>
          <p:cNvPr id="3" name="Content Placeholder 2"/>
          <p:cNvSpPr>
            <a:spLocks noGrp="1"/>
          </p:cNvSpPr>
          <p:nvPr>
            <p:ph idx="1"/>
          </p:nvPr>
        </p:nvSpPr>
        <p:spPr/>
        <p:txBody>
          <a:bodyPr/>
          <a:lstStyle/>
          <a:p>
            <a:pPr lvl="0"/>
            <a:r>
              <a:rPr/>
              <a:t>Écrivez le commentaire au moment de la décision — non au moment de la passation</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section 6, et pourquoi elle n’est pas défensive</a:t>
            </a:r>
          </a:p>
        </p:txBody>
      </p:sp>
      <p:sp>
        <p:nvSpPr>
          <p:cNvPr id="3" name="Content Placeholder 2"/>
          <p:cNvSpPr>
            <a:spLocks noGrp="1"/>
          </p:cNvSpPr>
          <p:nvPr>
            <p:ph idx="1"/>
          </p:nvPr>
        </p:nvSpPr>
        <p:spPr/>
        <p:txBody>
          <a:bodyPr/>
          <a:lstStyle/>
          <a:p>
            <a:pPr lvl="0"/>
            <a:r>
              <a:rPr/>
              <a:t>Nommez les nombres qui sont contestés et quelle est la réponse — Toute analyse récurrente en a deux ou trois, et un…</a:t>
            </a:r>
          </a:p>
          <a:p>
            <a:pPr lvl="0"/>
            <a:r>
              <a:rPr/>
              <a:t>C’est de la mémoire institutionnelle, et c’est la première chose perdue dans une passation — C’est aussi la moins…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passation n’est pas un document, c’est une période</a:t>
            </a:r>
          </a:p>
        </p:txBody>
      </p:sp>
      <p:sp>
        <p:nvSpPr>
          <p:cNvPr id="3" name="Content Placeholder 2"/>
          <p:cNvSpPr>
            <a:spLocks noGrp="1"/>
          </p:cNvSpPr>
          <p:nvPr>
            <p:ph idx="1"/>
          </p:nvPr>
        </p:nvSpPr>
        <p:spPr/>
        <p:txBody>
          <a:bodyPr/>
          <a:lstStyle/>
          <a:p>
            <a:pPr lvl="0"/>
            <a:r>
              <a:rPr/>
              <a:t>Faites-leur l’exécuter pendant que vous êtes encore là — Non pas vous regarder l’exécuter — l’exécuter eux-mêmes,…</a:t>
            </a:r>
          </a:p>
          <a:p>
            <a:pPr lvl="0"/>
            <a:r>
              <a:rPr/>
              <a:t>Faites-leur produire une vraie sortie — Le prochain rapport mensuel, non un essai</a:t>
            </a:r>
          </a:p>
          <a:p>
            <a:pPr lvl="0"/>
            <a:r>
              <a:rPr/>
              <a:t>Laissez le canal de questions ouvert pendant un cycle — Un trimestre, un mois, selon la cadence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faut écrire au fil de l’eau</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Écrivez-le</a:t>
                      </a:r>
                    </a:p>
                  </a:txBody>
                  <a:tcPr/>
                </a:tc>
                <a:tc>
                  <a:txBody>
                    <a:bodyPr/>
                    <a:lstStyle/>
                    <a:p>
                      <a:pPr lvl="0" indent="0" marL="0">
                        <a:buNone/>
                      </a:pPr>
                      <a:r>
                        <a:rPr/>
                        <a:t>Quand</a:t>
                      </a:r>
                    </a:p>
                  </a:txBody>
                  <a:tcPr/>
                </a:tc>
              </a:tr>
              <a:tr h="0">
                <a:tc>
                  <a:txBody>
                    <a:bodyPr/>
                    <a:lstStyle/>
                    <a:p>
                      <a:pPr lvl="0" indent="0" marL="0">
                        <a:buNone/>
                      </a:pPr>
                      <a:r>
                        <a:rPr/>
                        <a:t>Le commentaire de décision</a:t>
                      </a:r>
                    </a:p>
                  </a:txBody>
                </a:tc>
                <a:tc>
                  <a:txBody>
                    <a:bodyPr/>
                    <a:lstStyle/>
                    <a:p>
                      <a:pPr lvl="0" indent="0" marL="0">
                        <a:buNone/>
                      </a:pPr>
                      <a:r>
                        <a:rPr/>
                        <a:t>Au moment de la décision</a:t>
                      </a:r>
                    </a:p>
                  </a:txBody>
                </a:tc>
              </a:tr>
              <a:tr h="0">
                <a:tc>
                  <a:txBody>
                    <a:bodyPr/>
                    <a:lstStyle/>
                    <a:p>
                      <a:pPr lvl="0" indent="0" marL="0">
                        <a:buNone/>
                      </a:pPr>
                      <a:r>
                        <a:rPr/>
                        <a:t>L’entrée « ce qui casse »</a:t>
                      </a:r>
                    </a:p>
                  </a:txBody>
                </a:tc>
                <a:tc>
                  <a:txBody>
                    <a:bodyPr/>
                    <a:lstStyle/>
                    <a:p>
                      <a:pPr lvl="0" indent="0" marL="0">
                        <a:buNone/>
                      </a:pPr>
                      <a:r>
                        <a:rPr/>
                        <a:t>La première fois que cela casse</a:t>
                      </a:r>
                    </a:p>
                  </a:txBody>
                </a:tc>
              </a:tr>
              <a:tr h="0">
                <a:tc>
                  <a:txBody>
                    <a:bodyPr/>
                    <a:lstStyle/>
                    <a:p>
                      <a:pPr lvl="0" indent="0" marL="0">
                        <a:buNone/>
                      </a:pPr>
                      <a:r>
                        <a:rPr/>
                        <a:t>L’entrée « ce qui est contesté »</a:t>
                      </a:r>
                    </a:p>
                  </a:txBody>
                </a:tc>
                <a:tc>
                  <a:txBody>
                    <a:bodyPr/>
                    <a:lstStyle/>
                    <a:p>
                      <a:pPr lvl="0" indent="0" marL="0">
                        <a:buNone/>
                      </a:pPr>
                      <a:r>
                        <a:rPr/>
                        <a:t>La première fois que c’est contesté</a:t>
                      </a:r>
                    </a:p>
                  </a:txBody>
                </a:tc>
              </a:tr>
              <a:tr h="0">
                <a:tc>
                  <a:txBody>
                    <a:bodyPr/>
                    <a:lstStyle/>
                    <a:p>
                      <a:pPr lvl="0" indent="0" marL="0">
                        <a:buNone/>
                      </a:pPr>
                      <a:r>
                        <a:rPr/>
                        <a:t>Le contact et la cadence</a:t>
                      </a:r>
                    </a:p>
                  </a:txBody>
                </a:tc>
                <a:tc>
                  <a:txBody>
                    <a:bodyPr/>
                    <a:lstStyle/>
                    <a:p>
                      <a:pPr lvl="0" indent="0" marL="0">
                        <a:buNone/>
                      </a:pPr>
                      <a:r>
                        <a:rPr/>
                        <a:t>Au moment où vous les mettez en place</a:t>
                      </a:r>
                    </a:p>
                  </a:txBody>
                </a:tc>
              </a:tr>
              <a:tr h="0">
                <a:tc>
                  <a:txBody>
                    <a:bodyPr/>
                    <a:lstStyle/>
                    <a:p>
                      <a:pPr lvl="0" indent="0" marL="0">
                        <a:buNone/>
                      </a:pPr>
                      <a:r>
                        <a:rPr/>
                        <a:t>Le « ce que je ferais ensuite »</a:t>
                      </a:r>
                    </a:p>
                  </a:txBody>
                </a:tc>
                <a:tc>
                  <a:txBody>
                    <a:bodyPr/>
                    <a:lstStyle/>
                    <a:p>
                      <a:pPr lvl="0" indent="0" marL="0">
                        <a:buNone/>
                      </a:pPr>
                      <a:r>
                        <a:rPr/>
                        <a:t>Dès que vous y pensez</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faut écrire au fil de l’eau</a:t>
            </a:r>
          </a:p>
        </p:txBody>
      </p:sp>
      <p:sp>
        <p:nvSpPr>
          <p:cNvPr id="3" name="Content Placeholder 2"/>
          <p:cNvSpPr>
            <a:spLocks noGrp="1"/>
          </p:cNvSpPr>
          <p:nvPr>
            <p:ph idx="1"/>
          </p:nvPr>
        </p:nvSpPr>
        <p:spPr/>
        <p:txBody>
          <a:bodyPr/>
          <a:lstStyle/>
          <a:p>
            <a:pPr lvl="0"/>
            <a:r>
              <a:rPr/>
              <a:t>Gardez-le dans le dépôt, dans </a:t>
            </a:r>
            <a:r>
              <a:rPr>
                <a:latin typeface="Courier"/>
              </a:rPr>
              <a:t>HANDOVER.md</a:t>
            </a:r>
            <a:r>
              <a:rPr/>
              <a:t>, en gestion de versions — Une passation dans la boîte mail de quelqu’un est…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README et la passation sont deux documents différents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README</a:t>
                      </a:r>
                    </a:p>
                  </a:txBody>
                  <a:tcPr/>
                </a:tc>
                <a:tc>
                  <a:txBody>
                    <a:bodyPr/>
                    <a:lstStyle/>
                    <a:p>
                      <a:pPr lvl="0" indent="0" marL="0">
                        <a:buNone/>
                      </a:pPr>
                      <a:r>
                        <a:rPr/>
                        <a:t>Passation</a:t>
                      </a:r>
                    </a:p>
                  </a:txBody>
                  <a:tcPr/>
                </a:tc>
              </a:tr>
              <a:tr h="0">
                <a:tc>
                  <a:txBody>
                    <a:bodyPr/>
                    <a:lstStyle/>
                    <a:p>
                      <a:pPr lvl="0" indent="0" marL="0">
                        <a:buNone/>
                      </a:pPr>
                      <a:r>
                        <a:rPr/>
                        <a:t>Pour quiconque ouvre le dépôt</a:t>
                      </a:r>
                    </a:p>
                  </a:txBody>
                </a:tc>
                <a:tc>
                  <a:txBody>
                    <a:bodyPr/>
                    <a:lstStyle/>
                    <a:p>
                      <a:pPr lvl="0" indent="0" marL="0">
                        <a:buNone/>
                      </a:pPr>
                      <a:r>
                        <a:rPr/>
                        <a:t>Pour la personne qui le reprend</a:t>
                      </a:r>
                    </a:p>
                  </a:txBody>
                </a:tc>
              </a:tr>
              <a:tr h="0">
                <a:tc>
                  <a:txBody>
                    <a:bodyPr/>
                    <a:lstStyle/>
                    <a:p>
                      <a:pPr lvl="0" indent="0" marL="0">
                        <a:buNone/>
                      </a:pPr>
                      <a:r>
                        <a:rPr/>
                        <a:t>Ce qu’il produit, comment l’exécuter</a:t>
                      </a:r>
                    </a:p>
                  </a:txBody>
                </a:tc>
                <a:tc>
                  <a:txBody>
                    <a:bodyPr/>
                    <a:lstStyle/>
                    <a:p>
                      <a:pPr lvl="0" indent="0" marL="0">
                        <a:buNone/>
                      </a:pPr>
                      <a:r>
                        <a:rPr/>
                        <a:t>Pourquoi il est ainsi</a:t>
                      </a:r>
                    </a:p>
                  </a:txBody>
                </a:tc>
              </a:tr>
              <a:tr h="0">
                <a:tc>
                  <a:txBody>
                    <a:bodyPr/>
                    <a:lstStyle/>
                    <a:p>
                      <a:pPr lvl="0" indent="0" marL="0">
                        <a:buNone/>
                      </a:pPr>
                      <a:r>
                        <a:rPr/>
                        <a:t>Reste court</a:t>
                      </a:r>
                    </a:p>
                  </a:txBody>
                </a:tc>
                <a:tc>
                  <a:txBody>
                    <a:bodyPr/>
                    <a:lstStyle/>
                    <a:p>
                      <a:pPr lvl="0" indent="0" marL="0">
                        <a:buNone/>
                      </a:pPr>
                      <a:r>
                        <a:rPr/>
                        <a:t>Peut être long</a:t>
                      </a:r>
                    </a:p>
                  </a:txBody>
                </a:tc>
              </a:tr>
              <a:tr h="0">
                <a:tc>
                  <a:txBody>
                    <a:bodyPr/>
                    <a:lstStyle/>
                    <a:p>
                      <a:pPr lvl="0" indent="0" marL="0">
                        <a:buNone/>
                      </a:pPr>
                      <a:r>
                        <a:rPr/>
                        <a:t>Mis à jour avec le code</a:t>
                      </a:r>
                    </a:p>
                  </a:txBody>
                </a:tc>
                <a:tc>
                  <a:txBody>
                    <a:bodyPr/>
                    <a:lstStyle/>
                    <a:p>
                      <a:pPr lvl="0" indent="0" marL="0">
                        <a:buNone/>
                      </a:pPr>
                      <a:r>
                        <a:rPr/>
                        <a:t>Mis à jour quand une décision est prise</a:t>
                      </a:r>
                    </a:p>
                  </a:txBody>
                </a:tc>
              </a:tr>
            </a:tbl>
          </a:graphicData>
        </a:graphic>
      </p:graphicFrame>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README et la passation sont deux documents différents</a:t>
            </a:r>
          </a:p>
        </p:txBody>
      </p:sp>
      <p:sp>
        <p:nvSpPr>
          <p:cNvPr id="3" name="Content Placeholder 2"/>
          <p:cNvSpPr>
            <a:spLocks noGrp="1"/>
          </p:cNvSpPr>
          <p:nvPr>
            <p:ph idx="1"/>
          </p:nvPr>
        </p:nvSpPr>
        <p:spPr/>
        <p:txBody>
          <a:bodyPr/>
          <a:lstStyle/>
          <a:p>
            <a:pPr lvl="0"/>
            <a:r>
              <a:rPr/>
              <a:t>Un README devenu une passation a cessé d’être lu — ce qui fait perdre les deux</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Continuity
  HANDOVER.md documents the analysis decisions, the upstream contacts and
  cadence, the known failure modes, and the findings that are routinely
  challenged. It is version-controlled and was last reviewed 2026-03-14.
  Every exclusion and recode in src/ carries a comment giving the reason and
  the date it was agreed.
  The incoming analyst ran the March cycle end-to-end from a fresh clone,
  with the outgoing analyst available. Two gaps were found and closed: the
  screening database export permission, and an undocumented commune-name
  variant.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dernier paragraphe est la preuve que la passation a eu lieu — Un document de passation que personne n’a exécuté est…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La dernière leçon retourne le cours sur cette plateforme.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https://data-analysis.cassion.dev/fr/cours/reproducible-workflows/repro-07-the-handover</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Écrit pour quelqu’un qui a votre poste et rien de votre contexte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Une passation n’est pas une description du code. C’est la liste de ce que vous savez et qui ne figure nulle part dans le dépôt — pourquoi cette colonne est écartée, à qui écrire quand l’export s’arrête, et quel nombre du rapport sera contesté.</vt:lpwstr>
  </property>
</Properties>
</file>