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 datasets from seventeen seeded scripts that regenerate byte-identically, twenty test files and 4,212 assertions, seven checks that fail the build, and a schema that refuses non-synthetic data. Every claim in this course is checkable in this repository.</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other course here uses a dataset. This one uses the repository, for a reason worth stating: a reproducible workflow is a claim about an artefact, and the only convincing demonstration is an artefact you can check. Everything below is verifiable from a clone.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 CSV files, seventeen generator scripts, and regenerating all of them changes nothing. Each generator is seeded — </a:t>
            </a:r>
            <a:r>
              <a:rPr>
                <a:latin typeface="Courier"/>
              </a:rPr>
              <a:t>SEED = 20240622</a:t>
            </a:r>
            <a:r>
              <a:rPr/>
              <a:t>, in the file — so the output is a function of the code alone. That is a stronger property than “the pipeline reruns”. It means rerunning is a </a:t>
            </a:r>
            <a:r>
              <a:rPr i="1"/>
              <a:t>verification</a:t>
            </a:r>
            <a:r>
              <a:rPr/>
              <a:t> step: if </a:t>
            </a:r>
            <a:r>
              <a:rPr>
                <a:latin typeface="Courier"/>
              </a:rPr>
              <a:t>git status</a:t>
            </a:r>
            <a:r>
              <a:rPr/>
              <a:t> is not empty after a regeneration, either the generator changed or the committed file was edited by hand, and both are things you want to know. And the defects are deliberate. Every entry in a dataset’s </a:t>
            </a:r>
            <a:r>
              <a:rPr>
                <a:latin typeface="Courier"/>
              </a:rPr>
              <a:t>knownIssues</a:t>
            </a:r>
            <a:r>
              <a:rPr/>
              <a:t> list corresponds to a block in its generator — the four spellings of Nord-Ouest, the eleven unit errors, the two duplicated students. Change one and you change the other, which is the same discipline as the figures being generated from the data.</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repository commits things it could rebuild: dataset CSVs, course PDFs, slide decks, figures, notebooks. Because the deploy runs on Cloudflare Pages with no TeX, no Python and no pandoc. The build copies static files, so LaTeX is never on the deploy critical path and a contributor without the toolchain can still ship a content change. That is the general rule from lesson 1, applied. Commit a generated artefact when rebuilding it is not available to everyone who needs it. Not because rebuilding is slow — because rebuilding is unavailable. And it works because the output is deterministic. </a:t>
            </a:r>
            <a:r>
              <a:rPr>
                <a:latin typeface="Courier"/>
              </a:rPr>
              <a:t>SOURCE_DATE_EPOCH</a:t>
            </a:r>
            <a:r>
              <a:rPr/>
              <a:t> pins pdfTeX’s timestamp and pandoc’s, so a </a:t>
            </a:r>
            <a:r>
              <a:rPr>
                <a:latin typeface="Courier"/>
              </a:rPr>
              <a:t>.pptx</a:t>
            </a:r>
            <a:r>
              <a:rPr/>
              <a:t> — a zip whose entry times would otherwise churn — rebuilds byte-identically. Without that, committing generated output would produce a diff on every build and nobody would review any of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Astro build prerenders inside a Cloudflare worker with no </a:t>
            </a:r>
            <a:r>
              <a:rPr>
                <a:latin typeface="Courier"/>
              </a:rPr>
              <a:t>node:fs</a:t>
            </a:r>
            <a:r>
              <a:rPr/>
              <a:t>, so a check that has to look at a file on disk cannot live there. </a:t>
            </a:r>
            <a:r>
              <a:rPr>
                <a:latin typeface="Courier"/>
              </a:rPr>
              <a:t>dataset-files.test.ts</a:t>
            </a:r>
            <a:r>
              <a:rPr/>
              <a:t> asserts that declared rows and bytes match the files; </a:t>
            </a:r>
            <a:r>
              <a:rPr>
                <a:latin typeface="Courier"/>
              </a:rPr>
              <a:t>course-pdfs.test.ts</a:t>
            </a:r>
            <a:r>
              <a:rPr/>
              <a:t> asserts that every published course ships both PDF editions. Put the check where it can run. That is a real engineering constraint, and it produced a better arrangement than tidiness would have: the fast checks are in the schema, the graph checks are in the build, and the filesystem checks are in a test suite that runs first in CI.</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 a course could ship with no lab and no exercise, and every gate would stay green. That is what </a:t>
            </a:r>
            <a:r>
              <a:rPr>
                <a:latin typeface="Courier"/>
              </a:rPr>
              <a:t>course-practice.test.ts</a:t>
            </a:r>
            <a:r>
              <a:rPr/>
              <a:t> exists for — counting backwards from each published course to the practice that must name it. Any “every X has at least one Y” rule needs a test of that shape, and recognising which of your constraints are of that kind is most of designing the check suite.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dataset that is not declared synthetic fails the build. This audience models beneficiary, protection, GBV and clinical data, and “no record traces to a real person” is made a property of the repository rather than a promise in a note. It pairs with generating the data rather than collecting it. The guarantee is structural at both ends: the generator cannot produce a real person, and the schema will not accept a claim that it did not.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package manager is pinned, not just the packages. A different pnpm resolves the lockfile differently, and that is the layer below the one most projects pin. TypeScript is held at 6.x with the reason written down: TypeScript 7 does not yet expose the programmatic API </a:t>
            </a:r>
            <a:r>
              <a:rPr>
                <a:latin typeface="Courier"/>
              </a:rPr>
              <a:t>astro check</a:t>
            </a:r>
            <a:r>
              <a:rPr/>
              <a:t> depends on, so </a:t>
            </a:r>
            <a:r>
              <a:rPr>
                <a:latin typeface="Courier"/>
              </a:rPr>
              <a:t>pnpm typecheck</a:t>
            </a:r>
            <a:r>
              <a:rPr/>
              <a:t> fails outright on 7. The pin names the condition for removing it, which is what separates a considered constraint from an inherited one.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Being honest about the gaps is part of the case study. No container. A lock file plus a pinned package manager reproduces the JavaScript side; the Python and TeX sides depend on what the contributor has. </a:t>
            </a:r>
            <a:r>
              <a:rPr>
                <a:latin typeface="Courier"/>
              </a:rPr>
              <a:t>pnpm figures:build</a:t>
            </a:r>
            <a:r>
              <a:rPr/>
              <a:t> needs only a stock Python, and </a:t>
            </a:r>
            <a:r>
              <a:rPr>
                <a:latin typeface="Courier"/>
              </a:rPr>
              <a:t>pnpm course:pdf</a:t>
            </a:r>
            <a:r>
              <a:rPr/>
              <a:t> warns rather than failing when TeX is absent — a deliberate trade so a contributor without a toolchain can still ship content. No end-to-end determinism test in CI. The dataset regeneration is deterministic and verified by hand; there is no CI job that regenerates everything and fails on a diff. That would be the next thing to add. Handover documentation is thin. </a:t>
            </a:r>
            <a:r>
              <a:rPr>
                <a:latin typeface="Courier"/>
              </a:rPr>
              <a:t>CLAUDE.md</a:t>
            </a:r>
            <a:r>
              <a:rPr/>
              <a:t> and </a:t>
            </a:r>
            <a:r>
              <a:rPr>
                <a:latin typeface="Courier"/>
              </a:rPr>
              <a:t>docs/DEFINITION_OF_DONE.md</a:t>
            </a:r>
            <a:r>
              <a:rPr/>
              <a:t> carry the decisions, which is more than most repositories have and less than lesson 7 asks for. Naming the gaps is the point. A case study that claims everything is a case study nobody can learn from, and the three above are the honest state of a repository that is otherwise unusually strict with itself.</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row is the one to copy into your own version. A reproducibility statement without a “not done” section is a statement nobody has audited.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the course, and it is the last one in the programme’s spine. The thread through all twenty is the same. A number in a programme report is a claim, and everything this platform teaches is about what has to be true for the claim to hold — a denominator you can defend, an interval that says how sure you are, a comparison group that is one, a chart that does not say more than the data, and a pipeline that produces the same answer when someone else runs it. The last of those is the one that makes the others checkable. An analysis nobody can rerun is an analysis whose other properties have to be taken on trust, and this audience is judged on defending a number in a review rather than on producing 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8-this-repositor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case study is the thing you are reading</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Twenty datasets from seventeen seeded scripts that regenerate byte-identically, twenty test files and 4,212 assertions, seven checks that fail the build, and a schema that refuses non-synthetic data. Every claim in this course is checkable in this repository.</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Why the platform is the example</a:t>
            </a:r>
          </a:p>
          <a:p>
            <a:pPr lvl="0"/>
            <a:r>
              <a:rPr/>
              <a:t>Raw data that is generated, not collected</a:t>
            </a:r>
          </a:p>
          <a:p>
            <a:pPr lvl="0"/>
            <a:r>
              <a:rPr/>
              <a:t>Committed output, for a reason that names its condition</a:t>
            </a:r>
          </a:p>
          <a:p>
            <a:pPr lvl="0"/>
            <a:r>
              <a:rPr/>
              <a:t>Checks in three places, and the constraint that decided where</a:t>
            </a:r>
          </a:p>
          <a:p>
            <a:pPr lvl="0"/>
            <a:r>
              <a:rPr/>
              <a:t>The check that a reference graph cannot express</a:t>
            </a:r>
          </a:p>
          <a:p>
            <a:pPr lvl="0"/>
            <a:r>
              <a:rPr/>
              <a:t>What the repository refuses to hold</a:t>
            </a:r>
          </a:p>
          <a:p>
            <a:pPr lvl="0"/>
            <a:r>
              <a:rPr/>
              <a:t>Reproducibility at the level of the language</a:t>
            </a:r>
          </a:p>
          <a:p>
            <a:pPr lvl="0"/>
            <a:r>
              <a:rPr/>
              <a:t>What this repository does not do</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platform is the example</a:t>
            </a:r>
          </a:p>
        </p:txBody>
      </p:sp>
      <p:sp>
        <p:nvSpPr>
          <p:cNvPr id="3" name="Content Placeholder 2"/>
          <p:cNvSpPr>
            <a:spLocks noGrp="1"/>
          </p:cNvSpPr>
          <p:nvPr>
            <p:ph idx="1"/>
          </p:nvPr>
        </p:nvSpPr>
        <p:spPr/>
        <p:txBody>
          <a:bodyPr/>
          <a:lstStyle/>
          <a:p>
            <a:pPr lvl="0"/>
            <a:r>
              <a:rPr/>
              <a:t>Every other course here uses a dataset.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Raw data that is generated, not collected — Shell</a:t>
            </a:r>
          </a:p>
        </p:txBody>
      </p:sp>
      <p:sp>
        <p:nvSpPr>
          <p:cNvPr id="3" name="Content Placeholder 2"/>
          <p:cNvSpPr>
            <a:spLocks noGrp="1"/>
          </p:cNvSpPr>
          <p:nvPr>
            <p:ph idx="1"/>
          </p:nvPr>
        </p:nvSpPr>
        <p:spPr/>
        <p:txBody>
          <a:bodyPr/>
          <a:lstStyle/>
          <a:p>
            <a:pPr lvl="0" indent="0">
              <a:buNone/>
            </a:pPr>
            <a:r>
              <a:rPr>
                <a:latin typeface="Courier"/>
              </a:rPr>
              <a:t>pnpm datasets:generate</a:t>
            </a:r>
            <a:br/>
            <a:r>
              <a:rPr>
                <a:solidFill>
                  <a:srgbClr val="06287E"/>
                </a:solidFill>
                <a:latin typeface="Courier"/>
              </a:rPr>
              <a:t>git</a:t>
            </a:r>
            <a:r>
              <a:rPr>
                <a:latin typeface="Courier"/>
              </a:rPr>
              <a:t> status </a:t>
            </a:r>
            <a:r>
              <a:rPr>
                <a:solidFill>
                  <a:srgbClr val="7D9029"/>
                </a:solidFill>
                <a:latin typeface="Courier"/>
              </a:rPr>
              <a:t>--short</a:t>
            </a:r>
            <a:r>
              <a:rPr>
                <a:latin typeface="Courier"/>
              </a:rPr>
              <a:t> apps/data-analysis/public/datasets/files</a:t>
            </a:r>
            <a:br/>
            <a:r>
              <a:rPr i="1">
                <a:solidFill>
                  <a:srgbClr val="60A0B0"/>
                </a:solidFill>
                <a:latin typeface="Courier"/>
              </a:rPr>
              <a:t># (nothing)</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Raw data that is generated, not collected</a:t>
            </a:r>
          </a:p>
        </p:txBody>
      </p:sp>
      <p:sp>
        <p:nvSpPr>
          <p:cNvPr id="3" name="Content Placeholder 2"/>
          <p:cNvSpPr>
            <a:spLocks noGrp="1"/>
          </p:cNvSpPr>
          <p:nvPr>
            <p:ph idx="1"/>
          </p:nvPr>
        </p:nvSpPr>
        <p:spPr/>
        <p:txBody>
          <a:bodyPr/>
          <a:lstStyle/>
          <a:p>
            <a:pPr lvl="0"/>
            <a:r>
              <a:rPr/>
              <a:t>Twenty CSV files, seventeen generator scripts, and regenerating all of them changes nothing — Each generator is seeded…</a:t>
            </a:r>
          </a:p>
          <a:p>
            <a:pPr lvl="0"/>
            <a:r>
              <a:rPr/>
              <a:t>That is a stronger property than “the pipeline reruns” — It means rerunning is a </a:t>
            </a:r>
            <a:r>
              <a:rPr i="1"/>
              <a:t>verification</a:t>
            </a:r>
            <a:r>
              <a:rPr/>
              <a:t> step: if </a:t>
            </a:r>
            <a:r>
              <a:rPr>
                <a:latin typeface="Courier"/>
              </a:rPr>
              <a:t>git status</a:t>
            </a:r>
            <a:r>
              <a:rPr/>
              <a:t>…</a:t>
            </a:r>
          </a:p>
          <a:p>
            <a:pPr lvl="0"/>
            <a:r>
              <a:rPr/>
              <a:t>And the defects are deliberate — Every entry in a dataset’s </a:t>
            </a:r>
            <a:r>
              <a:rPr>
                <a:latin typeface="Courier"/>
              </a:rPr>
              <a:t>knownIssues</a:t>
            </a:r>
            <a:r>
              <a:rPr/>
              <a:t> list corresponds to a block in its generator…</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Committed output, for a reason that names its condition</a:t>
            </a:r>
          </a:p>
        </p:txBody>
      </p:sp>
      <p:sp>
        <p:nvSpPr>
          <p:cNvPr id="3" name="Content Placeholder 2"/>
          <p:cNvSpPr>
            <a:spLocks noGrp="1"/>
          </p:cNvSpPr>
          <p:nvPr>
            <p:ph idx="1"/>
          </p:nvPr>
        </p:nvSpPr>
        <p:spPr/>
        <p:txBody>
          <a:bodyPr/>
          <a:lstStyle/>
          <a:p>
            <a:pPr lvl="0"/>
            <a:r>
              <a:rPr/>
              <a:t>Because the deploy runs on Cloudflare Pages with no TeX, no Python and no pandoc — The build copies static files, so…</a:t>
            </a:r>
          </a:p>
          <a:p>
            <a:pPr lvl="0"/>
            <a:r>
              <a:rPr/>
              <a:t>That is the general rule from lesson 1, applied — Commit a generated artefact when rebuilding it is not available to…</a:t>
            </a:r>
          </a:p>
          <a:p>
            <a:pPr lvl="0"/>
            <a:r>
              <a:rPr/>
              <a:t>And it works because the output is deterministic — </a:t>
            </a:r>
            <a:r>
              <a:rPr>
                <a:latin typeface="Courier"/>
              </a:rPr>
              <a:t>SOURCE_DATE_EPOCH</a:t>
            </a:r>
            <a:r>
              <a:rPr/>
              <a:t> pins pdfTeX’s timestamp and pandoc’s, so a…</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Checks in three places, and the constraint that decided where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Where</a:t>
                      </a:r>
                    </a:p>
                  </a:txBody>
                  <a:tcPr/>
                </a:tc>
                <a:tc>
                  <a:txBody>
                    <a:bodyPr/>
                    <a:lstStyle/>
                    <a:p>
                      <a:pPr lvl="0" indent="0" marL="0">
                        <a:buNone/>
                      </a:pPr>
                      <a:r>
                        <a:rPr/>
                        <a:t>What</a:t>
                      </a:r>
                    </a:p>
                  </a:txBody>
                  <a:tcPr/>
                </a:tc>
                <a:tc>
                  <a:txBody>
                    <a:bodyPr/>
                    <a:lstStyle/>
                    <a:p>
                      <a:pPr lvl="0" indent="0" marL="0">
                        <a:buNone/>
                      </a:pPr>
                      <a:r>
                        <a:rPr/>
                        <a:t>Why there</a:t>
                      </a:r>
                    </a:p>
                  </a:txBody>
                  <a:tcPr/>
                </a:tc>
              </a:tr>
              <a:tr h="0">
                <a:tc>
                  <a:txBody>
                    <a:bodyPr/>
                    <a:lstStyle/>
                    <a:p>
                      <a:pPr lvl="0" indent="0" marL="0">
                        <a:buNone/>
                      </a:pPr>
                      <a:r>
                        <a:rPr/>
                        <a:t>Zod schema</a:t>
                      </a:r>
                    </a:p>
                  </a:txBody>
                </a:tc>
                <a:tc>
                  <a:txBody>
                    <a:bodyPr/>
                    <a:lstStyle/>
                    <a:p>
                      <a:pPr lvl="0" indent="0" marL="0">
                        <a:buNone/>
                      </a:pPr>
                      <a:r>
                        <a:rPr/>
                        <a:t>Field types, enums, required fields</a:t>
                      </a:r>
                    </a:p>
                  </a:txBody>
                </a:tc>
                <a:tc>
                  <a:txBody>
                    <a:bodyPr/>
                    <a:lstStyle/>
                    <a:p>
                      <a:pPr lvl="0" indent="0" marL="0">
                        <a:buNone/>
                      </a:pPr>
                      <a:r>
                        <a:rPr/>
                        <a:t>Runs on one entry, no filesystem</a:t>
                      </a:r>
                    </a:p>
                  </a:txBody>
                </a:tc>
              </a:tr>
              <a:tr h="0">
                <a:tc>
                  <a:txBody>
                    <a:bodyPr/>
                    <a:lstStyle/>
                    <a:p>
                      <a:pPr lvl="0" indent="0" marL="0">
                        <a:buNone/>
                      </a:pPr>
                      <a:r>
                        <a:rPr>
                          <a:latin typeface="Courier"/>
                        </a:rPr>
                        <a:t>astro build</a:t>
                      </a:r>
                    </a:p>
                  </a:txBody>
                </a:tc>
                <a:tc>
                  <a:txBody>
                    <a:bodyPr/>
                    <a:lstStyle/>
                    <a:p>
                      <a:pPr lvl="0" indent="0" marL="0">
                        <a:buNone/>
                      </a:pPr>
                      <a:r>
                        <a:rPr/>
                        <a:t>Seven graph-level checks</a:t>
                      </a:r>
                    </a:p>
                  </a:txBody>
                </a:tc>
                <a:tc>
                  <a:txBody>
                    <a:bodyPr/>
                    <a:lstStyle/>
                    <a:p>
                      <a:pPr lvl="0" indent="0" marL="0">
                        <a:buNone/>
                      </a:pPr>
                      <a:r>
                        <a:rPr/>
                        <a:t>Needs the whole collection</a:t>
                      </a:r>
                    </a:p>
                  </a:txBody>
                </a:tc>
              </a:tr>
              <a:tr h="0">
                <a:tc>
                  <a:txBody>
                    <a:bodyPr/>
                    <a:lstStyle/>
                    <a:p>
                      <a:pPr lvl="0" indent="0" marL="0">
                        <a:buNone/>
                      </a:pPr>
                      <a:r>
                        <a:rPr>
                          <a:latin typeface="Courier"/>
                        </a:rPr>
                        <a:t>pnpm test</a:t>
                      </a:r>
                    </a:p>
                  </a:txBody>
                </a:tc>
                <a:tc>
                  <a:txBody>
                    <a:bodyPr/>
                    <a:lstStyle/>
                    <a:p>
                      <a:pPr lvl="0" indent="0" marL="0">
                        <a:buNone/>
                      </a:pPr>
                      <a:r>
                        <a:rPr/>
                        <a:t>Filesystem checks</a:t>
                      </a:r>
                    </a:p>
                  </a:txBody>
                </a:tc>
                <a:tc>
                  <a:txBody>
                    <a:bodyPr/>
                    <a:lstStyle/>
                    <a:p>
                      <a:pPr lvl="0" indent="0" marL="0">
                        <a:buNone/>
                      </a:pPr>
                      <a:r>
                        <a:rPr/>
                        <a:t>The build has no </a:t>
                      </a:r>
                      <a:r>
                        <a:rPr>
                          <a:latin typeface="Courier"/>
                        </a:rPr>
                        <a:t>node:fs</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Checks in three places, and the constraint that decided where</a:t>
            </a:r>
          </a:p>
        </p:txBody>
      </p:sp>
      <p:sp>
        <p:nvSpPr>
          <p:cNvPr id="3" name="Content Placeholder 2"/>
          <p:cNvSpPr>
            <a:spLocks noGrp="1"/>
          </p:cNvSpPr>
          <p:nvPr>
            <p:ph idx="1"/>
          </p:nvPr>
        </p:nvSpPr>
        <p:spPr/>
        <p:txBody>
          <a:bodyPr/>
          <a:lstStyle/>
          <a:p>
            <a:pPr lvl="0"/>
            <a:r>
              <a:rPr/>
              <a:t>The Astro build prerenders inside a Cloudflare worker with no </a:t>
            </a:r>
            <a:r>
              <a:rPr>
                <a:latin typeface="Courier"/>
              </a:rPr>
              <a:t>node:fs</a:t>
            </a:r>
            <a:r>
              <a:rPr/>
              <a:t> — so a check that has to look at a file on disk…</a:t>
            </a:r>
          </a:p>
          <a:p>
            <a:pPr lvl="0"/>
            <a:r>
              <a:rPr/>
              <a:t>Put the check where it can run — That is a real engineering constraint, and it produced a better arrangement than…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a reference graph cannot express — Example</a:t>
            </a:r>
          </a:p>
        </p:txBody>
      </p:sp>
      <p:sp>
        <p:nvSpPr>
          <p:cNvPr id="3" name="Content Placeholder 2"/>
          <p:cNvSpPr>
            <a:spLocks noGrp="1"/>
          </p:cNvSpPr>
          <p:nvPr>
            <p:ph idx="1"/>
          </p:nvPr>
        </p:nvSpPr>
        <p:spPr/>
        <p:txBody>
          <a:bodyPr/>
          <a:lstStyle/>
          <a:p>
            <a:pPr lvl="0" indent="0">
              <a:buNone/>
            </a:pPr>
            <a:r>
              <a:rPr>
                <a:latin typeface="Courier"/>
              </a:rPr>
              <a:t>REFERENCE_RULES verifies that a declared slug resolves.
It cannot verify that an entry is pointed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a reference graph cannot express</a:t>
            </a:r>
          </a:p>
        </p:txBody>
      </p:sp>
      <p:sp>
        <p:nvSpPr>
          <p:cNvPr id="3" name="Content Placeholder 2"/>
          <p:cNvSpPr>
            <a:spLocks noGrp="1"/>
          </p:cNvSpPr>
          <p:nvPr>
            <p:ph idx="1"/>
          </p:nvPr>
        </p:nvSpPr>
        <p:spPr/>
        <p:txBody>
          <a:bodyPr/>
          <a:lstStyle/>
          <a:p>
            <a:pPr lvl="0"/>
            <a:r>
              <a:rPr/>
              <a:t>So a course could ship with no lab and no exercise, and every gate would stay green — That is what…</a:t>
            </a:r>
          </a:p>
          <a:p>
            <a:pPr lvl="0"/>
            <a:r>
              <a:rPr/>
              <a:t>Any “every X has at least one Y” rule needs a test of that shape — and recognising which of your constraints are of…</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repository refuses to hold — Example</a:t>
            </a:r>
          </a:p>
        </p:txBody>
      </p:sp>
      <p:sp>
        <p:nvSpPr>
          <p:cNvPr id="3" name="Content Placeholder 2"/>
          <p:cNvSpPr>
            <a:spLocks noGrp="1"/>
          </p:cNvSpPr>
          <p:nvPr>
            <p:ph idx="1"/>
          </p:nvPr>
        </p:nvSpPr>
        <p:spPr/>
        <p:txBody>
          <a:bodyPr/>
          <a:lstStyle/>
          <a:p>
            <a:pPr lvl="0" indent="0">
              <a:buNone/>
            </a:pPr>
            <a:r>
              <a:rPr>
                <a:latin typeface="Courier"/>
              </a:rPr>
              <a:t>.refine((d) =&gt; d.dataQuality.synthetic === true, {
  message: "Only synthetic or fully de-identified datasets may be published.",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repository refuses to hold</a:t>
            </a:r>
          </a:p>
        </p:txBody>
      </p:sp>
      <p:sp>
        <p:nvSpPr>
          <p:cNvPr id="3" name="Content Placeholder 2"/>
          <p:cNvSpPr>
            <a:spLocks noGrp="1"/>
          </p:cNvSpPr>
          <p:nvPr>
            <p:ph idx="1"/>
          </p:nvPr>
        </p:nvSpPr>
        <p:spPr/>
        <p:txBody>
          <a:bodyPr/>
          <a:lstStyle/>
          <a:p>
            <a:pPr lvl="0"/>
            <a:r>
              <a:rPr/>
              <a:t>A dataset that is not declared synthetic fails the build — This audience models beneficiary, protection, GBV and…</a:t>
            </a:r>
          </a:p>
          <a:p>
            <a:pPr lvl="0"/>
            <a:r>
              <a:rPr/>
              <a:t>It pairs with generating the data rather than collecting it — The guarantee is structural at both ends: the generator…</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Reproducibility at the level of the language — Example</a:t>
            </a:r>
          </a:p>
        </p:txBody>
      </p:sp>
      <p:sp>
        <p:nvSpPr>
          <p:cNvPr id="3" name="Content Placeholder 2"/>
          <p:cNvSpPr>
            <a:spLocks noGrp="1"/>
          </p:cNvSpPr>
          <p:nvPr>
            <p:ph idx="1"/>
          </p:nvPr>
        </p:nvSpPr>
        <p:spPr/>
        <p:txBody>
          <a:bodyPr/>
          <a:lstStyle/>
          <a:p>
            <a:pPr lvl="0" indent="0">
              <a:buNone/>
            </a:pPr>
            <a:r>
              <a:rPr>
                <a:latin typeface="Courier"/>
              </a:rPr>
              <a:t>{ "packageManager": "pnpm@11.9.0", "engines": { "node": "&gt;=22" }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Reproducibility at the level of the language</a:t>
            </a:r>
          </a:p>
        </p:txBody>
      </p:sp>
      <p:sp>
        <p:nvSpPr>
          <p:cNvPr id="3" name="Content Placeholder 2"/>
          <p:cNvSpPr>
            <a:spLocks noGrp="1"/>
          </p:cNvSpPr>
          <p:nvPr>
            <p:ph idx="1"/>
          </p:nvPr>
        </p:nvSpPr>
        <p:spPr/>
        <p:txBody>
          <a:bodyPr/>
          <a:lstStyle/>
          <a:p>
            <a:pPr lvl="0"/>
            <a:r>
              <a:rPr/>
              <a:t>The package manager is pinned, not just the packages — A different pnpm resolves the lockfile differently, and that is…</a:t>
            </a:r>
          </a:p>
          <a:p>
            <a:pPr lvl="0"/>
            <a:r>
              <a:rPr/>
              <a:t>TypeScript is held at 6.x with the reason written down — TypeScript 7 does not yet expose the programmatic API `astro…</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repository does not do</a:t>
            </a:r>
          </a:p>
        </p:txBody>
      </p:sp>
      <p:sp>
        <p:nvSpPr>
          <p:cNvPr id="3" name="Content Placeholder 2"/>
          <p:cNvSpPr>
            <a:spLocks noGrp="1"/>
          </p:cNvSpPr>
          <p:nvPr>
            <p:ph idx="1"/>
          </p:nvPr>
        </p:nvSpPr>
        <p:spPr/>
        <p:txBody>
          <a:bodyPr/>
          <a:lstStyle/>
          <a:p>
            <a:pPr lvl="0"/>
            <a:r>
              <a:rPr/>
              <a:t>No container — A lock file plus a pinned package manager reproduces the JavaScript side; the Python and TeX sides…</a:t>
            </a:r>
          </a:p>
          <a:p>
            <a:pPr lvl="0"/>
            <a:r>
              <a:rPr/>
              <a:t>No end-to-end determinism test in CI — The dataset regeneration is deterministic and verified by hand; there is no CI…</a:t>
            </a:r>
          </a:p>
          <a:p>
            <a:pPr lvl="0"/>
            <a:r>
              <a:rPr/>
              <a:t>Handover documentation is thin — </a:t>
            </a:r>
            <a:r>
              <a:rPr>
                <a:latin typeface="Courier"/>
              </a:rPr>
              <a:t>CLAUDE.md</a:t>
            </a:r>
            <a:r>
              <a:rPr/>
              <a:t> and </a:t>
            </a:r>
            <a:r>
              <a:rPr>
                <a:latin typeface="Courier"/>
              </a:rPr>
              <a:t>docs/DEFINITION_OF_DONE.md</a:t>
            </a:r>
            <a:r>
              <a:rPr/>
              <a:t> carry the decisions, which is more than…</a:t>
            </a:r>
          </a:p>
          <a:p>
            <a:pPr lvl="0"/>
            <a:r>
              <a:rPr/>
              <a:t>Naming the gaps is the point — A case study that claims everything is a case study nobody can learn from, and the three…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Reproducibility of this platform
  Data          20 CSV files generated by 17 seeded scripts. Regenerating all
                of them produces byte-identical output; `pnpm datasets:generate`
                followed by `git status` is the verification.
  Checks        7 fail the build (schema, references, locale, translation
                parity, topic-sector, synthetic-only, programme spine).
                20 test files and 4,212 assertions run first in CI.
  Output        Course PDFs, slide decks, figures and notebooks are committed
                and deterministic. SOURCE_DATE_EPOCH pins pdfTeX and pandoc.
  Environment   pnpm 11.9.0 and Node 22 pinned. TypeScript held at 6.x with
                the reason and the removal condition documented.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Refused       A dataset not declared synthetic fails the build.
  Not done      No container; no CI job that regenerates everything and fails
                on a diff; handover documentation thinner than this course
                asks for.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row is the one to copy into your own version — A reproducibility statement without a “not done” section is a…</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thread through all twenty is the same — A number in a programme report is a claim, and everything this platform…</a:t>
            </a:r>
          </a:p>
          <a:p>
            <a:pPr lvl="0"/>
            <a:r>
              <a:rPr/>
              <a:t>The last of those is the one that makes the others checkable — An analysis nobody can rerun is an analysis whose other…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https://data-analysis.cassion.dev/courses/reproducible-workflows/repro-08-this-repository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study is the thing you are reading</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Twenty datasets from seventeen seeded scripts that regenerate byte-identically, twenty test files and 4,212 assertions, seven checks that fail the build, and a schema that refuses non-synthetic data. Every claim in this course is checkable in this repository.</vt:lpwstr>
  </property>
</Properties>
</file>