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notesMaster" Target="notesMasters/notesMaster1.xml" /><Relationship Id="rId32" Type="http://schemas.openxmlformats.org/officeDocument/2006/relationships/viewProps" Target="viewProps.xml" /><Relationship Id="rId31" Type="http://schemas.openxmlformats.org/officeDocument/2006/relationships/presProps" Target="presProps.xml" /><Relationship Id="rId1" Type="http://schemas.openxmlformats.org/officeDocument/2006/relationships/slideMaster" Target="slideMasters/slideMaster1.xml" /><Relationship Id="rId34" Type="http://schemas.openxmlformats.org/officeDocument/2006/relationships/tableStyles" Target="tableStyles.xml" /><Relationship Id="rId3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mean E. coli count in tested households is 29.6 CFU/100 mL. The median is 0. More than half the sample has no detectable contamination, and the mean is describing a tail that reaches 608.</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mean is 29.6 and the median is 0. Those two numbers describe the same 802 households, and only one of them describes any of them. More than half the tested households have no detectable E. coli at all. The mean is what you get by averaging a large group of zeros with a small group of very large numbers, and it lands in a region where almost nobody sits.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Skew +4.04. A symmetric distribution has a skew near zero; anything past about +1 means the mean and the median are answering different questions. This is why the WASH course reported risk classes rather than a mean. The classes are not a presentational choice — they are the only summary that survives a distribution shaped like this one.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Run the same three numbers over four indicators from four courses and the pattern is immediate.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Days to first service is nearly symmetric — mean 10.1, median 9.0, skew +0.52. A mean is a fair summary and a standard deviation means something. Days a water point is down is heavily right-skewed — a mean of 125.7 against a median of 56, because a handful of abandoned points have been broken for over 600 days. Report the median and the quartiles. Litres per person per day looks almost symmetric and has a skew of +8.54. That combination is the interesting one.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Median 23.7, ninetieth percentile 33.7, maximum 277.6. The skew statistic is not describing the population; it is detecting eleven bad rows. Those eleven are the households whose </a:t>
            </a:r>
            <a:r>
              <a:rPr i="1"/>
              <a:t>total</a:t>
            </a:r>
            <a:r>
              <a:rPr/>
              <a:t> consumption was entered in a per-person column — the defect the WASH course taught. Here it arrives from the other direction: a skew far out of line with the interquartile range is a data quality signal before it is a distributional finding.</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Eleven rows out of 2,403 and the skew goes from +8.54 to +0.06. Mean 23.5, median 23.6 — a distribution that was symmetric all along, wearing a shape that belonged entirely to a unit error. Compute the skew, then decide whether it is a finding or a bug. Both are common and they are told apart by looking at the extreme values, not by looking at the statistic.</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 coli is zero-inflated, which is a distinct case from merely skewed: 53.6% of the sample sits at exactly one value, and no continuous summary describes that. The two-part report — </a:t>
            </a:r>
            <a:r>
              <a:rPr i="1"/>
              <a:t>how many are at zero, and among the rest, how bad</a:t>
            </a:r>
            <a:r>
              <a:rPr/>
              <a:t> — is the only honest one.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Draw it before you summarise it, every time, and do not put it in the report. The histogram is an instrument for you, not a finding for the reader — its job is to tell you which summary is honest, and once it has done that the summary goes in and the histogram stays out. Two minutes of looking would have prevented every error in this lesson, and that is the entire argument for the habit.</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now know which single number describes an indicator. The next lesson is about how much that number could be wrong by, and the notation that carries it into a sentence a reader can act on.</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applied-statistics-for-programmes/stat-01-the-mean-that-describes-nobod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A mean of 29.6 and a median of zero</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The mean E. coli count in tested households is 29.6 CFU/100 mL. The median is 0. More than half the sample has no detectable contamination, and the mean is describing a tail that reaches 608.</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1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Compute the summary last</a:t>
            </a:r>
          </a:p>
          <a:p>
            <a:pPr lvl="0"/>
            <a:r>
              <a:rPr/>
              <a:t>Look at the shape</a:t>
            </a:r>
          </a:p>
          <a:p>
            <a:pPr lvl="0"/>
            <a:r>
              <a:rPr/>
              <a:t>Three shapes and what each demands</a:t>
            </a:r>
          </a:p>
          <a:p>
            <a:pPr lvl="0"/>
            <a:r>
              <a:rPr/>
              <a:t>When the skew is the data error</a:t>
            </a:r>
          </a:p>
          <a:p>
            <a:pPr lvl="0"/>
            <a:r>
              <a:rPr/>
              <a:t>What to report for each shape</a:t>
            </a:r>
          </a:p>
          <a:p>
            <a:pPr lvl="0"/>
            <a:r>
              <a:rPr/>
              <a:t>The histogram you should always draw</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Compute the summary last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wash </a:t>
            </a:r>
            <a:r>
              <a:rPr>
                <a:solidFill>
                  <a:srgbClr val="666666"/>
                </a:solidFill>
                <a:latin typeface="Courier"/>
              </a:rPr>
              <a:t>=</a:t>
            </a:r>
            <a:r>
              <a:rPr>
                <a:latin typeface="Courier"/>
              </a:rPr>
              <a:t> pd.read_csv(</a:t>
            </a:r>
            <a:r>
              <a:rPr>
                <a:solidFill>
                  <a:srgbClr val="4070A0"/>
                </a:solidFill>
                <a:latin typeface="Courier"/>
              </a:rPr>
              <a:t>"wash-household-survey-2024.v1.csv"</a:t>
            </a:r>
            <a:r>
              <a:rPr>
                <a:latin typeface="Courier"/>
              </a:rPr>
              <a:t>)</a:t>
            </a:r>
            <a:br/>
            <a:r>
              <a:rPr>
                <a:latin typeface="Courier"/>
              </a:rPr>
              <a:t>ecoli </a:t>
            </a:r>
            <a:r>
              <a:rPr>
                <a:solidFill>
                  <a:srgbClr val="666666"/>
                </a:solidFill>
                <a:latin typeface="Courier"/>
              </a:rPr>
              <a:t>=</a:t>
            </a:r>
            <a:r>
              <a:rPr>
                <a:latin typeface="Courier"/>
              </a:rPr>
              <a:t> wash[</a:t>
            </a:r>
            <a:r>
              <a:rPr>
                <a:solidFill>
                  <a:srgbClr val="4070A0"/>
                </a:solidFill>
                <a:latin typeface="Courier"/>
              </a:rPr>
              <a:t>"ecoli_cfu_100ml"</a:t>
            </a:r>
            <a:r>
              <a:rPr>
                <a:latin typeface="Courier"/>
              </a:rPr>
              <a:t>].dropna()</a:t>
            </a:r>
            <a:br/>
            <a:br/>
            <a:r>
              <a:rPr>
                <a:solidFill>
                  <a:srgbClr val="008000"/>
                </a:solidFill>
                <a:latin typeface="Courier"/>
              </a:rPr>
              <a:t>print</a:t>
            </a:r>
            <a:r>
              <a:rPr>
                <a:latin typeface="Courier"/>
              </a:rPr>
              <a:t>(ecoli.describe().</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Compute the summary last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wash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(ecoli_cfu_100ml))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mean =</a:t>
            </a:r>
            <a:r>
              <a:rPr>
                <a:latin typeface="Courier"/>
              </a:rPr>
              <a:t> </a:t>
            </a:r>
            <a:r>
              <a:rPr>
                <a:solidFill>
                  <a:srgbClr val="06287E"/>
                </a:solidFill>
                <a:latin typeface="Courier"/>
              </a:rPr>
              <a:t>mean</a:t>
            </a:r>
            <a:r>
              <a:rPr>
                <a:latin typeface="Courier"/>
              </a:rPr>
              <a:t>(ecoli_cfu_100ml),</a:t>
            </a:r>
            <a:br/>
            <a:r>
              <a:rPr>
                <a:latin typeface="Courier"/>
              </a:rPr>
              <a:t>            </a:t>
            </a:r>
            <a:r>
              <a:rPr>
                <a:solidFill>
                  <a:srgbClr val="7D9029"/>
                </a:solidFill>
                <a:latin typeface="Courier"/>
              </a:rPr>
              <a:t>median =</a:t>
            </a:r>
            <a:r>
              <a:rPr>
                <a:latin typeface="Courier"/>
              </a:rPr>
              <a:t> </a:t>
            </a:r>
            <a:r>
              <a:rPr>
                <a:solidFill>
                  <a:srgbClr val="06287E"/>
                </a:solidFill>
                <a:latin typeface="Courier"/>
              </a:rPr>
              <a:t>median</a:t>
            </a:r>
            <a:r>
              <a:rPr>
                <a:latin typeface="Courier"/>
              </a:rPr>
              <a:t>(ecoli_cfu_100ml), </a:t>
            </a:r>
            <a:r>
              <a:rPr>
                <a:solidFill>
                  <a:srgbClr val="7D9029"/>
                </a:solidFill>
                <a:latin typeface="Courier"/>
              </a:rPr>
              <a:t>sd =</a:t>
            </a:r>
            <a:r>
              <a:rPr>
                <a:latin typeface="Courier"/>
              </a:rPr>
              <a:t> </a:t>
            </a:r>
            <a:r>
              <a:rPr>
                <a:solidFill>
                  <a:srgbClr val="06287E"/>
                </a:solidFill>
                <a:latin typeface="Courier"/>
              </a:rPr>
              <a:t>sd</a:t>
            </a:r>
            <a:r>
              <a:rPr>
                <a:latin typeface="Courier"/>
              </a:rPr>
              <a:t>(ecoli_cfu_100ml))</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Compute the summary last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endParaRPr/>
                    </a:p>
                  </a:txBody>
                  <a:tcPr/>
                </a:tc>
                <a:tc>
                  <a:txBody>
                    <a:bodyPr/>
                    <a:lstStyle/>
                    <a:p>
                      <a:pPr lvl="0" indent="0" marL="0">
                        <a:buNone/>
                      </a:pPr>
                      <a:r>
                        <a:rPr/>
                        <a:t>Value</a:t>
                      </a:r>
                    </a:p>
                  </a:txBody>
                  <a:tcPr/>
                </a:tc>
              </a:tr>
              <a:tr h="0">
                <a:tc>
                  <a:txBody>
                    <a:bodyPr/>
                    <a:lstStyle/>
                    <a:p>
                      <a:pPr lvl="0" indent="0" marL="0">
                        <a:buNone/>
                      </a:pPr>
                      <a:r>
                        <a:rPr/>
                        <a:t>n</a:t>
                      </a:r>
                    </a:p>
                  </a:txBody>
                </a:tc>
                <a:tc>
                  <a:txBody>
                    <a:bodyPr/>
                    <a:lstStyle/>
                    <a:p>
                      <a:pPr lvl="0" indent="0" marL="0">
                        <a:buNone/>
                      </a:pPr>
                      <a:r>
                        <a:rPr/>
                        <a:t>802</a:t>
                      </a:r>
                    </a:p>
                  </a:txBody>
                </a:tc>
              </a:tr>
              <a:tr h="0">
                <a:tc>
                  <a:txBody>
                    <a:bodyPr/>
                    <a:lstStyle/>
                    <a:p>
                      <a:pPr lvl="0" indent="0" marL="0">
                        <a:buNone/>
                      </a:pPr>
                      <a:r>
                        <a:rPr b="1"/>
                        <a:t>Mean</a:t>
                      </a:r>
                    </a:p>
                  </a:txBody>
                </a:tc>
                <a:tc>
                  <a:txBody>
                    <a:bodyPr/>
                    <a:lstStyle/>
                    <a:p>
                      <a:pPr lvl="0" indent="0" marL="0">
                        <a:buNone/>
                      </a:pPr>
                      <a:r>
                        <a:rPr b="1"/>
                        <a:t>29.6</a:t>
                      </a:r>
                    </a:p>
                  </a:txBody>
                </a:tc>
              </a:tr>
              <a:tr h="0">
                <a:tc>
                  <a:txBody>
                    <a:bodyPr/>
                    <a:lstStyle/>
                    <a:p>
                      <a:pPr lvl="0" indent="0" marL="0">
                        <a:buNone/>
                      </a:pPr>
                      <a:r>
                        <a:rPr b="1"/>
                        <a:t>Median</a:t>
                      </a:r>
                    </a:p>
                  </a:txBody>
                </a:tc>
                <a:tc>
                  <a:txBody>
                    <a:bodyPr/>
                    <a:lstStyle/>
                    <a:p>
                      <a:pPr lvl="0" indent="0" marL="0">
                        <a:buNone/>
                      </a:pPr>
                      <a:r>
                        <a:rPr b="1"/>
                        <a:t>0.0</a:t>
                      </a:r>
                    </a:p>
                  </a:txBody>
                </a:tc>
              </a:tr>
              <a:tr h="0">
                <a:tc>
                  <a:txBody>
                    <a:bodyPr/>
                    <a:lstStyle/>
                    <a:p>
                      <a:pPr lvl="0" indent="0" marL="0">
                        <a:buNone/>
                      </a:pPr>
                      <a:r>
                        <a:rPr/>
                        <a:t>Standard deviation</a:t>
                      </a:r>
                    </a:p>
                  </a:txBody>
                </a:tc>
                <a:tc>
                  <a:txBody>
                    <a:bodyPr/>
                    <a:lstStyle/>
                    <a:p>
                      <a:pPr lvl="0" indent="0" marL="0">
                        <a:buNone/>
                      </a:pPr>
                      <a:r>
                        <a:rPr/>
                        <a:t>85.6</a:t>
                      </a:r>
                    </a:p>
                  </a:txBody>
                </a:tc>
              </a:tr>
              <a:tr h="0">
                <a:tc>
                  <a:txBody>
                    <a:bodyPr/>
                    <a:lstStyle/>
                    <a:p>
                      <a:pPr lvl="0" indent="0" marL="0">
                        <a:buNone/>
                      </a:pPr>
                      <a:r>
                        <a:rPr/>
                        <a:t>Maximum</a:t>
                      </a:r>
                    </a:p>
                  </a:txBody>
                </a:tc>
                <a:tc>
                  <a:txBody>
                    <a:bodyPr/>
                    <a:lstStyle/>
                    <a:p>
                      <a:pPr lvl="0" indent="0" marL="0">
                        <a:buNone/>
                      </a:pPr>
                      <a:r>
                        <a:rPr/>
                        <a:t>608</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Compute the summary last</a:t>
            </a:r>
          </a:p>
        </p:txBody>
      </p:sp>
      <p:sp>
        <p:nvSpPr>
          <p:cNvPr id="3" name="Content Placeholder 2"/>
          <p:cNvSpPr>
            <a:spLocks noGrp="1"/>
          </p:cNvSpPr>
          <p:nvPr>
            <p:ph idx="1"/>
          </p:nvPr>
        </p:nvSpPr>
        <p:spPr/>
        <p:txBody>
          <a:bodyPr/>
          <a:lstStyle/>
          <a:p>
            <a:pPr lvl="0"/>
            <a:r>
              <a:rPr/>
              <a:t>The mean is 29.6 and the median is 0 — Those two numbers describe the same 802 households, and only one of them…</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Look at the shape — In Python</a:t>
            </a:r>
          </a:p>
        </p:txBody>
      </p:sp>
      <p:sp>
        <p:nvSpPr>
          <p:cNvPr id="3" name="Content Placeholder 2"/>
          <p:cNvSpPr>
            <a:spLocks noGrp="1"/>
          </p:cNvSpPr>
          <p:nvPr>
            <p:ph idx="1"/>
          </p:nvPr>
        </p:nvSpPr>
        <p:spPr/>
        <p:txBody>
          <a:bodyPr/>
          <a:lstStyle/>
          <a:p>
            <a:pPr lvl="0" indent="0">
              <a:buNone/>
            </a:pPr>
            <a:r>
              <a:rPr>
                <a:latin typeface="Courier"/>
              </a:rPr>
              <a:t>bins </a:t>
            </a:r>
            <a:r>
              <a:rPr>
                <a:solidFill>
                  <a:srgbClr val="666666"/>
                </a:solidFill>
                <a:latin typeface="Courier"/>
              </a:rPr>
              <a:t>=</a:t>
            </a:r>
            <a:r>
              <a:rPr>
                <a:latin typeface="Courier"/>
              </a:rPr>
              <a:t> [</a:t>
            </a:r>
            <a:r>
              <a:rPr>
                <a:solidFill>
                  <a:srgbClr val="666666"/>
                </a:solidFill>
                <a:latin typeface="Courier"/>
              </a:rPr>
              <a:t>-</a:t>
            </a:r>
            <a:r>
              <a:rPr>
                <a:solidFill>
                  <a:srgbClr val="40A070"/>
                </a:solidFill>
                <a:latin typeface="Courier"/>
              </a:rPr>
              <a:t>1</a:t>
            </a:r>
            <a:r>
              <a:rPr>
                <a:latin typeface="Courier"/>
              </a:rPr>
              <a:t>, </a:t>
            </a:r>
            <a:r>
              <a:rPr>
                <a:solidFill>
                  <a:srgbClr val="40A070"/>
                </a:solidFill>
                <a:latin typeface="Courier"/>
              </a:rPr>
              <a:t>0</a:t>
            </a:r>
            <a:r>
              <a:rPr>
                <a:latin typeface="Courier"/>
              </a:rPr>
              <a:t>, </a:t>
            </a:r>
            <a:r>
              <a:rPr>
                <a:solidFill>
                  <a:srgbClr val="40A070"/>
                </a:solidFill>
                <a:latin typeface="Courier"/>
              </a:rPr>
              <a:t>10</a:t>
            </a:r>
            <a:r>
              <a:rPr>
                <a:latin typeface="Courier"/>
              </a:rPr>
              <a:t>, </a:t>
            </a:r>
            <a:r>
              <a:rPr>
                <a:solidFill>
                  <a:srgbClr val="40A070"/>
                </a:solidFill>
                <a:latin typeface="Courier"/>
              </a:rPr>
              <a:t>100</a:t>
            </a:r>
            <a:r>
              <a:rPr>
                <a:latin typeface="Courier"/>
              </a:rPr>
              <a:t>, </a:t>
            </a:r>
            <a:r>
              <a:rPr>
                <a:solidFill>
                  <a:srgbClr val="40A070"/>
                </a:solidFill>
                <a:latin typeface="Courier"/>
              </a:rPr>
              <a:t>1000</a:t>
            </a:r>
            <a:r>
              <a:rPr>
                <a:latin typeface="Courier"/>
              </a:rPr>
              <a:t>]</a:t>
            </a:r>
            <a:br/>
            <a:r>
              <a:rPr>
                <a:latin typeface="Courier"/>
              </a:rPr>
              <a:t>labels </a:t>
            </a:r>
            <a:r>
              <a:rPr>
                <a:solidFill>
                  <a:srgbClr val="666666"/>
                </a:solidFill>
                <a:latin typeface="Courier"/>
              </a:rPr>
              <a:t>=</a:t>
            </a:r>
            <a:r>
              <a:rPr>
                <a:latin typeface="Courier"/>
              </a:rPr>
              <a:t> [</a:t>
            </a:r>
            <a:r>
              <a:rPr>
                <a:solidFill>
                  <a:srgbClr val="4070A0"/>
                </a:solidFill>
                <a:latin typeface="Courier"/>
              </a:rPr>
              <a:t>"0 (none detected)"</a:t>
            </a:r>
            <a:r>
              <a:rPr>
                <a:latin typeface="Courier"/>
              </a:rPr>
              <a:t>, </a:t>
            </a:r>
            <a:r>
              <a:rPr>
                <a:solidFill>
                  <a:srgbClr val="4070A0"/>
                </a:solidFill>
                <a:latin typeface="Courier"/>
              </a:rPr>
              <a:t>"1-10"</a:t>
            </a:r>
            <a:r>
              <a:rPr>
                <a:latin typeface="Courier"/>
              </a:rPr>
              <a:t>, </a:t>
            </a:r>
            <a:r>
              <a:rPr>
                <a:solidFill>
                  <a:srgbClr val="4070A0"/>
                </a:solidFill>
                <a:latin typeface="Courier"/>
              </a:rPr>
              <a:t>"11-100"</a:t>
            </a:r>
            <a:r>
              <a:rPr>
                <a:latin typeface="Courier"/>
              </a:rPr>
              <a:t>, </a:t>
            </a:r>
            <a:r>
              <a:rPr>
                <a:solidFill>
                  <a:srgbClr val="4070A0"/>
                </a:solidFill>
                <a:latin typeface="Courier"/>
              </a:rPr>
              <a:t>"&gt;100"</a:t>
            </a:r>
            <a:r>
              <a:rPr>
                <a:latin typeface="Courier"/>
              </a:rPr>
              <a:t>]</a:t>
            </a:r>
            <a:br/>
            <a:r>
              <a:rPr>
                <a:solidFill>
                  <a:srgbClr val="008000"/>
                </a:solidFill>
                <a:latin typeface="Courier"/>
              </a:rPr>
              <a:t>print</a:t>
            </a:r>
            <a:r>
              <a:rPr>
                <a:latin typeface="Courier"/>
              </a:rPr>
              <a:t>(pd.cut(ecoli, bins, labels</a:t>
            </a:r>
            <a:r>
              <a:rPr>
                <a:solidFill>
                  <a:srgbClr val="666666"/>
                </a:solidFill>
                <a:latin typeface="Courier"/>
              </a:rPr>
              <a:t>=</a:t>
            </a:r>
            <a:r>
              <a:rPr>
                <a:latin typeface="Courier"/>
              </a:rPr>
              <a:t>labels).value_counts().reindex(labels))</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\n</a:t>
            </a:r>
            <a:r>
              <a:rPr>
                <a:solidFill>
                  <a:srgbClr val="BB6688"/>
                </a:solidFill>
                <a:latin typeface="Courier"/>
              </a:rPr>
              <a:t>skew: </a:t>
            </a:r>
            <a:r>
              <a:rPr>
                <a:solidFill>
                  <a:srgbClr val="4070A0"/>
                </a:solidFill>
                <a:latin typeface="Courier"/>
              </a:rPr>
              <a:t>{</a:t>
            </a:r>
            <a:r>
              <a:rPr>
                <a:latin typeface="Courier"/>
              </a:rPr>
              <a:t>ecoli</a:t>
            </a:r>
            <a:r>
              <a:rPr>
                <a:solidFill>
                  <a:srgbClr val="4070A0"/>
                </a:solidFill>
                <a:latin typeface="Courier"/>
              </a:rPr>
              <a:t>.</a:t>
            </a:r>
            <a:r>
              <a:rPr>
                <a:latin typeface="Courier"/>
              </a:rPr>
              <a:t>skew()</a:t>
            </a:r>
            <a:r>
              <a:rPr>
                <a:solidFill>
                  <a:srgbClr val="4070A0"/>
                </a:solidFill>
                <a:latin typeface="Courier"/>
              </a:rPr>
              <a:t>:.2f}</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Look at the shape — In R</a:t>
            </a:r>
          </a:p>
        </p:txBody>
      </p:sp>
      <p:sp>
        <p:nvSpPr>
          <p:cNvPr id="3" name="Content Placeholder 2"/>
          <p:cNvSpPr>
            <a:spLocks noGrp="1"/>
          </p:cNvSpPr>
          <p:nvPr>
            <p:ph idx="1"/>
          </p:nvPr>
        </p:nvSpPr>
        <p:spPr/>
        <p:txBody>
          <a:bodyPr/>
          <a:lstStyle/>
          <a:p>
            <a:pPr lvl="0" indent="0">
              <a:buNone/>
            </a:pPr>
            <a:r>
              <a:rPr>
                <a:latin typeface="Courier"/>
              </a:rPr>
              <a:t>wash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(ecoli_cfu_100ml)) </a:t>
            </a:r>
            <a:r>
              <a:rPr>
                <a:solidFill>
                  <a:srgbClr val="4070A0"/>
                </a:solidFill>
                <a:latin typeface="Courier"/>
              </a:rPr>
              <a:t>|&gt;</a:t>
            </a:r>
            <a:br/>
            <a:r>
              <a:rPr>
                <a:latin typeface="Courier"/>
              </a:rPr>
              <a:t>  </a:t>
            </a:r>
            <a:r>
              <a:rPr>
                <a:solidFill>
                  <a:srgbClr val="06287E"/>
                </a:solidFill>
                <a:latin typeface="Courier"/>
              </a:rPr>
              <a:t>count</a:t>
            </a:r>
            <a:r>
              <a:rPr>
                <a:latin typeface="Courier"/>
              </a:rPr>
              <a:t>(</a:t>
            </a:r>
            <a:r>
              <a:rPr>
                <a:solidFill>
                  <a:srgbClr val="7D9029"/>
                </a:solidFill>
                <a:latin typeface="Courier"/>
              </a:rPr>
              <a:t>band =</a:t>
            </a:r>
            <a:r>
              <a:rPr>
                <a:latin typeface="Courier"/>
              </a:rPr>
              <a:t> </a:t>
            </a:r>
            <a:r>
              <a:rPr>
                <a:solidFill>
                  <a:srgbClr val="06287E"/>
                </a:solidFill>
                <a:latin typeface="Courier"/>
              </a:rPr>
              <a:t>cut</a:t>
            </a:r>
            <a:r>
              <a:rPr>
                <a:latin typeface="Courier"/>
              </a:rPr>
              <a:t>(ecoli_cfu_100ml, </a:t>
            </a:r>
            <a:r>
              <a:rPr>
                <a:solidFill>
                  <a:srgbClr val="06287E"/>
                </a:solidFill>
                <a:latin typeface="Courier"/>
              </a:rPr>
              <a:t>c</a:t>
            </a:r>
            <a:r>
              <a:rPr>
                <a:latin typeface="Courier"/>
              </a:rPr>
              <a:t>(</a:t>
            </a:r>
            <a:r>
              <a:rPr>
                <a:solidFill>
                  <a:srgbClr val="4070A0"/>
                </a:solidFill>
                <a:latin typeface="Courier"/>
              </a:rPr>
              <a:t>-</a:t>
            </a:r>
            <a:r>
              <a:rPr>
                <a:solidFill>
                  <a:srgbClr val="40A070"/>
                </a:solidFill>
                <a:latin typeface="Courier"/>
              </a:rPr>
              <a:t>1</a:t>
            </a:r>
            <a:r>
              <a:rPr>
                <a:latin typeface="Courier"/>
              </a:rPr>
              <a:t>, </a:t>
            </a:r>
            <a:r>
              <a:rPr>
                <a:solidFill>
                  <a:srgbClr val="40A070"/>
                </a:solidFill>
                <a:latin typeface="Courier"/>
              </a:rPr>
              <a:t>0</a:t>
            </a:r>
            <a:r>
              <a:rPr>
                <a:latin typeface="Courier"/>
              </a:rPr>
              <a:t>, </a:t>
            </a:r>
            <a:r>
              <a:rPr>
                <a:solidFill>
                  <a:srgbClr val="40A070"/>
                </a:solidFill>
                <a:latin typeface="Courier"/>
              </a:rPr>
              <a:t>10</a:t>
            </a:r>
            <a:r>
              <a:rPr>
                <a:latin typeface="Courier"/>
              </a:rPr>
              <a:t>, </a:t>
            </a:r>
            <a:r>
              <a:rPr>
                <a:solidFill>
                  <a:srgbClr val="40A070"/>
                </a:solidFill>
                <a:latin typeface="Courier"/>
              </a:rPr>
              <a:t>100</a:t>
            </a:r>
            <a:r>
              <a:rPr>
                <a:latin typeface="Courier"/>
              </a:rPr>
              <a:t>, </a:t>
            </a:r>
            <a:r>
              <a:rPr>
                <a:solidFill>
                  <a:srgbClr val="880000"/>
                </a:solidFill>
                <a:latin typeface="Courier"/>
              </a:rPr>
              <a:t>Inf</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Look at the shape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Band</a:t>
                      </a:r>
                    </a:p>
                  </a:txBody>
                  <a:tcPr/>
                </a:tc>
                <a:tc>
                  <a:txBody>
                    <a:bodyPr/>
                    <a:lstStyle/>
                    <a:p>
                      <a:pPr lvl="0" indent="0" marL="0">
                        <a:buNone/>
                      </a:pPr>
                      <a:r>
                        <a:rPr/>
                        <a:t>Households</a:t>
                      </a:r>
                    </a:p>
                  </a:txBody>
                  <a:tcPr/>
                </a:tc>
                <a:tc>
                  <a:txBody>
                    <a:bodyPr/>
                    <a:lstStyle/>
                    <a:p>
                      <a:pPr lvl="0" indent="0" marL="0">
                        <a:buNone/>
                      </a:pPr>
                      <a:r>
                        <a:rPr/>
                        <a:t>Share</a:t>
                      </a:r>
                    </a:p>
                  </a:txBody>
                  <a:tcPr/>
                </a:tc>
              </a:tr>
              <a:tr h="0">
                <a:tc>
                  <a:txBody>
                    <a:bodyPr/>
                    <a:lstStyle/>
                    <a:p>
                      <a:pPr lvl="0" indent="0" marL="0">
                        <a:buNone/>
                      </a:pPr>
                      <a:r>
                        <a:rPr b="1"/>
                        <a:t>0 — none detected</a:t>
                      </a:r>
                    </a:p>
                  </a:txBody>
                </a:tc>
                <a:tc>
                  <a:txBody>
                    <a:bodyPr/>
                    <a:lstStyle/>
                    <a:p>
                      <a:pPr lvl="0" indent="0" marL="0">
                        <a:buNone/>
                      </a:pPr>
                      <a:r>
                        <a:rPr/>
                        <a:t>430</a:t>
                      </a:r>
                    </a:p>
                  </a:txBody>
                </a:tc>
                <a:tc>
                  <a:txBody>
                    <a:bodyPr/>
                    <a:lstStyle/>
                    <a:p>
                      <a:pPr lvl="0" indent="0" marL="0">
                        <a:buNone/>
                      </a:pPr>
                      <a:r>
                        <a:rPr b="1"/>
                        <a:t>53.6%</a:t>
                      </a:r>
                    </a:p>
                  </a:txBody>
                </a:tc>
              </a:tr>
              <a:tr h="0">
                <a:tc>
                  <a:txBody>
                    <a:bodyPr/>
                    <a:lstStyle/>
                    <a:p>
                      <a:pPr lvl="0" indent="0" marL="0">
                        <a:buNone/>
                      </a:pPr>
                      <a:r>
                        <a:rPr/>
                        <a:t>1–10</a:t>
                      </a:r>
                    </a:p>
                  </a:txBody>
                </a:tc>
                <a:tc>
                  <a:txBody>
                    <a:bodyPr/>
                    <a:lstStyle/>
                    <a:p>
                      <a:pPr lvl="0" indent="0" marL="0">
                        <a:buNone/>
                      </a:pPr>
                      <a:r>
                        <a:rPr/>
                        <a:t>173</a:t>
                      </a:r>
                    </a:p>
                  </a:txBody>
                </a:tc>
                <a:tc>
                  <a:txBody>
                    <a:bodyPr/>
                    <a:lstStyle/>
                    <a:p>
                      <a:pPr lvl="0" indent="0" marL="0">
                        <a:buNone/>
                      </a:pPr>
                      <a:r>
                        <a:rPr/>
                        <a:t>21.6%</a:t>
                      </a:r>
                    </a:p>
                  </a:txBody>
                </a:tc>
              </a:tr>
              <a:tr h="0">
                <a:tc>
                  <a:txBody>
                    <a:bodyPr/>
                    <a:lstStyle/>
                    <a:p>
                      <a:pPr lvl="0" indent="0" marL="0">
                        <a:buNone/>
                      </a:pPr>
                      <a:r>
                        <a:rPr/>
                        <a:t>11–100</a:t>
                      </a:r>
                    </a:p>
                  </a:txBody>
                </a:tc>
                <a:tc>
                  <a:txBody>
                    <a:bodyPr/>
                    <a:lstStyle/>
                    <a:p>
                      <a:pPr lvl="0" indent="0" marL="0">
                        <a:buNone/>
                      </a:pPr>
                      <a:r>
                        <a:rPr/>
                        <a:t>139</a:t>
                      </a:r>
                    </a:p>
                  </a:txBody>
                </a:tc>
                <a:tc>
                  <a:txBody>
                    <a:bodyPr/>
                    <a:lstStyle/>
                    <a:p>
                      <a:pPr lvl="0" indent="0" marL="0">
                        <a:buNone/>
                      </a:pPr>
                      <a:r>
                        <a:rPr/>
                        <a:t>17.3%</a:t>
                      </a:r>
                    </a:p>
                  </a:txBody>
                </a:tc>
              </a:tr>
              <a:tr h="0">
                <a:tc>
                  <a:txBody>
                    <a:bodyPr/>
                    <a:lstStyle/>
                    <a:p>
                      <a:pPr lvl="0" indent="0" marL="0">
                        <a:buNone/>
                      </a:pPr>
                      <a:r>
                        <a:rPr/>
                        <a:t>&gt;100</a:t>
                      </a:r>
                    </a:p>
                  </a:txBody>
                </a:tc>
                <a:tc>
                  <a:txBody>
                    <a:bodyPr/>
                    <a:lstStyle/>
                    <a:p>
                      <a:pPr lvl="0" indent="0" marL="0">
                        <a:buNone/>
                      </a:pPr>
                      <a:r>
                        <a:rPr/>
                        <a:t>60</a:t>
                      </a:r>
                    </a:p>
                  </a:txBody>
                </a:tc>
                <a:tc>
                  <a:txBody>
                    <a:bodyPr/>
                    <a:lstStyle/>
                    <a:p>
                      <a:pPr lvl="0" indent="0" marL="0">
                        <a:buNone/>
                      </a:pPr>
                      <a:r>
                        <a:rPr/>
                        <a:t>7.5%</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Look at the shape</a:t>
            </a:r>
          </a:p>
        </p:txBody>
      </p:sp>
      <p:sp>
        <p:nvSpPr>
          <p:cNvPr id="3" name="Content Placeholder 2"/>
          <p:cNvSpPr>
            <a:spLocks noGrp="1"/>
          </p:cNvSpPr>
          <p:nvPr>
            <p:ph idx="1"/>
          </p:nvPr>
        </p:nvSpPr>
        <p:spPr/>
        <p:txBody>
          <a:bodyPr/>
          <a:lstStyle/>
          <a:p>
            <a:pPr lvl="0"/>
            <a:r>
              <a:rPr/>
              <a:t>Skew +4.04 — A symmetric distribution has a skew near zero; anything past about +1 means the mean and the median are…</a:t>
            </a:r>
          </a:p>
          <a:p>
            <a:pPr lvl="0"/>
            <a:r>
              <a:rPr/>
              <a:t>This is why the WASH course reported risk classes rather than a mean — The classes are not a presentational choice —…</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shapes and what each demands — In Python (cont.)</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b="1">
                <a:solidFill>
                  <a:srgbClr val="007020"/>
                </a:solidFill>
                <a:latin typeface="Courier"/>
              </a:rPr>
              <a:t>def</a:t>
            </a:r>
            <a:r>
              <a:rPr>
                <a:latin typeface="Courier"/>
              </a:rPr>
              <a:t> profile(series, name):</a:t>
            </a:r>
            <a:br/>
            <a:r>
              <a:rPr>
                <a:latin typeface="Courier"/>
              </a:rPr>
              <a:t>    s </a:t>
            </a:r>
            <a:r>
              <a:rPr>
                <a:solidFill>
                  <a:srgbClr val="666666"/>
                </a:solidFill>
                <a:latin typeface="Courier"/>
              </a:rPr>
              <a:t>=</a:t>
            </a:r>
            <a:r>
              <a:rPr>
                <a:latin typeface="Courier"/>
              </a:rPr>
              <a:t> series.dropna()</a:t>
            </a:r>
            <a:br/>
            <a:r>
              <a:rPr>
                <a:latin typeface="Courier"/>
              </a:rPr>
              <a:t>    </a:t>
            </a:r>
            <a:r>
              <a:rPr b="1">
                <a:solidFill>
                  <a:srgbClr val="007020"/>
                </a:solidFill>
                <a:latin typeface="Courier"/>
              </a:rPr>
              <a:t>return</a:t>
            </a:r>
            <a:r>
              <a:rPr>
                <a:latin typeface="Courier"/>
              </a:rPr>
              <a:t> {</a:t>
            </a:r>
            <a:br/>
            <a:r>
              <a:rPr>
                <a:latin typeface="Courier"/>
              </a:rPr>
              <a:t>        </a:t>
            </a:r>
            <a:r>
              <a:rPr>
                <a:solidFill>
                  <a:srgbClr val="4070A0"/>
                </a:solidFill>
                <a:latin typeface="Courier"/>
              </a:rPr>
              <a:t>"indicator"</a:t>
            </a:r>
            <a:r>
              <a:rPr>
                <a:latin typeface="Courier"/>
              </a:rPr>
              <a:t>: name, </a:t>
            </a:r>
            <a:r>
              <a:rPr>
                <a:solidFill>
                  <a:srgbClr val="4070A0"/>
                </a:solidFill>
                <a:latin typeface="Courier"/>
              </a:rPr>
              <a:t>"n"</a:t>
            </a:r>
            <a:r>
              <a:rPr>
                <a:latin typeface="Courier"/>
              </a:rPr>
              <a:t>: </a:t>
            </a:r>
            <a:r>
              <a:rPr>
                <a:solidFill>
                  <a:srgbClr val="008000"/>
                </a:solidFill>
                <a:latin typeface="Courier"/>
              </a:rPr>
              <a:t>len</a:t>
            </a:r>
            <a:r>
              <a:rPr>
                <a:latin typeface="Courier"/>
              </a:rPr>
              <a:t>(s),</a:t>
            </a:r>
            <a:br/>
            <a:r>
              <a:rPr>
                <a:latin typeface="Courier"/>
              </a:rPr>
              <a:t>        </a:t>
            </a:r>
            <a:r>
              <a:rPr>
                <a:solidFill>
                  <a:srgbClr val="4070A0"/>
                </a:solidFill>
                <a:latin typeface="Courier"/>
              </a:rPr>
              <a:t>"mean"</a:t>
            </a:r>
            <a:r>
              <a:rPr>
                <a:latin typeface="Courier"/>
              </a:rPr>
              <a:t>: </a:t>
            </a:r>
            <a:r>
              <a:rPr>
                <a:solidFill>
                  <a:srgbClr val="008000"/>
                </a:solidFill>
                <a:latin typeface="Courier"/>
              </a:rPr>
              <a:t>round</a:t>
            </a:r>
            <a:r>
              <a:rPr>
                <a:latin typeface="Courier"/>
              </a:rPr>
              <a:t>(s.mean(), </a:t>
            </a:r>
            <a:r>
              <a:rPr>
                <a:solidFill>
                  <a:srgbClr val="40A070"/>
                </a:solidFill>
                <a:latin typeface="Courier"/>
              </a:rPr>
              <a:t>1</a:t>
            </a:r>
            <a:r>
              <a:rPr>
                <a:latin typeface="Courier"/>
              </a:rPr>
              <a:t>), </a:t>
            </a:r>
            <a:r>
              <a:rPr>
                <a:solidFill>
                  <a:srgbClr val="4070A0"/>
                </a:solidFill>
                <a:latin typeface="Courier"/>
              </a:rPr>
              <a:t>"median"</a:t>
            </a:r>
            <a:r>
              <a:rPr>
                <a:latin typeface="Courier"/>
              </a:rPr>
              <a:t>: </a:t>
            </a:r>
            <a:r>
              <a:rPr>
                <a:solidFill>
                  <a:srgbClr val="008000"/>
                </a:solidFill>
                <a:latin typeface="Courier"/>
              </a:rPr>
              <a:t>round</a:t>
            </a:r>
            <a:r>
              <a:rPr>
                <a:latin typeface="Courier"/>
              </a:rPr>
              <a:t>(s.median(), </a:t>
            </a:r>
            <a:r>
              <a:rPr>
                <a:solidFill>
                  <a:srgbClr val="40A070"/>
                </a:solidFill>
                <a:latin typeface="Courier"/>
              </a:rPr>
              <a:t>1</a:t>
            </a:r>
            <a:r>
              <a:rPr>
                <a:latin typeface="Courier"/>
              </a:rPr>
              <a:t>),</a:t>
            </a:r>
            <a:br/>
            <a:r>
              <a:rPr>
                <a:latin typeface="Courier"/>
              </a:rPr>
              <a:t>        </a:t>
            </a:r>
            <a:r>
              <a:rPr>
                <a:solidFill>
                  <a:srgbClr val="4070A0"/>
                </a:solidFill>
                <a:latin typeface="Courier"/>
              </a:rPr>
              <a:t>"skew"</a:t>
            </a:r>
            <a:r>
              <a:rPr>
                <a:latin typeface="Courier"/>
              </a:rPr>
              <a:t>: </a:t>
            </a:r>
            <a:r>
              <a:rPr>
                <a:solidFill>
                  <a:srgbClr val="008000"/>
                </a:solidFill>
                <a:latin typeface="Courier"/>
              </a:rPr>
              <a:t>round</a:t>
            </a:r>
            <a:r>
              <a:rPr>
                <a:latin typeface="Courier"/>
              </a:rPr>
              <a:t>(s.skew(), </a:t>
            </a:r>
            <a:r>
              <a:rPr>
                <a:solidFill>
                  <a:srgbClr val="40A070"/>
                </a:solidFill>
                <a:latin typeface="Courier"/>
              </a:rPr>
              <a:t>2</a:t>
            </a:r>
            <a:r>
              <a:rPr>
                <a:latin typeface="Courier"/>
              </a:rPr>
              <a:t>),</a:t>
            </a:r>
            <a:br/>
            <a:r>
              <a:rPr>
                <a:latin typeface="Courier"/>
              </a:rPr>
              <a:t>    }</a:t>
            </a:r>
            <a:br/>
            <a:br/>
            <a:r>
              <a:rPr>
                <a:latin typeface="Courier"/>
              </a:rPr>
              <a:t>points </a:t>
            </a:r>
            <a:r>
              <a:rPr>
                <a:solidFill>
                  <a:srgbClr val="666666"/>
                </a:solidFill>
                <a:latin typeface="Courier"/>
              </a:rPr>
              <a:t>=</a:t>
            </a:r>
            <a:r>
              <a:rPr>
                <a:latin typeface="Courier"/>
              </a:rPr>
              <a:t> pd.read_csv(</a:t>
            </a:r>
            <a:r>
              <a:rPr>
                <a:solidFill>
                  <a:srgbClr val="4070A0"/>
                </a:solidFill>
                <a:latin typeface="Courier"/>
              </a:rPr>
              <a:t>"water-point-monitoring-2024.v1.csv"</a:t>
            </a:r>
            <a:r>
              <a:rPr>
                <a:latin typeface="Courier"/>
              </a:rPr>
              <a:t>)</a:t>
            </a:r>
            <a:br/>
            <a:r>
              <a:rPr>
                <a:latin typeface="Courier"/>
              </a:rPr>
              <a:t>protection </a:t>
            </a:r>
            <a:r>
              <a:rPr>
                <a:solidFill>
                  <a:srgbClr val="666666"/>
                </a:solidFill>
                <a:latin typeface="Courier"/>
              </a:rPr>
              <a:t>=</a:t>
            </a:r>
            <a:r>
              <a:rPr>
                <a:latin typeface="Courier"/>
              </a:rPr>
              <a:t> pd.read_csv(</a:t>
            </a:r>
            <a:r>
              <a:rPr>
                <a:solidFill>
                  <a:srgbClr val="4070A0"/>
                </a:solidFill>
                <a:latin typeface="Courier"/>
              </a:rPr>
              <a:t>"protection-referrals-2024.v1.csv"</a:t>
            </a:r>
            <a:r>
              <a:rPr>
                <a:latin typeface="Courier"/>
              </a:rPr>
              <a:t>)</a:t>
            </a:r>
            <a:br/>
            <a:br/>
            <a:r>
              <a:rPr>
                <a:solidFill>
                  <a:srgbClr val="008000"/>
                </a:solidFill>
                <a:latin typeface="Courier"/>
              </a:rPr>
              <a:t>print</a:t>
            </a:r>
            <a:r>
              <a:rPr>
                <a:latin typeface="Courier"/>
              </a:rPr>
              <a:t>(pd.DataFrame([</a:t>
            </a:r>
            <a:br/>
            <a:r>
              <a:rPr>
                <a:latin typeface="Courier"/>
              </a:rPr>
              <a:t>    profile(wash[</a:t>
            </a:r>
            <a:r>
              <a:rPr>
                <a:solidFill>
                  <a:srgbClr val="4070A0"/>
                </a:solidFill>
                <a:latin typeface="Courier"/>
              </a:rPr>
              <a:t>"ecoli_cfu_100ml"</a:t>
            </a:r>
            <a:r>
              <a:rPr>
                <a:latin typeface="Courier"/>
              </a:rPr>
              <a:t>], </a:t>
            </a:r>
            <a:r>
              <a:rPr>
                <a:solidFill>
                  <a:srgbClr val="4070A0"/>
                </a:solidFill>
                <a:latin typeface="Courier"/>
              </a:rPr>
              <a:t>"E. coli, CFU/100mL"</a:t>
            </a:r>
            <a:r>
              <a:rPr>
                <a:latin typeface="Courier"/>
              </a:rPr>
              <a:t>),</a:t>
            </a:r>
            <a:br/>
            <a:r>
              <a:rPr>
                <a:latin typeface="Courier"/>
              </a:rPr>
              <a:t>    profile(points[</a:t>
            </a:r>
            <a:r>
              <a:rPr>
                <a:solidFill>
                  <a:srgbClr val="4070A0"/>
                </a:solidFill>
                <a:latin typeface="Courier"/>
              </a:rPr>
              <a:t>"days_since_breakdown"</a:t>
            </a:r>
            <a:r>
              <a:rPr>
                <a:latin typeface="Courier"/>
              </a:rPr>
              <a:t>], </a:t>
            </a:r>
            <a:r>
              <a:rPr>
                <a:solidFill>
                  <a:srgbClr val="4070A0"/>
                </a:solidFill>
                <a:latin typeface="Courier"/>
              </a:rPr>
              <a:t>"days a water point is down"</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shapes and what each demands — In Python (cont.)</a:t>
            </a:r>
          </a:p>
        </p:txBody>
      </p:sp>
      <p:sp>
        <p:nvSpPr>
          <p:cNvPr id="3" name="Content Placeholder 2"/>
          <p:cNvSpPr>
            <a:spLocks noGrp="1"/>
          </p:cNvSpPr>
          <p:nvPr>
            <p:ph idx="1"/>
          </p:nvPr>
        </p:nvSpPr>
        <p:spPr/>
        <p:txBody>
          <a:bodyPr/>
          <a:lstStyle/>
          <a:p>
            <a:pPr lvl="0" indent="0">
              <a:buNone/>
            </a:pPr>
            <a:r>
              <a:rPr>
                <a:latin typeface="Courier"/>
              </a:rPr>
              <a:t>    profile(protection[</a:t>
            </a:r>
            <a:r>
              <a:rPr>
                <a:solidFill>
                  <a:srgbClr val="4070A0"/>
                </a:solidFill>
                <a:latin typeface="Courier"/>
              </a:rPr>
              <a:t>"days_to_first_service"</a:t>
            </a:r>
            <a:r>
              <a:rPr>
                <a:latin typeface="Courier"/>
              </a:rPr>
              <a:t>], </a:t>
            </a:r>
            <a:r>
              <a:rPr>
                <a:solidFill>
                  <a:srgbClr val="4070A0"/>
                </a:solidFill>
                <a:latin typeface="Courier"/>
              </a:rPr>
              <a:t>"days to first service"</a:t>
            </a:r>
            <a:r>
              <a:rPr>
                <a:latin typeface="Courier"/>
              </a:rPr>
              <a:t>),</a:t>
            </a:r>
            <a:br/>
            <a:r>
              <a:rPr>
                <a:latin typeface="Courier"/>
              </a:rPr>
              <a:t>    profile(wash[</a:t>
            </a:r>
            <a:r>
              <a:rPr>
                <a:solidFill>
                  <a:srgbClr val="4070A0"/>
                </a:solidFill>
                <a:latin typeface="Courier"/>
              </a:rPr>
              <a:t>"litres_per_person_day"</a:t>
            </a:r>
            <a:r>
              <a:rPr>
                <a:latin typeface="Courier"/>
              </a:rPr>
              <a:t>], </a:t>
            </a:r>
            <a:r>
              <a:rPr>
                <a:solidFill>
                  <a:srgbClr val="4070A0"/>
                </a:solidFill>
                <a:latin typeface="Courier"/>
              </a:rPr>
              <a:t>"litres per person per day"</a:t>
            </a:r>
            <a:r>
              <a:rPr>
                <a:latin typeface="Courier"/>
              </a:rPr>
              <a:t>),</a:t>
            </a:r>
            <a:b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shapes and what each demands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One function, four indicators, four different answers about which summary</a:t>
            </a:r>
            <a:br/>
            <a:r>
              <a:rPr i="1">
                <a:solidFill>
                  <a:srgbClr val="60A0B0"/>
                </a:solidFill>
                <a:latin typeface="Courier"/>
              </a:rPr>
              <a:t># to report.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shapes and what each demands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1638300"/>
                <a:gridCol w="1638300"/>
                <a:gridCol w="1638300"/>
                <a:gridCol w="1638300"/>
                <a:gridCol w="1638300"/>
              </a:tblGrid>
              <a:tr h="0">
                <a:tc>
                  <a:txBody>
                    <a:bodyPr/>
                    <a:lstStyle/>
                    <a:p>
                      <a:pPr lvl="0" indent="0" marL="0">
                        <a:buNone/>
                      </a:pPr>
                      <a:r>
                        <a:rPr/>
                        <a:t>Indicator</a:t>
                      </a:r>
                    </a:p>
                  </a:txBody>
                  <a:tcPr/>
                </a:tc>
                <a:tc>
                  <a:txBody>
                    <a:bodyPr/>
                    <a:lstStyle/>
                    <a:p>
                      <a:pPr lvl="0" indent="0" marL="0">
                        <a:buNone/>
                      </a:pPr>
                      <a:r>
                        <a:rPr/>
                        <a:t>n</a:t>
                      </a:r>
                    </a:p>
                  </a:txBody>
                  <a:tcPr/>
                </a:tc>
                <a:tc>
                  <a:txBody>
                    <a:bodyPr/>
                    <a:lstStyle/>
                    <a:p>
                      <a:pPr lvl="0" indent="0" marL="0">
                        <a:buNone/>
                      </a:pPr>
                      <a:r>
                        <a:rPr/>
                        <a:t>Mean</a:t>
                      </a:r>
                    </a:p>
                  </a:txBody>
                  <a:tcPr/>
                </a:tc>
                <a:tc>
                  <a:txBody>
                    <a:bodyPr/>
                    <a:lstStyle/>
                    <a:p>
                      <a:pPr lvl="0" indent="0" marL="0">
                        <a:buNone/>
                      </a:pPr>
                      <a:r>
                        <a:rPr/>
                        <a:t>Median</a:t>
                      </a:r>
                    </a:p>
                  </a:txBody>
                  <a:tcPr/>
                </a:tc>
                <a:tc>
                  <a:txBody>
                    <a:bodyPr/>
                    <a:lstStyle/>
                    <a:p>
                      <a:pPr lvl="0" indent="0" marL="0">
                        <a:buNone/>
                      </a:pPr>
                      <a:r>
                        <a:rPr/>
                        <a:t>Skew</a:t>
                      </a:r>
                    </a:p>
                  </a:txBody>
                  <a:tcPr/>
                </a:tc>
              </a:tr>
              <a:tr h="0">
                <a:tc>
                  <a:txBody>
                    <a:bodyPr/>
                    <a:lstStyle/>
                    <a:p>
                      <a:pPr lvl="0" indent="0" marL="0">
                        <a:buNone/>
                      </a:pPr>
                      <a:r>
                        <a:rPr/>
                        <a:t>E. coli, CFU/100 mL</a:t>
                      </a:r>
                    </a:p>
                  </a:txBody>
                </a:tc>
                <a:tc>
                  <a:txBody>
                    <a:bodyPr/>
                    <a:lstStyle/>
                    <a:p>
                      <a:pPr lvl="0" indent="0" marL="0">
                        <a:buNone/>
                      </a:pPr>
                      <a:r>
                        <a:rPr/>
                        <a:t>802</a:t>
                      </a:r>
                    </a:p>
                  </a:txBody>
                </a:tc>
                <a:tc>
                  <a:txBody>
                    <a:bodyPr/>
                    <a:lstStyle/>
                    <a:p>
                      <a:pPr lvl="0" indent="0" marL="0">
                        <a:buNone/>
                      </a:pPr>
                      <a:r>
                        <a:rPr/>
                        <a:t>29.6</a:t>
                      </a:r>
                    </a:p>
                  </a:txBody>
                </a:tc>
                <a:tc>
                  <a:txBody>
                    <a:bodyPr/>
                    <a:lstStyle/>
                    <a:p>
                      <a:pPr lvl="0" indent="0" marL="0">
                        <a:buNone/>
                      </a:pPr>
                      <a:r>
                        <a:rPr b="1"/>
                        <a:t>0.0</a:t>
                      </a:r>
                    </a:p>
                  </a:txBody>
                </a:tc>
                <a:tc>
                  <a:txBody>
                    <a:bodyPr/>
                    <a:lstStyle/>
                    <a:p>
                      <a:pPr lvl="0" indent="0" marL="0">
                        <a:buNone/>
                      </a:pPr>
                      <a:r>
                        <a:rPr/>
                        <a:t>+4.04</a:t>
                      </a:r>
                    </a:p>
                  </a:txBody>
                </a:tc>
              </a:tr>
              <a:tr h="0">
                <a:tc>
                  <a:txBody>
                    <a:bodyPr/>
                    <a:lstStyle/>
                    <a:p>
                      <a:pPr lvl="0" indent="0" marL="0">
                        <a:buNone/>
                      </a:pPr>
                      <a:r>
                        <a:rPr/>
                        <a:t>Days a water point is down</a:t>
                      </a:r>
                    </a:p>
                  </a:txBody>
                </a:tc>
                <a:tc>
                  <a:txBody>
                    <a:bodyPr/>
                    <a:lstStyle/>
                    <a:p>
                      <a:pPr lvl="0" indent="0" marL="0">
                        <a:buNone/>
                      </a:pPr>
                      <a:r>
                        <a:rPr/>
                        <a:t>709</a:t>
                      </a:r>
                    </a:p>
                  </a:txBody>
                </a:tc>
                <a:tc>
                  <a:txBody>
                    <a:bodyPr/>
                    <a:lstStyle/>
                    <a:p>
                      <a:pPr lvl="0" indent="0" marL="0">
                        <a:buNone/>
                      </a:pPr>
                      <a:r>
                        <a:rPr/>
                        <a:t>125.7</a:t>
                      </a:r>
                    </a:p>
                  </a:txBody>
                </a:tc>
                <a:tc>
                  <a:txBody>
                    <a:bodyPr/>
                    <a:lstStyle/>
                    <a:p>
                      <a:pPr lvl="0" indent="0" marL="0">
                        <a:buNone/>
                      </a:pPr>
                      <a:r>
                        <a:rPr/>
                        <a:t>56.0</a:t>
                      </a:r>
                    </a:p>
                  </a:txBody>
                </a:tc>
                <a:tc>
                  <a:txBody>
                    <a:bodyPr/>
                    <a:lstStyle/>
                    <a:p>
                      <a:pPr lvl="0" indent="0" marL="0">
                        <a:buNone/>
                      </a:pPr>
                      <a:r>
                        <a:rPr/>
                        <a:t>+1.64</a:t>
                      </a:r>
                    </a:p>
                  </a:txBody>
                </a:tc>
              </a:tr>
              <a:tr h="0">
                <a:tc>
                  <a:txBody>
                    <a:bodyPr/>
                    <a:lstStyle/>
                    <a:p>
                      <a:pPr lvl="0" indent="0" marL="0">
                        <a:buNone/>
                      </a:pPr>
                      <a:r>
                        <a:rPr/>
                        <a:t>Days to first service</a:t>
                      </a:r>
                    </a:p>
                  </a:txBody>
                </a:tc>
                <a:tc>
                  <a:txBody>
                    <a:bodyPr/>
                    <a:lstStyle/>
                    <a:p>
                      <a:pPr lvl="0" indent="0" marL="0">
                        <a:buNone/>
                      </a:pPr>
                      <a:r>
                        <a:rPr/>
                        <a:t>728</a:t>
                      </a:r>
                    </a:p>
                  </a:txBody>
                </a:tc>
                <a:tc>
                  <a:txBody>
                    <a:bodyPr/>
                    <a:lstStyle/>
                    <a:p>
                      <a:pPr lvl="0" indent="0" marL="0">
                        <a:buNone/>
                      </a:pPr>
                      <a:r>
                        <a:rPr/>
                        <a:t>10.1</a:t>
                      </a:r>
                    </a:p>
                  </a:txBody>
                </a:tc>
                <a:tc>
                  <a:txBody>
                    <a:bodyPr/>
                    <a:lstStyle/>
                    <a:p>
                      <a:pPr lvl="0" indent="0" marL="0">
                        <a:buNone/>
                      </a:pPr>
                      <a:r>
                        <a:rPr/>
                        <a:t>9.0</a:t>
                      </a:r>
                    </a:p>
                  </a:txBody>
                </a:tc>
                <a:tc>
                  <a:txBody>
                    <a:bodyPr/>
                    <a:lstStyle/>
                    <a:p>
                      <a:pPr lvl="0" indent="0" marL="0">
                        <a:buNone/>
                      </a:pPr>
                      <a:r>
                        <a:rPr/>
                        <a:t>+0.52</a:t>
                      </a:r>
                    </a:p>
                  </a:txBody>
                </a:tc>
              </a:tr>
              <a:tr h="0">
                <a:tc>
                  <a:txBody>
                    <a:bodyPr/>
                    <a:lstStyle/>
                    <a:p>
                      <a:pPr lvl="0" indent="0" marL="0">
                        <a:buNone/>
                      </a:pPr>
                      <a:r>
                        <a:rPr/>
                        <a:t>Litres per person per day</a:t>
                      </a:r>
                    </a:p>
                  </a:txBody>
                </a:tc>
                <a:tc>
                  <a:txBody>
                    <a:bodyPr/>
                    <a:lstStyle/>
                    <a:p>
                      <a:pPr lvl="0" indent="0" marL="0">
                        <a:buNone/>
                      </a:pPr>
                      <a:r>
                        <a:rPr/>
                        <a:t>2,403</a:t>
                      </a:r>
                    </a:p>
                  </a:txBody>
                </a:tc>
                <a:tc>
                  <a:txBody>
                    <a:bodyPr/>
                    <a:lstStyle/>
                    <a:p>
                      <a:pPr lvl="0" indent="0" marL="0">
                        <a:buNone/>
                      </a:pPr>
                      <a:r>
                        <a:rPr/>
                        <a:t>24.2</a:t>
                      </a:r>
                    </a:p>
                  </a:txBody>
                </a:tc>
                <a:tc>
                  <a:txBody>
                    <a:bodyPr/>
                    <a:lstStyle/>
                    <a:p>
                      <a:pPr lvl="0" indent="0" marL="0">
                        <a:buNone/>
                      </a:pPr>
                      <a:r>
                        <a:rPr/>
                        <a:t>23.7</a:t>
                      </a:r>
                    </a:p>
                  </a:txBody>
                </a:tc>
                <a:tc>
                  <a:txBody>
                    <a:bodyPr/>
                    <a:lstStyle/>
                    <a:p>
                      <a:pPr lvl="0" indent="0" marL="0">
                        <a:buNone/>
                      </a:pPr>
                      <a:r>
                        <a:rPr b="1"/>
                        <a:t>+8.54</a:t>
                      </a:r>
                    </a:p>
                  </a:txBody>
                </a:tc>
              </a:tr>
            </a:tbl>
          </a:graphicData>
        </a:graphic>
      </p:graphicFrame>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shapes and what each demands</a:t>
            </a:r>
          </a:p>
        </p:txBody>
      </p:sp>
      <p:sp>
        <p:nvSpPr>
          <p:cNvPr id="3" name="Content Placeholder 2"/>
          <p:cNvSpPr>
            <a:spLocks noGrp="1"/>
          </p:cNvSpPr>
          <p:nvPr>
            <p:ph idx="1"/>
          </p:nvPr>
        </p:nvSpPr>
        <p:spPr/>
        <p:txBody>
          <a:bodyPr/>
          <a:lstStyle/>
          <a:p>
            <a:pPr lvl="0"/>
            <a:r>
              <a:rPr/>
              <a:t>Days to first service is nearly symmetric — mean 10.1, median 9.0, skew +0.52</a:t>
            </a:r>
          </a:p>
          <a:p>
            <a:pPr lvl="0"/>
            <a:r>
              <a:rPr/>
              <a:t>Days a water point is down is heavily right-skewed — a mean of 125.7 against a median of 56, because a handful of…</a:t>
            </a:r>
          </a:p>
          <a:p>
            <a:pPr lvl="0"/>
            <a:r>
              <a:rPr/>
              <a:t>Litres per person per day looks almost symmetric and has a skew of +8.54 — That combination is the interesting one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the skew is the data error — In Python</a:t>
            </a:r>
          </a:p>
        </p:txBody>
      </p:sp>
      <p:sp>
        <p:nvSpPr>
          <p:cNvPr id="3" name="Content Placeholder 2"/>
          <p:cNvSpPr>
            <a:spLocks noGrp="1"/>
          </p:cNvSpPr>
          <p:nvPr>
            <p:ph idx="1"/>
          </p:nvPr>
        </p:nvSpPr>
        <p:spPr/>
        <p:txBody>
          <a:bodyPr/>
          <a:lstStyle/>
          <a:p>
            <a:pPr lvl="0" indent="0">
              <a:buNone/>
            </a:pPr>
            <a:r>
              <a:rPr>
                <a:latin typeface="Courier"/>
              </a:rPr>
              <a:t>litres </a:t>
            </a:r>
            <a:r>
              <a:rPr>
                <a:solidFill>
                  <a:srgbClr val="666666"/>
                </a:solidFill>
                <a:latin typeface="Courier"/>
              </a:rPr>
              <a:t>=</a:t>
            </a:r>
            <a:r>
              <a:rPr>
                <a:latin typeface="Courier"/>
              </a:rPr>
              <a:t> wash[</a:t>
            </a:r>
            <a:r>
              <a:rPr>
                <a:solidFill>
                  <a:srgbClr val="4070A0"/>
                </a:solidFill>
                <a:latin typeface="Courier"/>
              </a:rPr>
              <a:t>"litres_per_person_day"</a:t>
            </a:r>
            <a:r>
              <a:rPr>
                <a:latin typeface="Courier"/>
              </a:rPr>
              <a:t>].dropna()</a:t>
            </a:r>
            <a:br/>
            <a:r>
              <a:rPr>
                <a:solidFill>
                  <a:srgbClr val="008000"/>
                </a:solidFill>
                <a:latin typeface="Courier"/>
              </a:rPr>
              <a:t>print</a:t>
            </a:r>
            <a:r>
              <a:rPr>
                <a:latin typeface="Courier"/>
              </a:rPr>
              <a:t>(</a:t>
            </a:r>
            <a:r>
              <a:rPr>
                <a:solidFill>
                  <a:srgbClr val="BB6688"/>
                </a:solidFill>
                <a:latin typeface="Courier"/>
              </a:rPr>
              <a:t>f"median </a:t>
            </a:r>
            <a:r>
              <a:rPr>
                <a:solidFill>
                  <a:srgbClr val="4070A0"/>
                </a:solidFill>
                <a:latin typeface="Courier"/>
              </a:rPr>
              <a:t>{</a:t>
            </a:r>
            <a:r>
              <a:rPr>
                <a:latin typeface="Courier"/>
              </a:rPr>
              <a:t>litres</a:t>
            </a:r>
            <a:r>
              <a:rPr>
                <a:solidFill>
                  <a:srgbClr val="4070A0"/>
                </a:solidFill>
                <a:latin typeface="Courier"/>
              </a:rPr>
              <a:t>.</a:t>
            </a:r>
            <a:r>
              <a:rPr>
                <a:latin typeface="Courier"/>
              </a:rPr>
              <a:t>median()</a:t>
            </a:r>
            <a:r>
              <a:rPr>
                <a:solidFill>
                  <a:srgbClr val="4070A0"/>
                </a:solidFill>
                <a:latin typeface="Courier"/>
              </a:rPr>
              <a:t>:.1f}</a:t>
            </a:r>
            <a:r>
              <a:rPr>
                <a:solidFill>
                  <a:srgbClr val="BB6688"/>
                </a:solidFill>
                <a:latin typeface="Courier"/>
              </a:rPr>
              <a:t>, p90 </a:t>
            </a:r>
            <a:r>
              <a:rPr>
                <a:solidFill>
                  <a:srgbClr val="4070A0"/>
                </a:solidFill>
                <a:latin typeface="Courier"/>
              </a:rPr>
              <a:t>{</a:t>
            </a:r>
            <a:r>
              <a:rPr>
                <a:latin typeface="Courier"/>
              </a:rPr>
              <a:t>litres</a:t>
            </a:r>
            <a:r>
              <a:rPr>
                <a:solidFill>
                  <a:srgbClr val="4070A0"/>
                </a:solidFill>
                <a:latin typeface="Courier"/>
              </a:rPr>
              <a:t>.</a:t>
            </a:r>
            <a:r>
              <a:rPr>
                <a:latin typeface="Courier"/>
              </a:rPr>
              <a:t>quantile(</a:t>
            </a:r>
            <a:r>
              <a:rPr>
                <a:solidFill>
                  <a:srgbClr val="40A070"/>
                </a:solidFill>
                <a:latin typeface="Courier"/>
              </a:rPr>
              <a:t>0.90</a:t>
            </a:r>
            <a:r>
              <a:rPr>
                <a:latin typeface="Courier"/>
              </a:rPr>
              <a:t>)</a:t>
            </a:r>
            <a:r>
              <a:rPr>
                <a:solidFill>
                  <a:srgbClr val="4070A0"/>
                </a:solidFill>
                <a:latin typeface="Courier"/>
              </a:rPr>
              <a:t>:.1f}</a:t>
            </a:r>
            <a:r>
              <a:rPr>
                <a:solidFill>
                  <a:srgbClr val="BB6688"/>
                </a:solidFill>
                <a:latin typeface="Courier"/>
              </a:rPr>
              <a:t>, "</a:t>
            </a:r>
            <a:br/>
            <a:r>
              <a:rPr>
                <a:latin typeface="Courier"/>
              </a:rPr>
              <a:t>      </a:t>
            </a:r>
            <a:r>
              <a:rPr>
                <a:solidFill>
                  <a:srgbClr val="BB6688"/>
                </a:solidFill>
                <a:latin typeface="Courier"/>
              </a:rPr>
              <a:t>f"max </a:t>
            </a:r>
            <a:r>
              <a:rPr>
                <a:solidFill>
                  <a:srgbClr val="4070A0"/>
                </a:solidFill>
                <a:latin typeface="Courier"/>
              </a:rPr>
              <a:t>{</a:t>
            </a:r>
            <a:r>
              <a:rPr>
                <a:latin typeface="Courier"/>
              </a:rPr>
              <a:t>litres</a:t>
            </a:r>
            <a:r>
              <a:rPr>
                <a:solidFill>
                  <a:srgbClr val="4070A0"/>
                </a:solidFill>
                <a:latin typeface="Courier"/>
              </a:rPr>
              <a:t>.</a:t>
            </a:r>
            <a:r>
              <a:rPr>
                <a:solidFill>
                  <a:srgbClr val="008000"/>
                </a:solidFill>
                <a:latin typeface="Courier"/>
              </a:rPr>
              <a:t>max</a:t>
            </a:r>
            <a:r>
              <a:rPr>
                <a:latin typeface="Courier"/>
              </a:rPr>
              <a:t>()</a:t>
            </a:r>
            <a:r>
              <a:rPr>
                <a:solidFill>
                  <a:srgbClr val="4070A0"/>
                </a:solidFill>
                <a:latin typeface="Courier"/>
              </a:rPr>
              <a:t>:.1f}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f"above 80: </a:t>
            </a:r>
            <a:r>
              <a:rPr>
                <a:solidFill>
                  <a:srgbClr val="4070A0"/>
                </a:solidFill>
                <a:latin typeface="Courier"/>
              </a:rPr>
              <a:t>{</a:t>
            </a:r>
            <a:r>
              <a:rPr>
                <a:latin typeface="Courier"/>
              </a:rPr>
              <a:t>(litres </a:t>
            </a:r>
            <a:r>
              <a:rPr>
                <a:solidFill>
                  <a:srgbClr val="666666"/>
                </a:solidFill>
                <a:latin typeface="Courier"/>
              </a:rPr>
              <a:t>&gt;</a:t>
            </a:r>
            <a:r>
              <a:rPr>
                <a:latin typeface="Courier"/>
              </a:rPr>
              <a:t> </a:t>
            </a:r>
            <a:r>
              <a:rPr>
                <a:solidFill>
                  <a:srgbClr val="40A070"/>
                </a:solidFill>
                <a:latin typeface="Courier"/>
              </a:rPr>
              <a:t>80</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households"</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the skew is the data error — In R</a:t>
            </a:r>
          </a:p>
        </p:txBody>
      </p:sp>
      <p:sp>
        <p:nvSpPr>
          <p:cNvPr id="3" name="Content Placeholder 2"/>
          <p:cNvSpPr>
            <a:spLocks noGrp="1"/>
          </p:cNvSpPr>
          <p:nvPr>
            <p:ph idx="1"/>
          </p:nvPr>
        </p:nvSpPr>
        <p:spPr/>
        <p:txBody>
          <a:bodyPr/>
          <a:lstStyle/>
          <a:p>
            <a:pPr lvl="0" indent="0">
              <a:buNone/>
            </a:pPr>
            <a:r>
              <a:rPr>
                <a:latin typeface="Courier"/>
              </a:rPr>
              <a:t>wash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median =</a:t>
            </a:r>
            <a:r>
              <a:rPr>
                <a:latin typeface="Courier"/>
              </a:rPr>
              <a:t> </a:t>
            </a:r>
            <a:r>
              <a:rPr>
                <a:solidFill>
                  <a:srgbClr val="06287E"/>
                </a:solidFill>
                <a:latin typeface="Courier"/>
              </a:rPr>
              <a:t>median</a:t>
            </a:r>
            <a:r>
              <a:rPr>
                <a:latin typeface="Courier"/>
              </a:rPr>
              <a:t>(litres_per_person_day),</a:t>
            </a:r>
            <a:br/>
            <a:r>
              <a:rPr>
                <a:latin typeface="Courier"/>
              </a:rPr>
              <a:t>                  </a:t>
            </a:r>
            <a:r>
              <a:rPr>
                <a:solidFill>
                  <a:srgbClr val="7D9029"/>
                </a:solidFill>
                <a:latin typeface="Courier"/>
              </a:rPr>
              <a:t>p90 =</a:t>
            </a:r>
            <a:r>
              <a:rPr>
                <a:latin typeface="Courier"/>
              </a:rPr>
              <a:t> </a:t>
            </a:r>
            <a:r>
              <a:rPr>
                <a:solidFill>
                  <a:srgbClr val="06287E"/>
                </a:solidFill>
                <a:latin typeface="Courier"/>
              </a:rPr>
              <a:t>quantile</a:t>
            </a:r>
            <a:r>
              <a:rPr>
                <a:latin typeface="Courier"/>
              </a:rPr>
              <a:t>(litres_per_person_day, </a:t>
            </a:r>
            <a:r>
              <a:rPr>
                <a:solidFill>
                  <a:srgbClr val="40A070"/>
                </a:solidFill>
                <a:latin typeface="Courier"/>
              </a:rPr>
              <a:t>0.9</a:t>
            </a:r>
            <a:r>
              <a:rPr>
                <a:latin typeface="Courier"/>
              </a:rPr>
              <a:t>),</a:t>
            </a:r>
            <a:br/>
            <a:r>
              <a:rPr>
                <a:latin typeface="Courier"/>
              </a:rPr>
              <a:t>                  </a:t>
            </a:r>
            <a:r>
              <a:rPr>
                <a:solidFill>
                  <a:srgbClr val="7D9029"/>
                </a:solidFill>
                <a:latin typeface="Courier"/>
              </a:rPr>
              <a:t>max =</a:t>
            </a:r>
            <a:r>
              <a:rPr>
                <a:latin typeface="Courier"/>
              </a:rPr>
              <a:t> </a:t>
            </a:r>
            <a:r>
              <a:rPr>
                <a:solidFill>
                  <a:srgbClr val="06287E"/>
                </a:solidFill>
                <a:latin typeface="Courier"/>
              </a:rPr>
              <a:t>max</a:t>
            </a:r>
            <a:r>
              <a:rPr>
                <a:latin typeface="Courier"/>
              </a:rPr>
              <a:t>(litres_per_person_day))</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the skew is the data error — In Python</a:t>
            </a:r>
          </a:p>
        </p:txBody>
      </p:sp>
      <p:sp>
        <p:nvSpPr>
          <p:cNvPr id="3" name="Content Placeholder 2"/>
          <p:cNvSpPr>
            <a:spLocks noGrp="1"/>
          </p:cNvSpPr>
          <p:nvPr>
            <p:ph idx="1"/>
          </p:nvPr>
        </p:nvSpPr>
        <p:spPr/>
        <p:txBody>
          <a:bodyPr/>
          <a:lstStyle/>
          <a:p>
            <a:pPr lvl="0" indent="0">
              <a:buNone/>
            </a:pPr>
            <a:r>
              <a:rPr>
                <a:latin typeface="Courier"/>
              </a:rPr>
              <a:t>clean </a:t>
            </a:r>
            <a:r>
              <a:rPr>
                <a:solidFill>
                  <a:srgbClr val="666666"/>
                </a:solidFill>
                <a:latin typeface="Courier"/>
              </a:rPr>
              <a:t>=</a:t>
            </a:r>
            <a:r>
              <a:rPr>
                <a:latin typeface="Courier"/>
              </a:rPr>
              <a:t> litres[litres </a:t>
            </a:r>
            <a:r>
              <a:rPr>
                <a:solidFill>
                  <a:srgbClr val="666666"/>
                </a:solidFill>
                <a:latin typeface="Courier"/>
              </a:rPr>
              <a:t>&lt;=</a:t>
            </a:r>
            <a:r>
              <a:rPr>
                <a:latin typeface="Courier"/>
              </a:rPr>
              <a:t> </a:t>
            </a:r>
            <a:r>
              <a:rPr>
                <a:solidFill>
                  <a:srgbClr val="40A070"/>
                </a:solidFill>
                <a:latin typeface="Courier"/>
              </a:rPr>
              <a:t>80</a:t>
            </a:r>
            <a:r>
              <a:rPr>
                <a:latin typeface="Courier"/>
              </a:rPr>
              <a:t>]</a:t>
            </a:r>
            <a:br/>
            <a:r>
              <a:rPr>
                <a:solidFill>
                  <a:srgbClr val="008000"/>
                </a:solidFill>
                <a:latin typeface="Courier"/>
              </a:rPr>
              <a:t>print</a:t>
            </a:r>
            <a:r>
              <a:rPr>
                <a:latin typeface="Courier"/>
              </a:rPr>
              <a:t>(</a:t>
            </a:r>
            <a:r>
              <a:rPr>
                <a:solidFill>
                  <a:srgbClr val="BB6688"/>
                </a:solidFill>
                <a:latin typeface="Courier"/>
              </a:rPr>
              <a:t>f"after removing 11 rows: skew </a:t>
            </a:r>
            <a:r>
              <a:rPr>
                <a:solidFill>
                  <a:srgbClr val="4070A0"/>
                </a:solidFill>
                <a:latin typeface="Courier"/>
              </a:rPr>
              <a:t>{</a:t>
            </a:r>
            <a:r>
              <a:rPr>
                <a:latin typeface="Courier"/>
              </a:rPr>
              <a:t>clean</a:t>
            </a:r>
            <a:r>
              <a:rPr>
                <a:solidFill>
                  <a:srgbClr val="4070A0"/>
                </a:solidFill>
                <a:latin typeface="Courier"/>
              </a:rPr>
              <a:t>.</a:t>
            </a:r>
            <a:r>
              <a:rPr>
                <a:latin typeface="Courier"/>
              </a:rPr>
              <a:t>skew()</a:t>
            </a:r>
            <a:r>
              <a:rPr>
                <a:solidFill>
                  <a:srgbClr val="4070A0"/>
                </a:solidFill>
                <a:latin typeface="Courier"/>
              </a:rPr>
              <a:t>:.2f}</a:t>
            </a:r>
            <a:r>
              <a:rPr>
                <a:solidFill>
                  <a:srgbClr val="BB6688"/>
                </a:solidFill>
                <a:latin typeface="Courier"/>
              </a:rPr>
              <a:t>, "</a:t>
            </a:r>
            <a:br/>
            <a:r>
              <a:rPr>
                <a:latin typeface="Courier"/>
              </a:rPr>
              <a:t>      </a:t>
            </a:r>
            <a:r>
              <a:rPr>
                <a:solidFill>
                  <a:srgbClr val="BB6688"/>
                </a:solidFill>
                <a:latin typeface="Courier"/>
              </a:rPr>
              <a:t>f"mean </a:t>
            </a:r>
            <a:r>
              <a:rPr>
                <a:solidFill>
                  <a:srgbClr val="4070A0"/>
                </a:solidFill>
                <a:latin typeface="Courier"/>
              </a:rPr>
              <a:t>{</a:t>
            </a:r>
            <a:r>
              <a:rPr>
                <a:latin typeface="Courier"/>
              </a:rPr>
              <a:t>clean</a:t>
            </a:r>
            <a:r>
              <a:rPr>
                <a:solidFill>
                  <a:srgbClr val="4070A0"/>
                </a:solidFill>
                <a:latin typeface="Courier"/>
              </a:rPr>
              <a:t>.</a:t>
            </a:r>
            <a:r>
              <a:rPr>
                <a:latin typeface="Courier"/>
              </a:rPr>
              <a:t>mean()</a:t>
            </a:r>
            <a:r>
              <a:rPr>
                <a:solidFill>
                  <a:srgbClr val="4070A0"/>
                </a:solidFill>
                <a:latin typeface="Courier"/>
              </a:rPr>
              <a:t>:.1f}</a:t>
            </a:r>
            <a:r>
              <a:rPr>
                <a:solidFill>
                  <a:srgbClr val="BB6688"/>
                </a:solidFill>
                <a:latin typeface="Courier"/>
              </a:rPr>
              <a:t>, median </a:t>
            </a:r>
            <a:r>
              <a:rPr>
                <a:solidFill>
                  <a:srgbClr val="4070A0"/>
                </a:solidFill>
                <a:latin typeface="Courier"/>
              </a:rPr>
              <a:t>{</a:t>
            </a:r>
            <a:r>
              <a:rPr>
                <a:latin typeface="Courier"/>
              </a:rPr>
              <a:t>clean</a:t>
            </a:r>
            <a:r>
              <a:rPr>
                <a:solidFill>
                  <a:srgbClr val="4070A0"/>
                </a:solidFill>
                <a:latin typeface="Courier"/>
              </a:rPr>
              <a:t>.</a:t>
            </a:r>
            <a:r>
              <a:rPr>
                <a:latin typeface="Courier"/>
              </a:rPr>
              <a:t>median()</a:t>
            </a:r>
            <a:r>
              <a:rPr>
                <a:solidFill>
                  <a:srgbClr val="4070A0"/>
                </a:solidFill>
                <a:latin typeface="Courier"/>
              </a:rPr>
              <a:t>:.1f}</a:t>
            </a:r>
            <a:r>
              <a:rPr>
                <a:solidFill>
                  <a:srgbClr val="BB6688"/>
                </a:solidFill>
                <a:latin typeface="Courier"/>
              </a:rPr>
              <a:t>"</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the skew is the data error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Recompute after the correction and see whether the shape was real.</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the skew is the data error</a:t>
            </a:r>
          </a:p>
        </p:txBody>
      </p:sp>
      <p:sp>
        <p:nvSpPr>
          <p:cNvPr id="3" name="Content Placeholder 2"/>
          <p:cNvSpPr>
            <a:spLocks noGrp="1"/>
          </p:cNvSpPr>
          <p:nvPr>
            <p:ph idx="1"/>
          </p:nvPr>
        </p:nvSpPr>
        <p:spPr/>
        <p:txBody>
          <a:bodyPr/>
          <a:lstStyle/>
          <a:p>
            <a:pPr lvl="0"/>
            <a:r>
              <a:rPr/>
              <a:t>Eleven rows out of 2,403 and the skew goes from +8.54 to +0.06 — Mean 23.5, median 23.6 — a distribution that was…</a:t>
            </a:r>
          </a:p>
          <a:p>
            <a:pPr lvl="0"/>
            <a:r>
              <a:rPr/>
              <a:t>Compute the skew, then decide whether it is a finding or a bug — Both are common and they are told apart by looking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report for each shape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Shape</a:t>
                      </a:r>
                    </a:p>
                  </a:txBody>
                  <a:tcPr/>
                </a:tc>
                <a:tc>
                  <a:txBody>
                    <a:bodyPr/>
                    <a:lstStyle/>
                    <a:p>
                      <a:pPr lvl="0" indent="0" marL="0">
                        <a:buNone/>
                      </a:pPr>
                      <a:r>
                        <a:rPr/>
                        <a:t>Report</a:t>
                      </a:r>
                    </a:p>
                  </a:txBody>
                  <a:tcPr/>
                </a:tc>
                <a:tc>
                  <a:txBody>
                    <a:bodyPr/>
                    <a:lstStyle/>
                    <a:p>
                      <a:pPr lvl="0" indent="0" marL="0">
                        <a:buNone/>
                      </a:pPr>
                      <a:r>
                        <a:rPr/>
                        <a:t>Do not report</a:t>
                      </a:r>
                    </a:p>
                  </a:txBody>
                  <a:tcPr/>
                </a:tc>
              </a:tr>
              <a:tr h="0">
                <a:tc>
                  <a:txBody>
                    <a:bodyPr/>
                    <a:lstStyle/>
                    <a:p>
                      <a:pPr lvl="0" indent="0" marL="0">
                        <a:buNone/>
                      </a:pPr>
                      <a:r>
                        <a:rPr/>
                        <a:t>Roughly symmetric</a:t>
                      </a:r>
                    </a:p>
                  </a:txBody>
                </a:tc>
                <a:tc>
                  <a:txBody>
                    <a:bodyPr/>
                    <a:lstStyle/>
                    <a:p>
                      <a:pPr lvl="0" indent="0" marL="0">
                        <a:buNone/>
                      </a:pPr>
                      <a:r>
                        <a:rPr/>
                        <a:t>Mean and standard deviation</a:t>
                      </a:r>
                    </a:p>
                  </a:txBody>
                </a:tc>
                <a:tc>
                  <a:txBody>
                    <a:bodyPr/>
                    <a:lstStyle/>
                    <a:p>
                      <a:pPr lvl="0" indent="0" marL="0">
                        <a:buNone/>
                      </a:pPr>
                      <a:r>
                        <a:rPr/>
                        <a:t>—</a:t>
                      </a:r>
                    </a:p>
                  </a:txBody>
                </a:tc>
              </a:tr>
              <a:tr h="0">
                <a:tc>
                  <a:txBody>
                    <a:bodyPr/>
                    <a:lstStyle/>
                    <a:p>
                      <a:pPr lvl="0" indent="0" marL="0">
                        <a:buNone/>
                      </a:pPr>
                      <a:r>
                        <a:rPr/>
                        <a:t>Right-skewed</a:t>
                      </a:r>
                    </a:p>
                  </a:txBody>
                </a:tc>
                <a:tc>
                  <a:txBody>
                    <a:bodyPr/>
                    <a:lstStyle/>
                    <a:p>
                      <a:pPr lvl="0" indent="0" marL="0">
                        <a:buNone/>
                      </a:pPr>
                      <a:r>
                        <a:rPr/>
                        <a:t>Median and interquartile range</a:t>
                      </a:r>
                    </a:p>
                  </a:txBody>
                </a:tc>
                <a:tc>
                  <a:txBody>
                    <a:bodyPr/>
                    <a:lstStyle/>
                    <a:p>
                      <a:pPr lvl="0" indent="0" marL="0">
                        <a:buNone/>
                      </a:pPr>
                      <a:r>
                        <a:rPr/>
                        <a:t>A mean without the median beside it</a:t>
                      </a:r>
                    </a:p>
                  </a:txBody>
                </a:tc>
              </a:tr>
              <a:tr h="0">
                <a:tc>
                  <a:txBody>
                    <a:bodyPr/>
                    <a:lstStyle/>
                    <a:p>
                      <a:pPr lvl="0" indent="0" marL="0">
                        <a:buNone/>
                      </a:pPr>
                      <a:r>
                        <a:rPr/>
                        <a:t>Zero-inflated</a:t>
                      </a:r>
                    </a:p>
                  </a:txBody>
                </a:tc>
                <a:tc>
                  <a:txBody>
                    <a:bodyPr/>
                    <a:lstStyle/>
                    <a:p>
                      <a:pPr lvl="0" indent="0" marL="0">
                        <a:buNone/>
                      </a:pPr>
                      <a:r>
                        <a:rPr b="1"/>
                        <a:t>The share at zero</a:t>
                      </a:r>
                      <a:r>
                        <a:rPr/>
                        <a:t>, then the distribution of the rest</a:t>
                      </a:r>
                    </a:p>
                  </a:txBody>
                </a:tc>
                <a:tc>
                  <a:txBody>
                    <a:bodyPr/>
                    <a:lstStyle/>
                    <a:p>
                      <a:pPr lvl="0" indent="0" marL="0">
                        <a:buNone/>
                      </a:pPr>
                      <a:r>
                        <a:rPr/>
                        <a:t>A mean at all</a:t>
                      </a:r>
                    </a:p>
                  </a:txBody>
                </a:tc>
              </a:tr>
              <a:tr h="0">
                <a:tc>
                  <a:txBody>
                    <a:bodyPr/>
                    <a:lstStyle/>
                    <a:p>
                      <a:pPr lvl="0" indent="0" marL="0">
                        <a:buNone/>
                      </a:pPr>
                      <a:r>
                        <a:rPr/>
                        <a:t>Bounded proportion</a:t>
                      </a:r>
                    </a:p>
                  </a:txBody>
                </a:tc>
                <a:tc>
                  <a:txBody>
                    <a:bodyPr/>
                    <a:lstStyle/>
                    <a:p>
                      <a:pPr lvl="0" indent="0" marL="0">
                        <a:buNone/>
                      </a:pPr>
                      <a:r>
                        <a:rPr/>
                        <a:t>The proportion and its interval</a:t>
                      </a:r>
                    </a:p>
                  </a:txBody>
                </a:tc>
                <a:tc>
                  <a:txBody>
                    <a:bodyPr/>
                    <a:lstStyle/>
                    <a:p>
                      <a:pPr lvl="0" indent="0" marL="0">
                        <a:buNone/>
                      </a:pPr>
                      <a:r>
                        <a:rPr/>
                        <a:t>A standard deviation</a:t>
                      </a:r>
                    </a:p>
                  </a:txBody>
                </a:tc>
              </a:tr>
            </a:tbl>
          </a:graphicData>
        </a:graphic>
      </p:graphicFrame>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report for each shape</a:t>
            </a:r>
          </a:p>
        </p:txBody>
      </p:sp>
      <p:sp>
        <p:nvSpPr>
          <p:cNvPr id="3" name="Content Placeholder 2"/>
          <p:cNvSpPr>
            <a:spLocks noGrp="1"/>
          </p:cNvSpPr>
          <p:nvPr>
            <p:ph idx="1"/>
          </p:nvPr>
        </p:nvSpPr>
        <p:spPr/>
        <p:txBody>
          <a:bodyPr/>
          <a:lstStyle/>
          <a:p>
            <a:pPr lvl="0"/>
            <a:r>
              <a:rPr/>
              <a:t>E. coli is zero-inflated — which is a distinct case from merely skewed: 53.6% of the sample sits at exactly one value,…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report for each shape — Example</a:t>
            </a:r>
          </a:p>
        </p:txBody>
      </p:sp>
      <p:sp>
        <p:nvSpPr>
          <p:cNvPr id="3" name="Content Placeholder 2"/>
          <p:cNvSpPr>
            <a:spLocks noGrp="1"/>
          </p:cNvSpPr>
          <p:nvPr>
            <p:ph idx="1"/>
          </p:nvPr>
        </p:nvSpPr>
        <p:spPr/>
        <p:txBody>
          <a:bodyPr/>
          <a:lstStyle/>
          <a:p>
            <a:pPr lvl="0" indent="0">
              <a:buNone/>
            </a:pPr>
            <a:r>
              <a:rPr>
                <a:latin typeface="Courier"/>
              </a:rPr>
              <a:t>E. coli at point of collection, 802 households tested
  No detectable E. coli        53.6%   430 households
  Among the 372 with any detected:
    median                     13 CFU/100 mL
    interquartile range        5 to 49
    maximum                    608
  Mean over all 802 households is 29.6 CFU/100 mL. It is not reported as a
  summary because 53.6% of the sample sits at zero and the mean falls in a
  range occupied by almost no household.</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histogram you should always draw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matplotlib.pyplot </a:t>
            </a:r>
            <a:r>
              <a:rPr b="1">
                <a:solidFill>
                  <a:srgbClr val="008000"/>
                </a:solidFill>
                <a:latin typeface="Courier"/>
              </a:rPr>
              <a:t>as</a:t>
            </a:r>
            <a:r>
              <a:rPr>
                <a:latin typeface="Courier"/>
              </a:rPr>
              <a:t> plt</a:t>
            </a:r>
            <a:br/>
            <a:br/>
            <a:r>
              <a:rPr>
                <a:latin typeface="Courier"/>
              </a:rPr>
              <a:t>fig, axes </a:t>
            </a:r>
            <a:r>
              <a:rPr>
                <a:solidFill>
                  <a:srgbClr val="666666"/>
                </a:solidFill>
                <a:latin typeface="Courier"/>
              </a:rPr>
              <a:t>=</a:t>
            </a:r>
            <a:r>
              <a:rPr>
                <a:latin typeface="Courier"/>
              </a:rPr>
              <a:t> plt.subplots(</a:t>
            </a:r>
            <a:r>
              <a:rPr>
                <a:solidFill>
                  <a:srgbClr val="40A070"/>
                </a:solidFill>
                <a:latin typeface="Courier"/>
              </a:rPr>
              <a:t>1</a:t>
            </a:r>
            <a:r>
              <a:rPr>
                <a:latin typeface="Courier"/>
              </a:rPr>
              <a:t>, </a:t>
            </a:r>
            <a:r>
              <a:rPr>
                <a:solidFill>
                  <a:srgbClr val="40A070"/>
                </a:solidFill>
                <a:latin typeface="Courier"/>
              </a:rPr>
              <a:t>2</a:t>
            </a:r>
            <a:r>
              <a:rPr>
                <a:latin typeface="Courier"/>
              </a:rPr>
              <a:t>, figsize</a:t>
            </a:r>
            <a:r>
              <a:rPr>
                <a:solidFill>
                  <a:srgbClr val="666666"/>
                </a:solidFill>
                <a:latin typeface="Courier"/>
              </a:rPr>
              <a:t>=</a:t>
            </a:r>
            <a:r>
              <a:rPr>
                <a:latin typeface="Courier"/>
              </a:rPr>
              <a:t>(</a:t>
            </a:r>
            <a:r>
              <a:rPr>
                <a:solidFill>
                  <a:srgbClr val="40A070"/>
                </a:solidFill>
                <a:latin typeface="Courier"/>
              </a:rPr>
              <a:t>9</a:t>
            </a:r>
            <a:r>
              <a:rPr>
                <a:latin typeface="Courier"/>
              </a:rPr>
              <a:t>, </a:t>
            </a:r>
            <a:r>
              <a:rPr>
                <a:solidFill>
                  <a:srgbClr val="40A070"/>
                </a:solidFill>
                <a:latin typeface="Courier"/>
              </a:rPr>
              <a:t>3</a:t>
            </a:r>
            <a:r>
              <a:rPr>
                <a:latin typeface="Courier"/>
              </a:rPr>
              <a:t>))</a:t>
            </a:r>
            <a:br/>
            <a:r>
              <a:rPr>
                <a:latin typeface="Courier"/>
              </a:rPr>
              <a:t>axes[</a:t>
            </a:r>
            <a:r>
              <a:rPr>
                <a:solidFill>
                  <a:srgbClr val="40A070"/>
                </a:solidFill>
                <a:latin typeface="Courier"/>
              </a:rPr>
              <a:t>0</a:t>
            </a:r>
            <a:r>
              <a:rPr>
                <a:latin typeface="Courier"/>
              </a:rPr>
              <a:t>].hist(ecoli, bins</a:t>
            </a:r>
            <a:r>
              <a:rPr>
                <a:solidFill>
                  <a:srgbClr val="666666"/>
                </a:solidFill>
                <a:latin typeface="Courier"/>
              </a:rPr>
              <a:t>=</a:t>
            </a:r>
            <a:r>
              <a:rPr>
                <a:solidFill>
                  <a:srgbClr val="40A070"/>
                </a:solidFill>
                <a:latin typeface="Courier"/>
              </a:rPr>
              <a:t>40</a:t>
            </a:r>
            <a:r>
              <a:rPr>
                <a:latin typeface="Courier"/>
              </a:rPr>
              <a:t>)</a:t>
            </a:r>
            <a:br/>
            <a:r>
              <a:rPr>
                <a:latin typeface="Courier"/>
              </a:rPr>
              <a:t>axes[</a:t>
            </a:r>
            <a:r>
              <a:rPr>
                <a:solidFill>
                  <a:srgbClr val="40A070"/>
                </a:solidFill>
                <a:latin typeface="Courier"/>
              </a:rPr>
              <a:t>0</a:t>
            </a:r>
            <a:r>
              <a:rPr>
                <a:latin typeface="Courier"/>
              </a:rPr>
              <a:t>].set_title(</a:t>
            </a:r>
            <a:r>
              <a:rPr>
                <a:solidFill>
                  <a:srgbClr val="4070A0"/>
                </a:solidFill>
                <a:latin typeface="Courier"/>
              </a:rPr>
              <a:t>"E. coli, raw"</a:t>
            </a:r>
            <a:r>
              <a:rPr>
                <a:latin typeface="Courier"/>
              </a:rPr>
              <a:t>)</a:t>
            </a:r>
            <a:br/>
            <a:r>
              <a:rPr>
                <a:latin typeface="Courier"/>
              </a:rPr>
              <a:t>axes[</a:t>
            </a:r>
            <a:r>
              <a:rPr>
                <a:solidFill>
                  <a:srgbClr val="40A070"/>
                </a:solidFill>
                <a:latin typeface="Courier"/>
              </a:rPr>
              <a:t>1</a:t>
            </a:r>
            <a:r>
              <a:rPr>
                <a:latin typeface="Courier"/>
              </a:rPr>
              <a:t>].hist(np.log1p(ecoli), bins</a:t>
            </a:r>
            <a:r>
              <a:rPr>
                <a:solidFill>
                  <a:srgbClr val="666666"/>
                </a:solidFill>
                <a:latin typeface="Courier"/>
              </a:rPr>
              <a:t>=</a:t>
            </a:r>
            <a:r>
              <a:rPr>
                <a:solidFill>
                  <a:srgbClr val="40A070"/>
                </a:solidFill>
                <a:latin typeface="Courier"/>
              </a:rPr>
              <a:t>40</a:t>
            </a:r>
            <a:r>
              <a:rPr>
                <a:latin typeface="Courier"/>
              </a:rPr>
              <a:t>)</a:t>
            </a:r>
            <a:br/>
            <a:r>
              <a:rPr>
                <a:latin typeface="Courier"/>
              </a:rPr>
              <a:t>axes[</a:t>
            </a:r>
            <a:r>
              <a:rPr>
                <a:solidFill>
                  <a:srgbClr val="40A070"/>
                </a:solidFill>
                <a:latin typeface="Courier"/>
              </a:rPr>
              <a:t>1</a:t>
            </a:r>
            <a:r>
              <a:rPr>
                <a:latin typeface="Courier"/>
              </a:rPr>
              <a:t>].set_title(</a:t>
            </a:r>
            <a:r>
              <a:rPr>
                <a:solidFill>
                  <a:srgbClr val="4070A0"/>
                </a:solidFill>
                <a:latin typeface="Courier"/>
              </a:rPr>
              <a:t>"log(1 + E. coli)"</a:t>
            </a:r>
            <a:r>
              <a:rPr>
                <a:latin typeface="Courier"/>
              </a:rPr>
              <a:t>)</a:t>
            </a:r>
            <a:br/>
            <a:r>
              <a:rPr>
                <a:latin typeface="Courier"/>
              </a:rPr>
              <a:t>plt.tight_layout()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histogram you should always draw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hist</a:t>
            </a:r>
            <a:r>
              <a:rPr>
                <a:latin typeface="Courier"/>
              </a:rPr>
              <a:t>(wash</a:t>
            </a:r>
            <a:r>
              <a:rPr>
                <a:solidFill>
                  <a:srgbClr val="4070A0"/>
                </a:solidFill>
                <a:latin typeface="Courier"/>
              </a:rPr>
              <a:t>$</a:t>
            </a:r>
            <a:r>
              <a:rPr>
                <a:latin typeface="Courier"/>
              </a:rPr>
              <a:t>ecoli_cfu_100ml, </a:t>
            </a:r>
            <a:r>
              <a:rPr>
                <a:solidFill>
                  <a:srgbClr val="7D9029"/>
                </a:solidFill>
                <a:latin typeface="Courier"/>
              </a:rPr>
              <a:t>breaks =</a:t>
            </a:r>
            <a:r>
              <a:rPr>
                <a:latin typeface="Courier"/>
              </a:rPr>
              <a:t> </a:t>
            </a:r>
            <a:r>
              <a:rPr>
                <a:solidFill>
                  <a:srgbClr val="40A070"/>
                </a:solidFill>
                <a:latin typeface="Courier"/>
              </a:rPr>
              <a:t>40</a:t>
            </a:r>
            <a:r>
              <a:rPr>
                <a:latin typeface="Courier"/>
              </a:rPr>
              <a:t>)</a:t>
            </a:r>
            <a:br/>
            <a:r>
              <a:rPr>
                <a:solidFill>
                  <a:srgbClr val="06287E"/>
                </a:solidFill>
                <a:latin typeface="Courier"/>
              </a:rPr>
              <a:t>hist</a:t>
            </a:r>
            <a:r>
              <a:rPr>
                <a:latin typeface="Courier"/>
              </a:rPr>
              <a:t>(</a:t>
            </a:r>
            <a:r>
              <a:rPr>
                <a:solidFill>
                  <a:srgbClr val="06287E"/>
                </a:solidFill>
                <a:latin typeface="Courier"/>
              </a:rPr>
              <a:t>log1p</a:t>
            </a:r>
            <a:r>
              <a:rPr>
                <a:latin typeface="Courier"/>
              </a:rPr>
              <a:t>(wash</a:t>
            </a:r>
            <a:r>
              <a:rPr>
                <a:solidFill>
                  <a:srgbClr val="4070A0"/>
                </a:solidFill>
                <a:latin typeface="Courier"/>
              </a:rPr>
              <a:t>$</a:t>
            </a:r>
            <a:r>
              <a:rPr>
                <a:latin typeface="Courier"/>
              </a:rPr>
              <a:t>ecoli_cfu_100ml), </a:t>
            </a:r>
            <a:r>
              <a:rPr>
                <a:solidFill>
                  <a:srgbClr val="7D9029"/>
                </a:solidFill>
                <a:latin typeface="Courier"/>
              </a:rPr>
              <a:t>breaks =</a:t>
            </a:r>
            <a:r>
              <a:rPr>
                <a:latin typeface="Courier"/>
              </a:rPr>
              <a:t> </a:t>
            </a:r>
            <a:r>
              <a:rPr>
                <a:solidFill>
                  <a:srgbClr val="40A070"/>
                </a:solidFill>
                <a:latin typeface="Courier"/>
              </a:rPr>
              <a:t>40</a:t>
            </a:r>
            <a:r>
              <a:rPr>
                <a:latin typeface="Courier"/>
              </a:rPr>
              <a:t>)</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histogram you should always draw</a:t>
            </a:r>
          </a:p>
        </p:txBody>
      </p:sp>
      <p:sp>
        <p:nvSpPr>
          <p:cNvPr id="3" name="Content Placeholder 2"/>
          <p:cNvSpPr>
            <a:spLocks noGrp="1"/>
          </p:cNvSpPr>
          <p:nvPr>
            <p:ph idx="1"/>
          </p:nvPr>
        </p:nvSpPr>
        <p:spPr/>
        <p:txBody>
          <a:bodyPr/>
          <a:lstStyle/>
          <a:p>
            <a:pPr lvl="0"/>
            <a:r>
              <a:rPr/>
              <a:t>Draw it before you summarise it, every time, and do not put it in the report — The histogram is an instrument for you,…</a:t>
            </a:r>
          </a:p>
          <a:p>
            <a:pPr lvl="0"/>
            <a:r>
              <a:rPr/>
              <a:t>Two minutes of looking would have prevented every error in this lesson — and that is the entire argument for the habit</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now know which single number describes an indicator.</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https://data-analysis.cassion.dev/courses/applied-statistics-for-programmes/stat-01-the-mean-that-describes-nobody</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mean of 29.6 and a median of zero</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1 of 8</vt:lpwstr>
  </property>
  <property fmtid="{D5CDD505-2E9C-101B-9397-08002B2CF9AE}" pid="3" name="subtitle">
    <vt:lpwstr>The mean E. coli count in tested households is 29.6 CFU/100 mL. The median is 0. More than half the sample has no detectable contamination, and the mean is describing a tail that reaches 608.</vt:lpwstr>
  </property>
</Properties>
</file>