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notesMaster" Target="notesMasters/notesMaster1.xml" /><Relationship Id="rId32" Type="http://schemas.openxmlformats.org/officeDocument/2006/relationships/viewProps" Target="viewProps.xml" /><Relationship Id="rId31" Type="http://schemas.openxmlformats.org/officeDocument/2006/relationships/presProps" Target="presProps.xml" /><Relationship Id="rId1" Type="http://schemas.openxmlformats.org/officeDocument/2006/relationships/slideMaster" Target="slideMasters/slideMaster1.xml" /><Relationship Id="rId34" Type="http://schemas.openxmlformats.org/officeDocument/2006/relationships/tableStyles" Target="tableStyles.xml" /><Relationship Id="rId3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dénombrement moyen d’E. coli dans les ménages testés vaut 29,6 UFC/100 mL. La médiane vaut 0. Plus de la moitié de l’échantillon n’a aucune contamination détectable, et la moyenne décrit une queue qui monte à 608.</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moyenne vaut 29,6 et la médiane 0. Ces deux nombres décrivent les mêmes 802 ménages, et un seul des deux en décrit un. Plus de la moitié des ménages testés n’ont aucune E. coli détectable. La moyenne est ce qu’on obtient en moyennant un grand groupe de zéros avec un petit groupe de très grands nombres, et elle atterrit dans une zone où presque personne ne se trouve.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Asymétrie +4,04. Une distribution symétrique a une asymétrie proche de zéro ; au-delà d’environ +1, la moyenne et la médiane répondent à des questions différentes. C’est pourquoi le cours EAH rapportait des classes de risque et non une moyenne. Les classes ne sont pas un choix de présentation — ce sont le seul résumé qui survit à une distribution de cette forme.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Passez les mêmes trois nombres sur quatre indicateurs de quatre cours et le motif saute aux yeux.</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délai jusqu’au premier service est presque symétrique — moyenne 10,1, médiane 9,0, asymétrie +0,52. Une moyenne est un résumé honnête et un écart-type signifie quelque chose. Les jours d’arrêt d’un point d’eau sont fortement asymétriques à droite — une moyenne de 125,7 contre une médiane de 56, parce qu’une poignée de points abandonnés sont en panne depuis plus de 600 jours. Rapportez la médiane et les quartiles. Les litres par personne et par jour paraissent presque symétriques et portent une asymétrie de +8,54. C’est cette combinaison qui est intéressante.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Médiane 23,7, quatre-vingt-dixième centile 33,7, maximum 277,6. La statistique d’asymétrie ne décrit pas la population ; elle détecte onze mauvaises lignes. Ces onze sont les ménages dont la consommation </a:t>
            </a:r>
            <a:r>
              <a:rPr i="1"/>
              <a:t>totale</a:t>
            </a:r>
            <a:r>
              <a:rPr/>
              <a:t> a été saisie dans une colonne par personne — le défaut qu’enseignait le cours EAH. Il arrive ici par l’autre bout : une asymétrie très en décalage avec l’écart interquartile est un signal de qualité des données avant d’être un constat de distribution.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Onze lignes sur 2 403 et l’asymétrie passe de +8,54 à +0,06. Moyenne 23,5, médiane 23,6 — une distribution symétrique depuis le début, portant une forme qui appartenait entièrement à une erreur d’unité. Calculez l’asymétrie, puis décidez si c’est un constat ou un bogue. Les deux sont courants et se distinguent en regardant les valeurs extrêmes, non en regardant la statistique.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 coli est gonflée en zéros, ce qui est un cas distinct de la simple asymétrie : 53,6 % de l’échantillon se trouve exactement sur une valeur, et aucun résumé continu ne décrit cela. Le rapport en deux parties — </a:t>
            </a:r>
            <a:r>
              <a:rPr i="1"/>
              <a:t>combien sont à zéro, et parmi les autres, à quel point</a:t>
            </a:r>
            <a:r>
              <a:rPr/>
              <a:t> — est le seul honnête.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Tracez-le avant de résumer, à chaque fois, et ne le mettez pas dans le rapport. L’histogramme est un instrument pour vous, non un constat pour le lecteur — son rôle est de vous dire quel résumé est honnête, et une fois qu’il l’a fait, le résumé entre et l’histogramme reste dehors. Deux minutes d’observation auraient évité chaque erreur de cette leçon, et c’est tout l’argument en faveur de cette habitude.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maintenant quel nombre unique décrit un indicateur. La leçon suivante porte sur l’ampleur de son erreur possible, et sur la notation qui la transporte dans une phrase sur laquelle un lecteur peut agir.</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applied-statistics-for-programmes/stat-01-the-mean-that-describes-nobod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Une moyenne de 29,6 et une médiane de zéro</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Le dénombrement moyen d’E. coli dans les ménages testés vaut 29,6 UFC/100 mL. La médiane vaut 0. Plus de la moitié de l’échantillon n’a aucune contamination détectable, et la moyenne décrit une queue qui monte à 608.</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1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Calculez le résumé en dernier</a:t>
            </a:r>
          </a:p>
          <a:p>
            <a:pPr lvl="0"/>
            <a:r>
              <a:rPr/>
              <a:t>Regardez la forme</a:t>
            </a:r>
          </a:p>
          <a:p>
            <a:pPr lvl="0"/>
            <a:r>
              <a:rPr/>
              <a:t>Trois formes et ce que chacune exige</a:t>
            </a:r>
          </a:p>
          <a:p>
            <a:pPr lvl="0"/>
            <a:r>
              <a:rPr/>
              <a:t>Quand l’asymétrie est l’erreur de données</a:t>
            </a:r>
          </a:p>
          <a:p>
            <a:pPr lvl="0"/>
            <a:r>
              <a:rPr/>
              <a:t>Ce qu’il faut rapporter pour chaque forme</a:t>
            </a:r>
          </a:p>
          <a:p>
            <a:pPr lvl="0"/>
            <a:r>
              <a:rPr/>
              <a:t>L’histogramme qu’il faut toujours tracer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Calculez le résumé en dernier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wash </a:t>
            </a:r>
            <a:r>
              <a:rPr>
                <a:solidFill>
                  <a:srgbClr val="666666"/>
                </a:solidFill>
                <a:latin typeface="Courier"/>
              </a:rPr>
              <a:t>=</a:t>
            </a:r>
            <a:r>
              <a:rPr>
                <a:latin typeface="Courier"/>
              </a:rPr>
              <a:t> pd.read_csv(</a:t>
            </a:r>
            <a:r>
              <a:rPr>
                <a:solidFill>
                  <a:srgbClr val="4070A0"/>
                </a:solidFill>
                <a:latin typeface="Courier"/>
              </a:rPr>
              <a:t>"wash-household-survey-2024.v1.csv"</a:t>
            </a:r>
            <a:r>
              <a:rPr>
                <a:latin typeface="Courier"/>
              </a:rPr>
              <a:t>)</a:t>
            </a:r>
            <a:br/>
            <a:r>
              <a:rPr>
                <a:latin typeface="Courier"/>
              </a:rPr>
              <a:t>ecoli </a:t>
            </a:r>
            <a:r>
              <a:rPr>
                <a:solidFill>
                  <a:srgbClr val="666666"/>
                </a:solidFill>
                <a:latin typeface="Courier"/>
              </a:rPr>
              <a:t>=</a:t>
            </a:r>
            <a:r>
              <a:rPr>
                <a:latin typeface="Courier"/>
              </a:rPr>
              <a:t> wash[</a:t>
            </a:r>
            <a:r>
              <a:rPr>
                <a:solidFill>
                  <a:srgbClr val="4070A0"/>
                </a:solidFill>
                <a:latin typeface="Courier"/>
              </a:rPr>
              <a:t>"ecoli_cfu_100ml"</a:t>
            </a:r>
            <a:r>
              <a:rPr>
                <a:latin typeface="Courier"/>
              </a:rPr>
              <a:t>].dropna()</a:t>
            </a:r>
            <a:br/>
            <a:br/>
            <a:r>
              <a:rPr>
                <a:solidFill>
                  <a:srgbClr val="008000"/>
                </a:solidFill>
                <a:latin typeface="Courier"/>
              </a:rPr>
              <a:t>print</a:t>
            </a:r>
            <a:r>
              <a:rPr>
                <a:latin typeface="Courier"/>
              </a:rPr>
              <a:t>(ecoli.describe().</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Calculez le résumé en dernier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wash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(ecoli_cfu_100ml))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mean =</a:t>
            </a:r>
            <a:r>
              <a:rPr>
                <a:latin typeface="Courier"/>
              </a:rPr>
              <a:t> </a:t>
            </a:r>
            <a:r>
              <a:rPr>
                <a:solidFill>
                  <a:srgbClr val="06287E"/>
                </a:solidFill>
                <a:latin typeface="Courier"/>
              </a:rPr>
              <a:t>mean</a:t>
            </a:r>
            <a:r>
              <a:rPr>
                <a:latin typeface="Courier"/>
              </a:rPr>
              <a:t>(ecoli_cfu_100ml),</a:t>
            </a:r>
            <a:br/>
            <a:r>
              <a:rPr>
                <a:latin typeface="Courier"/>
              </a:rPr>
              <a:t>            </a:t>
            </a:r>
            <a:r>
              <a:rPr>
                <a:solidFill>
                  <a:srgbClr val="7D9029"/>
                </a:solidFill>
                <a:latin typeface="Courier"/>
              </a:rPr>
              <a:t>median =</a:t>
            </a:r>
            <a:r>
              <a:rPr>
                <a:latin typeface="Courier"/>
              </a:rPr>
              <a:t> </a:t>
            </a:r>
            <a:r>
              <a:rPr>
                <a:solidFill>
                  <a:srgbClr val="06287E"/>
                </a:solidFill>
                <a:latin typeface="Courier"/>
              </a:rPr>
              <a:t>median</a:t>
            </a:r>
            <a:r>
              <a:rPr>
                <a:latin typeface="Courier"/>
              </a:rPr>
              <a:t>(ecoli_cfu_100ml), </a:t>
            </a:r>
            <a:r>
              <a:rPr>
                <a:solidFill>
                  <a:srgbClr val="7D9029"/>
                </a:solidFill>
                <a:latin typeface="Courier"/>
              </a:rPr>
              <a:t>sd =</a:t>
            </a:r>
            <a:r>
              <a:rPr>
                <a:latin typeface="Courier"/>
              </a:rPr>
              <a:t> </a:t>
            </a:r>
            <a:r>
              <a:rPr>
                <a:solidFill>
                  <a:srgbClr val="06287E"/>
                </a:solidFill>
                <a:latin typeface="Courier"/>
              </a:rPr>
              <a:t>sd</a:t>
            </a:r>
            <a:r>
              <a:rPr>
                <a:latin typeface="Courier"/>
              </a:rPr>
              <a:t>(ecoli_cfu_100ml))</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Calculez le résumé en dernier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endParaRPr/>
                    </a:p>
                  </a:txBody>
                  <a:tcPr/>
                </a:tc>
                <a:tc>
                  <a:txBody>
                    <a:bodyPr/>
                    <a:lstStyle/>
                    <a:p>
                      <a:pPr lvl="0" indent="0" marL="0">
                        <a:buNone/>
                      </a:pPr>
                      <a:r>
                        <a:rPr/>
                        <a:t>Valeur</a:t>
                      </a:r>
                    </a:p>
                  </a:txBody>
                  <a:tcPr/>
                </a:tc>
              </a:tr>
              <a:tr h="0">
                <a:tc>
                  <a:txBody>
                    <a:bodyPr/>
                    <a:lstStyle/>
                    <a:p>
                      <a:pPr lvl="0" indent="0" marL="0">
                        <a:buNone/>
                      </a:pPr>
                      <a:r>
                        <a:rPr/>
                        <a:t>n</a:t>
                      </a:r>
                    </a:p>
                  </a:txBody>
                </a:tc>
                <a:tc>
                  <a:txBody>
                    <a:bodyPr/>
                    <a:lstStyle/>
                    <a:p>
                      <a:pPr lvl="0" indent="0" marL="0">
                        <a:buNone/>
                      </a:pPr>
                      <a:r>
                        <a:rPr/>
                        <a:t>802</a:t>
                      </a:r>
                    </a:p>
                  </a:txBody>
                </a:tc>
              </a:tr>
              <a:tr h="0">
                <a:tc>
                  <a:txBody>
                    <a:bodyPr/>
                    <a:lstStyle/>
                    <a:p>
                      <a:pPr lvl="0" indent="0" marL="0">
                        <a:buNone/>
                      </a:pPr>
                      <a:r>
                        <a:rPr b="1"/>
                        <a:t>Moyenne</a:t>
                      </a:r>
                    </a:p>
                  </a:txBody>
                </a:tc>
                <a:tc>
                  <a:txBody>
                    <a:bodyPr/>
                    <a:lstStyle/>
                    <a:p>
                      <a:pPr lvl="0" indent="0" marL="0">
                        <a:buNone/>
                      </a:pPr>
                      <a:r>
                        <a:rPr b="1"/>
                        <a:t>29,6</a:t>
                      </a:r>
                    </a:p>
                  </a:txBody>
                </a:tc>
              </a:tr>
              <a:tr h="0">
                <a:tc>
                  <a:txBody>
                    <a:bodyPr/>
                    <a:lstStyle/>
                    <a:p>
                      <a:pPr lvl="0" indent="0" marL="0">
                        <a:buNone/>
                      </a:pPr>
                      <a:r>
                        <a:rPr b="1"/>
                        <a:t>Médiane</a:t>
                      </a:r>
                    </a:p>
                  </a:txBody>
                </a:tc>
                <a:tc>
                  <a:txBody>
                    <a:bodyPr/>
                    <a:lstStyle/>
                    <a:p>
                      <a:pPr lvl="0" indent="0" marL="0">
                        <a:buNone/>
                      </a:pPr>
                      <a:r>
                        <a:rPr b="1"/>
                        <a:t>0,0</a:t>
                      </a:r>
                    </a:p>
                  </a:txBody>
                </a:tc>
              </a:tr>
              <a:tr h="0">
                <a:tc>
                  <a:txBody>
                    <a:bodyPr/>
                    <a:lstStyle/>
                    <a:p>
                      <a:pPr lvl="0" indent="0" marL="0">
                        <a:buNone/>
                      </a:pPr>
                      <a:r>
                        <a:rPr/>
                        <a:t>Écart-type</a:t>
                      </a:r>
                    </a:p>
                  </a:txBody>
                </a:tc>
                <a:tc>
                  <a:txBody>
                    <a:bodyPr/>
                    <a:lstStyle/>
                    <a:p>
                      <a:pPr lvl="0" indent="0" marL="0">
                        <a:buNone/>
                      </a:pPr>
                      <a:r>
                        <a:rPr/>
                        <a:t>85,6</a:t>
                      </a:r>
                    </a:p>
                  </a:txBody>
                </a:tc>
              </a:tr>
              <a:tr h="0">
                <a:tc>
                  <a:txBody>
                    <a:bodyPr/>
                    <a:lstStyle/>
                    <a:p>
                      <a:pPr lvl="0" indent="0" marL="0">
                        <a:buNone/>
                      </a:pPr>
                      <a:r>
                        <a:rPr/>
                        <a:t>Maximum</a:t>
                      </a:r>
                    </a:p>
                  </a:txBody>
                </a:tc>
                <a:tc>
                  <a:txBody>
                    <a:bodyPr/>
                    <a:lstStyle/>
                    <a:p>
                      <a:pPr lvl="0" indent="0" marL="0">
                        <a:buNone/>
                      </a:pPr>
                      <a:r>
                        <a:rPr/>
                        <a:t>608</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Calculez le résumé en dernier</a:t>
            </a:r>
          </a:p>
        </p:txBody>
      </p:sp>
      <p:sp>
        <p:nvSpPr>
          <p:cNvPr id="3" name="Content Placeholder 2"/>
          <p:cNvSpPr>
            <a:spLocks noGrp="1"/>
          </p:cNvSpPr>
          <p:nvPr>
            <p:ph idx="1"/>
          </p:nvPr>
        </p:nvSpPr>
        <p:spPr/>
        <p:txBody>
          <a:bodyPr/>
          <a:lstStyle/>
          <a:p>
            <a:pPr lvl="0"/>
            <a:r>
              <a:rPr/>
              <a:t>La moyenne vaut 29,6 et la médiane 0 — Ces deux nombres décrivent les mêmes 802 ménages, et un seul des deux en décrit…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Regardez la forme — En Python</a:t>
            </a:r>
          </a:p>
        </p:txBody>
      </p:sp>
      <p:sp>
        <p:nvSpPr>
          <p:cNvPr id="3" name="Content Placeholder 2"/>
          <p:cNvSpPr>
            <a:spLocks noGrp="1"/>
          </p:cNvSpPr>
          <p:nvPr>
            <p:ph idx="1"/>
          </p:nvPr>
        </p:nvSpPr>
        <p:spPr/>
        <p:txBody>
          <a:bodyPr/>
          <a:lstStyle/>
          <a:p>
            <a:pPr lvl="0" indent="0">
              <a:buNone/>
            </a:pPr>
            <a:r>
              <a:rPr>
                <a:latin typeface="Courier"/>
              </a:rPr>
              <a:t>bins </a:t>
            </a:r>
            <a:r>
              <a:rPr>
                <a:solidFill>
                  <a:srgbClr val="666666"/>
                </a:solidFill>
                <a:latin typeface="Courier"/>
              </a:rPr>
              <a:t>=</a:t>
            </a:r>
            <a:r>
              <a:rPr>
                <a:latin typeface="Courier"/>
              </a:rPr>
              <a:t> [</a:t>
            </a:r>
            <a:r>
              <a:rPr>
                <a:solidFill>
                  <a:srgbClr val="666666"/>
                </a:solidFill>
                <a:latin typeface="Courier"/>
              </a:rPr>
              <a:t>-</a:t>
            </a:r>
            <a:r>
              <a:rPr>
                <a:solidFill>
                  <a:srgbClr val="40A070"/>
                </a:solidFill>
                <a:latin typeface="Courier"/>
              </a:rPr>
              <a:t>1</a:t>
            </a:r>
            <a:r>
              <a:rPr>
                <a:latin typeface="Courier"/>
              </a:rPr>
              <a:t>, </a:t>
            </a:r>
            <a:r>
              <a:rPr>
                <a:solidFill>
                  <a:srgbClr val="40A070"/>
                </a:solidFill>
                <a:latin typeface="Courier"/>
              </a:rPr>
              <a:t>0</a:t>
            </a:r>
            <a:r>
              <a:rPr>
                <a:latin typeface="Courier"/>
              </a:rPr>
              <a:t>, </a:t>
            </a:r>
            <a:r>
              <a:rPr>
                <a:solidFill>
                  <a:srgbClr val="40A070"/>
                </a:solidFill>
                <a:latin typeface="Courier"/>
              </a:rPr>
              <a:t>10</a:t>
            </a:r>
            <a:r>
              <a:rPr>
                <a:latin typeface="Courier"/>
              </a:rPr>
              <a:t>, </a:t>
            </a:r>
            <a:r>
              <a:rPr>
                <a:solidFill>
                  <a:srgbClr val="40A070"/>
                </a:solidFill>
                <a:latin typeface="Courier"/>
              </a:rPr>
              <a:t>100</a:t>
            </a:r>
            <a:r>
              <a:rPr>
                <a:latin typeface="Courier"/>
              </a:rPr>
              <a:t>, </a:t>
            </a:r>
            <a:r>
              <a:rPr>
                <a:solidFill>
                  <a:srgbClr val="40A070"/>
                </a:solidFill>
                <a:latin typeface="Courier"/>
              </a:rPr>
              <a:t>1000</a:t>
            </a:r>
            <a:r>
              <a:rPr>
                <a:latin typeface="Courier"/>
              </a:rPr>
              <a:t>]</a:t>
            </a:r>
            <a:br/>
            <a:r>
              <a:rPr>
                <a:latin typeface="Courier"/>
              </a:rPr>
              <a:t>labels </a:t>
            </a:r>
            <a:r>
              <a:rPr>
                <a:solidFill>
                  <a:srgbClr val="666666"/>
                </a:solidFill>
                <a:latin typeface="Courier"/>
              </a:rPr>
              <a:t>=</a:t>
            </a:r>
            <a:r>
              <a:rPr>
                <a:latin typeface="Courier"/>
              </a:rPr>
              <a:t> [</a:t>
            </a:r>
            <a:r>
              <a:rPr>
                <a:solidFill>
                  <a:srgbClr val="4070A0"/>
                </a:solidFill>
                <a:latin typeface="Courier"/>
              </a:rPr>
              <a:t>"0 (none detected)"</a:t>
            </a:r>
            <a:r>
              <a:rPr>
                <a:latin typeface="Courier"/>
              </a:rPr>
              <a:t>, </a:t>
            </a:r>
            <a:r>
              <a:rPr>
                <a:solidFill>
                  <a:srgbClr val="4070A0"/>
                </a:solidFill>
                <a:latin typeface="Courier"/>
              </a:rPr>
              <a:t>"1-10"</a:t>
            </a:r>
            <a:r>
              <a:rPr>
                <a:latin typeface="Courier"/>
              </a:rPr>
              <a:t>, </a:t>
            </a:r>
            <a:r>
              <a:rPr>
                <a:solidFill>
                  <a:srgbClr val="4070A0"/>
                </a:solidFill>
                <a:latin typeface="Courier"/>
              </a:rPr>
              <a:t>"11-100"</a:t>
            </a:r>
            <a:r>
              <a:rPr>
                <a:latin typeface="Courier"/>
              </a:rPr>
              <a:t>, </a:t>
            </a:r>
            <a:r>
              <a:rPr>
                <a:solidFill>
                  <a:srgbClr val="4070A0"/>
                </a:solidFill>
                <a:latin typeface="Courier"/>
              </a:rPr>
              <a:t>"&gt;100"</a:t>
            </a:r>
            <a:r>
              <a:rPr>
                <a:latin typeface="Courier"/>
              </a:rPr>
              <a:t>]</a:t>
            </a:r>
            <a:br/>
            <a:r>
              <a:rPr>
                <a:solidFill>
                  <a:srgbClr val="008000"/>
                </a:solidFill>
                <a:latin typeface="Courier"/>
              </a:rPr>
              <a:t>print</a:t>
            </a:r>
            <a:r>
              <a:rPr>
                <a:latin typeface="Courier"/>
              </a:rPr>
              <a:t>(pd.cut(ecoli, bins, labels</a:t>
            </a:r>
            <a:r>
              <a:rPr>
                <a:solidFill>
                  <a:srgbClr val="666666"/>
                </a:solidFill>
                <a:latin typeface="Courier"/>
              </a:rPr>
              <a:t>=</a:t>
            </a:r>
            <a:r>
              <a:rPr>
                <a:latin typeface="Courier"/>
              </a:rPr>
              <a:t>labels).value_counts().reindex(labels))</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\n</a:t>
            </a:r>
            <a:r>
              <a:rPr>
                <a:solidFill>
                  <a:srgbClr val="BB6688"/>
                </a:solidFill>
                <a:latin typeface="Courier"/>
              </a:rPr>
              <a:t>skew: </a:t>
            </a:r>
            <a:r>
              <a:rPr>
                <a:solidFill>
                  <a:srgbClr val="4070A0"/>
                </a:solidFill>
                <a:latin typeface="Courier"/>
              </a:rPr>
              <a:t>{</a:t>
            </a:r>
            <a:r>
              <a:rPr>
                <a:latin typeface="Courier"/>
              </a:rPr>
              <a:t>ecoli</a:t>
            </a:r>
            <a:r>
              <a:rPr>
                <a:solidFill>
                  <a:srgbClr val="4070A0"/>
                </a:solidFill>
                <a:latin typeface="Courier"/>
              </a:rPr>
              <a:t>.</a:t>
            </a:r>
            <a:r>
              <a:rPr>
                <a:latin typeface="Courier"/>
              </a:rPr>
              <a:t>skew()</a:t>
            </a:r>
            <a:r>
              <a:rPr>
                <a:solidFill>
                  <a:srgbClr val="4070A0"/>
                </a:solidFill>
                <a:latin typeface="Courier"/>
              </a:rPr>
              <a:t>:.2f}</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Regardez la forme — En R</a:t>
            </a:r>
          </a:p>
        </p:txBody>
      </p:sp>
      <p:sp>
        <p:nvSpPr>
          <p:cNvPr id="3" name="Content Placeholder 2"/>
          <p:cNvSpPr>
            <a:spLocks noGrp="1"/>
          </p:cNvSpPr>
          <p:nvPr>
            <p:ph idx="1"/>
          </p:nvPr>
        </p:nvSpPr>
        <p:spPr/>
        <p:txBody>
          <a:bodyPr/>
          <a:lstStyle/>
          <a:p>
            <a:pPr lvl="0" indent="0">
              <a:buNone/>
            </a:pPr>
            <a:r>
              <a:rPr>
                <a:latin typeface="Courier"/>
              </a:rPr>
              <a:t>wash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(ecoli_cfu_100ml)) </a:t>
            </a:r>
            <a:r>
              <a:rPr>
                <a:solidFill>
                  <a:srgbClr val="4070A0"/>
                </a:solidFill>
                <a:latin typeface="Courier"/>
              </a:rPr>
              <a:t>|&gt;</a:t>
            </a:r>
            <a:br/>
            <a:r>
              <a:rPr>
                <a:latin typeface="Courier"/>
              </a:rPr>
              <a:t>  </a:t>
            </a:r>
            <a:r>
              <a:rPr>
                <a:solidFill>
                  <a:srgbClr val="06287E"/>
                </a:solidFill>
                <a:latin typeface="Courier"/>
              </a:rPr>
              <a:t>count</a:t>
            </a:r>
            <a:r>
              <a:rPr>
                <a:latin typeface="Courier"/>
              </a:rPr>
              <a:t>(</a:t>
            </a:r>
            <a:r>
              <a:rPr>
                <a:solidFill>
                  <a:srgbClr val="7D9029"/>
                </a:solidFill>
                <a:latin typeface="Courier"/>
              </a:rPr>
              <a:t>band =</a:t>
            </a:r>
            <a:r>
              <a:rPr>
                <a:latin typeface="Courier"/>
              </a:rPr>
              <a:t> </a:t>
            </a:r>
            <a:r>
              <a:rPr>
                <a:solidFill>
                  <a:srgbClr val="06287E"/>
                </a:solidFill>
                <a:latin typeface="Courier"/>
              </a:rPr>
              <a:t>cut</a:t>
            </a:r>
            <a:r>
              <a:rPr>
                <a:latin typeface="Courier"/>
              </a:rPr>
              <a:t>(ecoli_cfu_100ml, </a:t>
            </a:r>
            <a:r>
              <a:rPr>
                <a:solidFill>
                  <a:srgbClr val="06287E"/>
                </a:solidFill>
                <a:latin typeface="Courier"/>
              </a:rPr>
              <a:t>c</a:t>
            </a:r>
            <a:r>
              <a:rPr>
                <a:latin typeface="Courier"/>
              </a:rPr>
              <a:t>(</a:t>
            </a:r>
            <a:r>
              <a:rPr>
                <a:solidFill>
                  <a:srgbClr val="4070A0"/>
                </a:solidFill>
                <a:latin typeface="Courier"/>
              </a:rPr>
              <a:t>-</a:t>
            </a:r>
            <a:r>
              <a:rPr>
                <a:solidFill>
                  <a:srgbClr val="40A070"/>
                </a:solidFill>
                <a:latin typeface="Courier"/>
              </a:rPr>
              <a:t>1</a:t>
            </a:r>
            <a:r>
              <a:rPr>
                <a:latin typeface="Courier"/>
              </a:rPr>
              <a:t>, </a:t>
            </a:r>
            <a:r>
              <a:rPr>
                <a:solidFill>
                  <a:srgbClr val="40A070"/>
                </a:solidFill>
                <a:latin typeface="Courier"/>
              </a:rPr>
              <a:t>0</a:t>
            </a:r>
            <a:r>
              <a:rPr>
                <a:latin typeface="Courier"/>
              </a:rPr>
              <a:t>, </a:t>
            </a:r>
            <a:r>
              <a:rPr>
                <a:solidFill>
                  <a:srgbClr val="40A070"/>
                </a:solidFill>
                <a:latin typeface="Courier"/>
              </a:rPr>
              <a:t>10</a:t>
            </a:r>
            <a:r>
              <a:rPr>
                <a:latin typeface="Courier"/>
              </a:rPr>
              <a:t>, </a:t>
            </a:r>
            <a:r>
              <a:rPr>
                <a:solidFill>
                  <a:srgbClr val="40A070"/>
                </a:solidFill>
                <a:latin typeface="Courier"/>
              </a:rPr>
              <a:t>100</a:t>
            </a:r>
            <a:r>
              <a:rPr>
                <a:latin typeface="Courier"/>
              </a:rPr>
              <a:t>, </a:t>
            </a:r>
            <a:r>
              <a:rPr>
                <a:solidFill>
                  <a:srgbClr val="880000"/>
                </a:solidFill>
                <a:latin typeface="Courier"/>
              </a:rPr>
              <a:t>Inf</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Regardez la forme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Bande</a:t>
                      </a:r>
                    </a:p>
                  </a:txBody>
                  <a:tcPr/>
                </a:tc>
                <a:tc>
                  <a:txBody>
                    <a:bodyPr/>
                    <a:lstStyle/>
                    <a:p>
                      <a:pPr lvl="0" indent="0" marL="0">
                        <a:buNone/>
                      </a:pPr>
                      <a:r>
                        <a:rPr/>
                        <a:t>Ménages</a:t>
                      </a:r>
                    </a:p>
                  </a:txBody>
                  <a:tcPr/>
                </a:tc>
                <a:tc>
                  <a:txBody>
                    <a:bodyPr/>
                    <a:lstStyle/>
                    <a:p>
                      <a:pPr lvl="0" indent="0" marL="0">
                        <a:buNone/>
                      </a:pPr>
                      <a:r>
                        <a:rPr/>
                        <a:t>Part</a:t>
                      </a:r>
                    </a:p>
                  </a:txBody>
                  <a:tcPr/>
                </a:tc>
              </a:tr>
              <a:tr h="0">
                <a:tc>
                  <a:txBody>
                    <a:bodyPr/>
                    <a:lstStyle/>
                    <a:p>
                      <a:pPr lvl="0" indent="0" marL="0">
                        <a:buNone/>
                      </a:pPr>
                      <a:r>
                        <a:rPr b="1"/>
                        <a:t>0 — rien de détecté</a:t>
                      </a:r>
                    </a:p>
                  </a:txBody>
                </a:tc>
                <a:tc>
                  <a:txBody>
                    <a:bodyPr/>
                    <a:lstStyle/>
                    <a:p>
                      <a:pPr lvl="0" indent="0" marL="0">
                        <a:buNone/>
                      </a:pPr>
                      <a:r>
                        <a:rPr/>
                        <a:t>430</a:t>
                      </a:r>
                    </a:p>
                  </a:txBody>
                </a:tc>
                <a:tc>
                  <a:txBody>
                    <a:bodyPr/>
                    <a:lstStyle/>
                    <a:p>
                      <a:pPr lvl="0" indent="0" marL="0">
                        <a:buNone/>
                      </a:pPr>
                      <a:r>
                        <a:rPr b="1"/>
                        <a:t>53,6 %</a:t>
                      </a:r>
                    </a:p>
                  </a:txBody>
                </a:tc>
              </a:tr>
              <a:tr h="0">
                <a:tc>
                  <a:txBody>
                    <a:bodyPr/>
                    <a:lstStyle/>
                    <a:p>
                      <a:pPr lvl="0" indent="0" marL="0">
                        <a:buNone/>
                      </a:pPr>
                      <a:r>
                        <a:rPr/>
                        <a:t>1–10</a:t>
                      </a:r>
                    </a:p>
                  </a:txBody>
                </a:tc>
                <a:tc>
                  <a:txBody>
                    <a:bodyPr/>
                    <a:lstStyle/>
                    <a:p>
                      <a:pPr lvl="0" indent="0" marL="0">
                        <a:buNone/>
                      </a:pPr>
                      <a:r>
                        <a:rPr/>
                        <a:t>173</a:t>
                      </a:r>
                    </a:p>
                  </a:txBody>
                </a:tc>
                <a:tc>
                  <a:txBody>
                    <a:bodyPr/>
                    <a:lstStyle/>
                    <a:p>
                      <a:pPr lvl="0" indent="0" marL="0">
                        <a:buNone/>
                      </a:pPr>
                      <a:r>
                        <a:rPr/>
                        <a:t>21,6 %</a:t>
                      </a:r>
                    </a:p>
                  </a:txBody>
                </a:tc>
              </a:tr>
              <a:tr h="0">
                <a:tc>
                  <a:txBody>
                    <a:bodyPr/>
                    <a:lstStyle/>
                    <a:p>
                      <a:pPr lvl="0" indent="0" marL="0">
                        <a:buNone/>
                      </a:pPr>
                      <a:r>
                        <a:rPr/>
                        <a:t>11–100</a:t>
                      </a:r>
                    </a:p>
                  </a:txBody>
                </a:tc>
                <a:tc>
                  <a:txBody>
                    <a:bodyPr/>
                    <a:lstStyle/>
                    <a:p>
                      <a:pPr lvl="0" indent="0" marL="0">
                        <a:buNone/>
                      </a:pPr>
                      <a:r>
                        <a:rPr/>
                        <a:t>139</a:t>
                      </a:r>
                    </a:p>
                  </a:txBody>
                </a:tc>
                <a:tc>
                  <a:txBody>
                    <a:bodyPr/>
                    <a:lstStyle/>
                    <a:p>
                      <a:pPr lvl="0" indent="0" marL="0">
                        <a:buNone/>
                      </a:pPr>
                      <a:r>
                        <a:rPr/>
                        <a:t>17,3 %</a:t>
                      </a:r>
                    </a:p>
                  </a:txBody>
                </a:tc>
              </a:tr>
              <a:tr h="0">
                <a:tc>
                  <a:txBody>
                    <a:bodyPr/>
                    <a:lstStyle/>
                    <a:p>
                      <a:pPr lvl="0" indent="0" marL="0">
                        <a:buNone/>
                      </a:pPr>
                      <a:r>
                        <a:rPr/>
                        <a:t>&gt;100</a:t>
                      </a:r>
                    </a:p>
                  </a:txBody>
                </a:tc>
                <a:tc>
                  <a:txBody>
                    <a:bodyPr/>
                    <a:lstStyle/>
                    <a:p>
                      <a:pPr lvl="0" indent="0" marL="0">
                        <a:buNone/>
                      </a:pPr>
                      <a:r>
                        <a:rPr/>
                        <a:t>60</a:t>
                      </a:r>
                    </a:p>
                  </a:txBody>
                </a:tc>
                <a:tc>
                  <a:txBody>
                    <a:bodyPr/>
                    <a:lstStyle/>
                    <a:p>
                      <a:pPr lvl="0" indent="0" marL="0">
                        <a:buNone/>
                      </a:pPr>
                      <a:r>
                        <a:rPr/>
                        <a:t>7,5 %</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Regardez la forme</a:t>
            </a:r>
          </a:p>
        </p:txBody>
      </p:sp>
      <p:sp>
        <p:nvSpPr>
          <p:cNvPr id="3" name="Content Placeholder 2"/>
          <p:cNvSpPr>
            <a:spLocks noGrp="1"/>
          </p:cNvSpPr>
          <p:nvPr>
            <p:ph idx="1"/>
          </p:nvPr>
        </p:nvSpPr>
        <p:spPr/>
        <p:txBody>
          <a:bodyPr/>
          <a:lstStyle/>
          <a:p>
            <a:pPr lvl="0"/>
            <a:r>
              <a:rPr/>
              <a:t>Asymétrie +4,04 — Une distribution symétrique a une asymétrie proche de zéro ; au-delà d’environ +1, la moyenne et la…</a:t>
            </a:r>
          </a:p>
          <a:p>
            <a:pPr lvl="0"/>
            <a:r>
              <a:rPr/>
              <a:t>C’est pourquoi le cours EAH rapportait des classes de risque et non une moyenne — Les classes ne sont pas un choix de…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formes et ce que chacune exige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b="1">
                <a:solidFill>
                  <a:srgbClr val="007020"/>
                </a:solidFill>
                <a:latin typeface="Courier"/>
              </a:rPr>
              <a:t>def</a:t>
            </a:r>
            <a:r>
              <a:rPr>
                <a:latin typeface="Courier"/>
              </a:rPr>
              <a:t> profile(series, name):</a:t>
            </a:r>
            <a:br/>
            <a:r>
              <a:rPr>
                <a:latin typeface="Courier"/>
              </a:rPr>
              <a:t>    s </a:t>
            </a:r>
            <a:r>
              <a:rPr>
                <a:solidFill>
                  <a:srgbClr val="666666"/>
                </a:solidFill>
                <a:latin typeface="Courier"/>
              </a:rPr>
              <a:t>=</a:t>
            </a:r>
            <a:r>
              <a:rPr>
                <a:latin typeface="Courier"/>
              </a:rPr>
              <a:t> series.dropna()</a:t>
            </a:r>
            <a:br/>
            <a:r>
              <a:rPr>
                <a:latin typeface="Courier"/>
              </a:rPr>
              <a:t>    </a:t>
            </a:r>
            <a:r>
              <a:rPr b="1">
                <a:solidFill>
                  <a:srgbClr val="007020"/>
                </a:solidFill>
                <a:latin typeface="Courier"/>
              </a:rPr>
              <a:t>return</a:t>
            </a:r>
            <a:r>
              <a:rPr>
                <a:latin typeface="Courier"/>
              </a:rPr>
              <a:t> {</a:t>
            </a:r>
            <a:br/>
            <a:r>
              <a:rPr>
                <a:latin typeface="Courier"/>
              </a:rPr>
              <a:t>        </a:t>
            </a:r>
            <a:r>
              <a:rPr>
                <a:solidFill>
                  <a:srgbClr val="4070A0"/>
                </a:solidFill>
                <a:latin typeface="Courier"/>
              </a:rPr>
              <a:t>"indicator"</a:t>
            </a:r>
            <a:r>
              <a:rPr>
                <a:latin typeface="Courier"/>
              </a:rPr>
              <a:t>: name, </a:t>
            </a:r>
            <a:r>
              <a:rPr>
                <a:solidFill>
                  <a:srgbClr val="4070A0"/>
                </a:solidFill>
                <a:latin typeface="Courier"/>
              </a:rPr>
              <a:t>"n"</a:t>
            </a:r>
            <a:r>
              <a:rPr>
                <a:latin typeface="Courier"/>
              </a:rPr>
              <a:t>: </a:t>
            </a:r>
            <a:r>
              <a:rPr>
                <a:solidFill>
                  <a:srgbClr val="008000"/>
                </a:solidFill>
                <a:latin typeface="Courier"/>
              </a:rPr>
              <a:t>len</a:t>
            </a:r>
            <a:r>
              <a:rPr>
                <a:latin typeface="Courier"/>
              </a:rPr>
              <a:t>(s),</a:t>
            </a:r>
            <a:br/>
            <a:r>
              <a:rPr>
                <a:latin typeface="Courier"/>
              </a:rPr>
              <a:t>        </a:t>
            </a:r>
            <a:r>
              <a:rPr>
                <a:solidFill>
                  <a:srgbClr val="4070A0"/>
                </a:solidFill>
                <a:latin typeface="Courier"/>
              </a:rPr>
              <a:t>"mean"</a:t>
            </a:r>
            <a:r>
              <a:rPr>
                <a:latin typeface="Courier"/>
              </a:rPr>
              <a:t>: </a:t>
            </a:r>
            <a:r>
              <a:rPr>
                <a:solidFill>
                  <a:srgbClr val="008000"/>
                </a:solidFill>
                <a:latin typeface="Courier"/>
              </a:rPr>
              <a:t>round</a:t>
            </a:r>
            <a:r>
              <a:rPr>
                <a:latin typeface="Courier"/>
              </a:rPr>
              <a:t>(s.mean(), </a:t>
            </a:r>
            <a:r>
              <a:rPr>
                <a:solidFill>
                  <a:srgbClr val="40A070"/>
                </a:solidFill>
                <a:latin typeface="Courier"/>
              </a:rPr>
              <a:t>1</a:t>
            </a:r>
            <a:r>
              <a:rPr>
                <a:latin typeface="Courier"/>
              </a:rPr>
              <a:t>), </a:t>
            </a:r>
            <a:r>
              <a:rPr>
                <a:solidFill>
                  <a:srgbClr val="4070A0"/>
                </a:solidFill>
                <a:latin typeface="Courier"/>
              </a:rPr>
              <a:t>"median"</a:t>
            </a:r>
            <a:r>
              <a:rPr>
                <a:latin typeface="Courier"/>
              </a:rPr>
              <a:t>: </a:t>
            </a:r>
            <a:r>
              <a:rPr>
                <a:solidFill>
                  <a:srgbClr val="008000"/>
                </a:solidFill>
                <a:latin typeface="Courier"/>
              </a:rPr>
              <a:t>round</a:t>
            </a:r>
            <a:r>
              <a:rPr>
                <a:latin typeface="Courier"/>
              </a:rPr>
              <a:t>(s.median(), </a:t>
            </a:r>
            <a:r>
              <a:rPr>
                <a:solidFill>
                  <a:srgbClr val="40A070"/>
                </a:solidFill>
                <a:latin typeface="Courier"/>
              </a:rPr>
              <a:t>1</a:t>
            </a:r>
            <a:r>
              <a:rPr>
                <a:latin typeface="Courier"/>
              </a:rPr>
              <a:t>),</a:t>
            </a:r>
            <a:br/>
            <a:r>
              <a:rPr>
                <a:latin typeface="Courier"/>
              </a:rPr>
              <a:t>        </a:t>
            </a:r>
            <a:r>
              <a:rPr>
                <a:solidFill>
                  <a:srgbClr val="4070A0"/>
                </a:solidFill>
                <a:latin typeface="Courier"/>
              </a:rPr>
              <a:t>"skew"</a:t>
            </a:r>
            <a:r>
              <a:rPr>
                <a:latin typeface="Courier"/>
              </a:rPr>
              <a:t>: </a:t>
            </a:r>
            <a:r>
              <a:rPr>
                <a:solidFill>
                  <a:srgbClr val="008000"/>
                </a:solidFill>
                <a:latin typeface="Courier"/>
              </a:rPr>
              <a:t>round</a:t>
            </a:r>
            <a:r>
              <a:rPr>
                <a:latin typeface="Courier"/>
              </a:rPr>
              <a:t>(s.skew(), </a:t>
            </a:r>
            <a:r>
              <a:rPr>
                <a:solidFill>
                  <a:srgbClr val="40A070"/>
                </a:solidFill>
                <a:latin typeface="Courier"/>
              </a:rPr>
              <a:t>2</a:t>
            </a:r>
            <a:r>
              <a:rPr>
                <a:latin typeface="Courier"/>
              </a:rPr>
              <a:t>),</a:t>
            </a:r>
            <a:br/>
            <a:r>
              <a:rPr>
                <a:latin typeface="Courier"/>
              </a:rPr>
              <a:t>    }</a:t>
            </a:r>
            <a:br/>
            <a:br/>
            <a:r>
              <a:rPr>
                <a:latin typeface="Courier"/>
              </a:rPr>
              <a:t>points </a:t>
            </a:r>
            <a:r>
              <a:rPr>
                <a:solidFill>
                  <a:srgbClr val="666666"/>
                </a:solidFill>
                <a:latin typeface="Courier"/>
              </a:rPr>
              <a:t>=</a:t>
            </a:r>
            <a:r>
              <a:rPr>
                <a:latin typeface="Courier"/>
              </a:rPr>
              <a:t> pd.read_csv(</a:t>
            </a:r>
            <a:r>
              <a:rPr>
                <a:solidFill>
                  <a:srgbClr val="4070A0"/>
                </a:solidFill>
                <a:latin typeface="Courier"/>
              </a:rPr>
              <a:t>"water-point-monitoring-2024.v1.csv"</a:t>
            </a:r>
            <a:r>
              <a:rPr>
                <a:latin typeface="Courier"/>
              </a:rPr>
              <a:t>)</a:t>
            </a:r>
            <a:br/>
            <a:r>
              <a:rPr>
                <a:latin typeface="Courier"/>
              </a:rPr>
              <a:t>protection </a:t>
            </a:r>
            <a:r>
              <a:rPr>
                <a:solidFill>
                  <a:srgbClr val="666666"/>
                </a:solidFill>
                <a:latin typeface="Courier"/>
              </a:rPr>
              <a:t>=</a:t>
            </a:r>
            <a:r>
              <a:rPr>
                <a:latin typeface="Courier"/>
              </a:rPr>
              <a:t> pd.read_csv(</a:t>
            </a:r>
            <a:r>
              <a:rPr>
                <a:solidFill>
                  <a:srgbClr val="4070A0"/>
                </a:solidFill>
                <a:latin typeface="Courier"/>
              </a:rPr>
              <a:t>"protection-referrals-2024.v1.csv"</a:t>
            </a:r>
            <a:r>
              <a:rPr>
                <a:latin typeface="Courier"/>
              </a:rPr>
              <a:t>)</a:t>
            </a:r>
            <a:br/>
            <a:br/>
            <a:r>
              <a:rPr>
                <a:solidFill>
                  <a:srgbClr val="008000"/>
                </a:solidFill>
                <a:latin typeface="Courier"/>
              </a:rPr>
              <a:t>print</a:t>
            </a:r>
            <a:r>
              <a:rPr>
                <a:latin typeface="Courier"/>
              </a:rPr>
              <a:t>(pd.DataFrame([</a:t>
            </a:r>
            <a:br/>
            <a:r>
              <a:rPr>
                <a:latin typeface="Courier"/>
              </a:rPr>
              <a:t>    profile(wash[</a:t>
            </a:r>
            <a:r>
              <a:rPr>
                <a:solidFill>
                  <a:srgbClr val="4070A0"/>
                </a:solidFill>
                <a:latin typeface="Courier"/>
              </a:rPr>
              <a:t>"ecoli_cfu_100ml"</a:t>
            </a:r>
            <a:r>
              <a:rPr>
                <a:latin typeface="Courier"/>
              </a:rPr>
              <a:t>], </a:t>
            </a:r>
            <a:r>
              <a:rPr>
                <a:solidFill>
                  <a:srgbClr val="4070A0"/>
                </a:solidFill>
                <a:latin typeface="Courier"/>
              </a:rPr>
              <a:t>"E. coli, CFU/100mL"</a:t>
            </a:r>
            <a:r>
              <a:rPr>
                <a:latin typeface="Courier"/>
              </a:rPr>
              <a:t>),</a:t>
            </a:r>
            <a:br/>
            <a:r>
              <a:rPr>
                <a:latin typeface="Courier"/>
              </a:rPr>
              <a:t>    profile(points[</a:t>
            </a:r>
            <a:r>
              <a:rPr>
                <a:solidFill>
                  <a:srgbClr val="4070A0"/>
                </a:solidFill>
                <a:latin typeface="Courier"/>
              </a:rPr>
              <a:t>"days_since_breakdown"</a:t>
            </a:r>
            <a:r>
              <a:rPr>
                <a:latin typeface="Courier"/>
              </a:rPr>
              <a:t>], </a:t>
            </a:r>
            <a:r>
              <a:rPr>
                <a:solidFill>
                  <a:srgbClr val="4070A0"/>
                </a:solidFill>
                <a:latin typeface="Courier"/>
              </a:rPr>
              <a:t>"days a water point is down"</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formes et ce que chacune exige — En Python (suite)</a:t>
            </a:r>
          </a:p>
        </p:txBody>
      </p:sp>
      <p:sp>
        <p:nvSpPr>
          <p:cNvPr id="3" name="Content Placeholder 2"/>
          <p:cNvSpPr>
            <a:spLocks noGrp="1"/>
          </p:cNvSpPr>
          <p:nvPr>
            <p:ph idx="1"/>
          </p:nvPr>
        </p:nvSpPr>
        <p:spPr/>
        <p:txBody>
          <a:bodyPr/>
          <a:lstStyle/>
          <a:p>
            <a:pPr lvl="0" indent="0">
              <a:buNone/>
            </a:pPr>
            <a:r>
              <a:rPr>
                <a:latin typeface="Courier"/>
              </a:rPr>
              <a:t>    profile(protection[</a:t>
            </a:r>
            <a:r>
              <a:rPr>
                <a:solidFill>
                  <a:srgbClr val="4070A0"/>
                </a:solidFill>
                <a:latin typeface="Courier"/>
              </a:rPr>
              <a:t>"days_to_first_service"</a:t>
            </a:r>
            <a:r>
              <a:rPr>
                <a:latin typeface="Courier"/>
              </a:rPr>
              <a:t>], </a:t>
            </a:r>
            <a:r>
              <a:rPr>
                <a:solidFill>
                  <a:srgbClr val="4070A0"/>
                </a:solidFill>
                <a:latin typeface="Courier"/>
              </a:rPr>
              <a:t>"days to first service"</a:t>
            </a:r>
            <a:r>
              <a:rPr>
                <a:latin typeface="Courier"/>
              </a:rPr>
              <a:t>),</a:t>
            </a:r>
            <a:br/>
            <a:r>
              <a:rPr>
                <a:latin typeface="Courier"/>
              </a:rPr>
              <a:t>    profile(wash[</a:t>
            </a:r>
            <a:r>
              <a:rPr>
                <a:solidFill>
                  <a:srgbClr val="4070A0"/>
                </a:solidFill>
                <a:latin typeface="Courier"/>
              </a:rPr>
              <a:t>"litres_per_person_day"</a:t>
            </a:r>
            <a:r>
              <a:rPr>
                <a:latin typeface="Courier"/>
              </a:rPr>
              <a:t>], </a:t>
            </a:r>
            <a:r>
              <a:rPr>
                <a:solidFill>
                  <a:srgbClr val="4070A0"/>
                </a:solidFill>
                <a:latin typeface="Courier"/>
              </a:rPr>
              <a:t>"litres per person per day"</a:t>
            </a:r>
            <a:r>
              <a:rPr>
                <a:latin typeface="Courier"/>
              </a:rPr>
              <a:t>),</a:t>
            </a:r>
            <a:b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formes et ce que chacune exige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One function, four indicators, four different answers about which summary</a:t>
            </a:r>
            <a:br/>
            <a:r>
              <a:rPr i="1">
                <a:solidFill>
                  <a:srgbClr val="60A0B0"/>
                </a:solidFill>
                <a:latin typeface="Courier"/>
              </a:rPr>
              <a:t># to report.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formes et ce que chacune exige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38300"/>
                <a:gridCol w="1638300"/>
                <a:gridCol w="1638300"/>
                <a:gridCol w="1638300"/>
                <a:gridCol w="1638300"/>
              </a:tblGrid>
              <a:tr h="0">
                <a:tc>
                  <a:txBody>
                    <a:bodyPr/>
                    <a:lstStyle/>
                    <a:p>
                      <a:pPr lvl="0" indent="0" marL="0">
                        <a:buNone/>
                      </a:pPr>
                      <a:r>
                        <a:rPr/>
                        <a:t>Indicateur</a:t>
                      </a:r>
                    </a:p>
                  </a:txBody>
                  <a:tcPr/>
                </a:tc>
                <a:tc>
                  <a:txBody>
                    <a:bodyPr/>
                    <a:lstStyle/>
                    <a:p>
                      <a:pPr lvl="0" indent="0" marL="0">
                        <a:buNone/>
                      </a:pPr>
                      <a:r>
                        <a:rPr/>
                        <a:t>n</a:t>
                      </a:r>
                    </a:p>
                  </a:txBody>
                  <a:tcPr/>
                </a:tc>
                <a:tc>
                  <a:txBody>
                    <a:bodyPr/>
                    <a:lstStyle/>
                    <a:p>
                      <a:pPr lvl="0" indent="0" marL="0">
                        <a:buNone/>
                      </a:pPr>
                      <a:r>
                        <a:rPr/>
                        <a:t>Moyenne</a:t>
                      </a:r>
                    </a:p>
                  </a:txBody>
                  <a:tcPr/>
                </a:tc>
                <a:tc>
                  <a:txBody>
                    <a:bodyPr/>
                    <a:lstStyle/>
                    <a:p>
                      <a:pPr lvl="0" indent="0" marL="0">
                        <a:buNone/>
                      </a:pPr>
                      <a:r>
                        <a:rPr/>
                        <a:t>Médiane</a:t>
                      </a:r>
                    </a:p>
                  </a:txBody>
                  <a:tcPr/>
                </a:tc>
                <a:tc>
                  <a:txBody>
                    <a:bodyPr/>
                    <a:lstStyle/>
                    <a:p>
                      <a:pPr lvl="0" indent="0" marL="0">
                        <a:buNone/>
                      </a:pPr>
                      <a:r>
                        <a:rPr/>
                        <a:t>Asymétrie</a:t>
                      </a:r>
                    </a:p>
                  </a:txBody>
                  <a:tcPr/>
                </a:tc>
              </a:tr>
              <a:tr h="0">
                <a:tc>
                  <a:txBody>
                    <a:bodyPr/>
                    <a:lstStyle/>
                    <a:p>
                      <a:pPr lvl="0" indent="0" marL="0">
                        <a:buNone/>
                      </a:pPr>
                      <a:r>
                        <a:rPr/>
                        <a:t>E. coli, UFC/100 mL</a:t>
                      </a:r>
                    </a:p>
                  </a:txBody>
                </a:tc>
                <a:tc>
                  <a:txBody>
                    <a:bodyPr/>
                    <a:lstStyle/>
                    <a:p>
                      <a:pPr lvl="0" indent="0" marL="0">
                        <a:buNone/>
                      </a:pPr>
                      <a:r>
                        <a:rPr/>
                        <a:t>802</a:t>
                      </a:r>
                    </a:p>
                  </a:txBody>
                </a:tc>
                <a:tc>
                  <a:txBody>
                    <a:bodyPr/>
                    <a:lstStyle/>
                    <a:p>
                      <a:pPr lvl="0" indent="0" marL="0">
                        <a:buNone/>
                      </a:pPr>
                      <a:r>
                        <a:rPr/>
                        <a:t>29,6</a:t>
                      </a:r>
                    </a:p>
                  </a:txBody>
                </a:tc>
                <a:tc>
                  <a:txBody>
                    <a:bodyPr/>
                    <a:lstStyle/>
                    <a:p>
                      <a:pPr lvl="0" indent="0" marL="0">
                        <a:buNone/>
                      </a:pPr>
                      <a:r>
                        <a:rPr b="1"/>
                        <a:t>0,0</a:t>
                      </a:r>
                    </a:p>
                  </a:txBody>
                </a:tc>
                <a:tc>
                  <a:txBody>
                    <a:bodyPr/>
                    <a:lstStyle/>
                    <a:p>
                      <a:pPr lvl="0" indent="0" marL="0">
                        <a:buNone/>
                      </a:pPr>
                      <a:r>
                        <a:rPr/>
                        <a:t>+4,04</a:t>
                      </a:r>
                    </a:p>
                  </a:txBody>
                </a:tc>
              </a:tr>
              <a:tr h="0">
                <a:tc>
                  <a:txBody>
                    <a:bodyPr/>
                    <a:lstStyle/>
                    <a:p>
                      <a:pPr lvl="0" indent="0" marL="0">
                        <a:buNone/>
                      </a:pPr>
                      <a:r>
                        <a:rPr/>
                        <a:t>Jours d’arrêt d’un point d’eau</a:t>
                      </a:r>
                    </a:p>
                  </a:txBody>
                </a:tc>
                <a:tc>
                  <a:txBody>
                    <a:bodyPr/>
                    <a:lstStyle/>
                    <a:p>
                      <a:pPr lvl="0" indent="0" marL="0">
                        <a:buNone/>
                      </a:pPr>
                      <a:r>
                        <a:rPr/>
                        <a:t>709</a:t>
                      </a:r>
                    </a:p>
                  </a:txBody>
                </a:tc>
                <a:tc>
                  <a:txBody>
                    <a:bodyPr/>
                    <a:lstStyle/>
                    <a:p>
                      <a:pPr lvl="0" indent="0" marL="0">
                        <a:buNone/>
                      </a:pPr>
                      <a:r>
                        <a:rPr/>
                        <a:t>125,7</a:t>
                      </a:r>
                    </a:p>
                  </a:txBody>
                </a:tc>
                <a:tc>
                  <a:txBody>
                    <a:bodyPr/>
                    <a:lstStyle/>
                    <a:p>
                      <a:pPr lvl="0" indent="0" marL="0">
                        <a:buNone/>
                      </a:pPr>
                      <a:r>
                        <a:rPr/>
                        <a:t>56,0</a:t>
                      </a:r>
                    </a:p>
                  </a:txBody>
                </a:tc>
                <a:tc>
                  <a:txBody>
                    <a:bodyPr/>
                    <a:lstStyle/>
                    <a:p>
                      <a:pPr lvl="0" indent="0" marL="0">
                        <a:buNone/>
                      </a:pPr>
                      <a:r>
                        <a:rPr/>
                        <a:t>+1,64</a:t>
                      </a:r>
                    </a:p>
                  </a:txBody>
                </a:tc>
              </a:tr>
              <a:tr h="0">
                <a:tc>
                  <a:txBody>
                    <a:bodyPr/>
                    <a:lstStyle/>
                    <a:p>
                      <a:pPr lvl="0" indent="0" marL="0">
                        <a:buNone/>
                      </a:pPr>
                      <a:r>
                        <a:rPr/>
                        <a:t>Jours jusqu’au premier service</a:t>
                      </a:r>
                    </a:p>
                  </a:txBody>
                </a:tc>
                <a:tc>
                  <a:txBody>
                    <a:bodyPr/>
                    <a:lstStyle/>
                    <a:p>
                      <a:pPr lvl="0" indent="0" marL="0">
                        <a:buNone/>
                      </a:pPr>
                      <a:r>
                        <a:rPr/>
                        <a:t>728</a:t>
                      </a:r>
                    </a:p>
                  </a:txBody>
                </a:tc>
                <a:tc>
                  <a:txBody>
                    <a:bodyPr/>
                    <a:lstStyle/>
                    <a:p>
                      <a:pPr lvl="0" indent="0" marL="0">
                        <a:buNone/>
                      </a:pPr>
                      <a:r>
                        <a:rPr/>
                        <a:t>10,1</a:t>
                      </a:r>
                    </a:p>
                  </a:txBody>
                </a:tc>
                <a:tc>
                  <a:txBody>
                    <a:bodyPr/>
                    <a:lstStyle/>
                    <a:p>
                      <a:pPr lvl="0" indent="0" marL="0">
                        <a:buNone/>
                      </a:pPr>
                      <a:r>
                        <a:rPr/>
                        <a:t>9,0</a:t>
                      </a:r>
                    </a:p>
                  </a:txBody>
                </a:tc>
                <a:tc>
                  <a:txBody>
                    <a:bodyPr/>
                    <a:lstStyle/>
                    <a:p>
                      <a:pPr lvl="0" indent="0" marL="0">
                        <a:buNone/>
                      </a:pPr>
                      <a:r>
                        <a:rPr/>
                        <a:t>+0,52</a:t>
                      </a:r>
                    </a:p>
                  </a:txBody>
                </a:tc>
              </a:tr>
              <a:tr h="0">
                <a:tc>
                  <a:txBody>
                    <a:bodyPr/>
                    <a:lstStyle/>
                    <a:p>
                      <a:pPr lvl="0" indent="0" marL="0">
                        <a:buNone/>
                      </a:pPr>
                      <a:r>
                        <a:rPr/>
                        <a:t>Litres par personne et par jour</a:t>
                      </a:r>
                    </a:p>
                  </a:txBody>
                </a:tc>
                <a:tc>
                  <a:txBody>
                    <a:bodyPr/>
                    <a:lstStyle/>
                    <a:p>
                      <a:pPr lvl="0" indent="0" marL="0">
                        <a:buNone/>
                      </a:pPr>
                      <a:r>
                        <a:rPr/>
                        <a:t>2 403</a:t>
                      </a:r>
                    </a:p>
                  </a:txBody>
                </a:tc>
                <a:tc>
                  <a:txBody>
                    <a:bodyPr/>
                    <a:lstStyle/>
                    <a:p>
                      <a:pPr lvl="0" indent="0" marL="0">
                        <a:buNone/>
                      </a:pPr>
                      <a:r>
                        <a:rPr/>
                        <a:t>24,2</a:t>
                      </a:r>
                    </a:p>
                  </a:txBody>
                </a:tc>
                <a:tc>
                  <a:txBody>
                    <a:bodyPr/>
                    <a:lstStyle/>
                    <a:p>
                      <a:pPr lvl="0" indent="0" marL="0">
                        <a:buNone/>
                      </a:pPr>
                      <a:r>
                        <a:rPr/>
                        <a:t>23,7</a:t>
                      </a:r>
                    </a:p>
                  </a:txBody>
                </a:tc>
                <a:tc>
                  <a:txBody>
                    <a:bodyPr/>
                    <a:lstStyle/>
                    <a:p>
                      <a:pPr lvl="0" indent="0" marL="0">
                        <a:buNone/>
                      </a:pPr>
                      <a:r>
                        <a:rPr b="1"/>
                        <a:t>+8,54</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formes et ce que chacune exige</a:t>
            </a:r>
          </a:p>
        </p:txBody>
      </p:sp>
      <p:sp>
        <p:nvSpPr>
          <p:cNvPr id="3" name="Content Placeholder 2"/>
          <p:cNvSpPr>
            <a:spLocks noGrp="1"/>
          </p:cNvSpPr>
          <p:nvPr>
            <p:ph idx="1"/>
          </p:nvPr>
        </p:nvSpPr>
        <p:spPr/>
        <p:txBody>
          <a:bodyPr/>
          <a:lstStyle/>
          <a:p>
            <a:pPr lvl="0"/>
            <a:r>
              <a:rPr/>
              <a:t>Le délai jusqu’au premier service est presque symétrique — moyenne 10,1, médiane 9,0, asymétrie +0,52</a:t>
            </a:r>
          </a:p>
          <a:p>
            <a:pPr lvl="0"/>
            <a:r>
              <a:rPr/>
              <a:t>Les jours d’arrêt d’un point d’eau sont fortement asymétriques à droite — une moyenne de 125,7 contre une médiane de…</a:t>
            </a:r>
          </a:p>
          <a:p>
            <a:pPr lvl="0"/>
            <a:r>
              <a:rPr/>
              <a:t>Les litres par personne et par jour paraissent presque symétriques et portent une asymétrie de +8,54 — C’est cette…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l’asymétrie est l’erreur de données — En Python</a:t>
            </a:r>
          </a:p>
        </p:txBody>
      </p:sp>
      <p:sp>
        <p:nvSpPr>
          <p:cNvPr id="3" name="Content Placeholder 2"/>
          <p:cNvSpPr>
            <a:spLocks noGrp="1"/>
          </p:cNvSpPr>
          <p:nvPr>
            <p:ph idx="1"/>
          </p:nvPr>
        </p:nvSpPr>
        <p:spPr/>
        <p:txBody>
          <a:bodyPr/>
          <a:lstStyle/>
          <a:p>
            <a:pPr lvl="0" indent="0">
              <a:buNone/>
            </a:pPr>
            <a:r>
              <a:rPr>
                <a:latin typeface="Courier"/>
              </a:rPr>
              <a:t>litres </a:t>
            </a:r>
            <a:r>
              <a:rPr>
                <a:solidFill>
                  <a:srgbClr val="666666"/>
                </a:solidFill>
                <a:latin typeface="Courier"/>
              </a:rPr>
              <a:t>=</a:t>
            </a:r>
            <a:r>
              <a:rPr>
                <a:latin typeface="Courier"/>
              </a:rPr>
              <a:t> wash[</a:t>
            </a:r>
            <a:r>
              <a:rPr>
                <a:solidFill>
                  <a:srgbClr val="4070A0"/>
                </a:solidFill>
                <a:latin typeface="Courier"/>
              </a:rPr>
              <a:t>"litres_per_person_day"</a:t>
            </a:r>
            <a:r>
              <a:rPr>
                <a:latin typeface="Courier"/>
              </a:rPr>
              <a:t>].dropna()</a:t>
            </a:r>
            <a:br/>
            <a:r>
              <a:rPr>
                <a:solidFill>
                  <a:srgbClr val="008000"/>
                </a:solidFill>
                <a:latin typeface="Courier"/>
              </a:rPr>
              <a:t>print</a:t>
            </a:r>
            <a:r>
              <a:rPr>
                <a:latin typeface="Courier"/>
              </a:rPr>
              <a:t>(</a:t>
            </a:r>
            <a:r>
              <a:rPr>
                <a:solidFill>
                  <a:srgbClr val="BB6688"/>
                </a:solidFill>
                <a:latin typeface="Courier"/>
              </a:rPr>
              <a:t>f"median </a:t>
            </a:r>
            <a:r>
              <a:rPr>
                <a:solidFill>
                  <a:srgbClr val="4070A0"/>
                </a:solidFill>
                <a:latin typeface="Courier"/>
              </a:rPr>
              <a:t>{</a:t>
            </a:r>
            <a:r>
              <a:rPr>
                <a:latin typeface="Courier"/>
              </a:rPr>
              <a:t>litres</a:t>
            </a:r>
            <a:r>
              <a:rPr>
                <a:solidFill>
                  <a:srgbClr val="4070A0"/>
                </a:solidFill>
                <a:latin typeface="Courier"/>
              </a:rPr>
              <a:t>.</a:t>
            </a:r>
            <a:r>
              <a:rPr>
                <a:latin typeface="Courier"/>
              </a:rPr>
              <a:t>median()</a:t>
            </a:r>
            <a:r>
              <a:rPr>
                <a:solidFill>
                  <a:srgbClr val="4070A0"/>
                </a:solidFill>
                <a:latin typeface="Courier"/>
              </a:rPr>
              <a:t>:.1f}</a:t>
            </a:r>
            <a:r>
              <a:rPr>
                <a:solidFill>
                  <a:srgbClr val="BB6688"/>
                </a:solidFill>
                <a:latin typeface="Courier"/>
              </a:rPr>
              <a:t>, p90 </a:t>
            </a:r>
            <a:r>
              <a:rPr>
                <a:solidFill>
                  <a:srgbClr val="4070A0"/>
                </a:solidFill>
                <a:latin typeface="Courier"/>
              </a:rPr>
              <a:t>{</a:t>
            </a:r>
            <a:r>
              <a:rPr>
                <a:latin typeface="Courier"/>
              </a:rPr>
              <a:t>litres</a:t>
            </a:r>
            <a:r>
              <a:rPr>
                <a:solidFill>
                  <a:srgbClr val="4070A0"/>
                </a:solidFill>
                <a:latin typeface="Courier"/>
              </a:rPr>
              <a:t>.</a:t>
            </a:r>
            <a:r>
              <a:rPr>
                <a:latin typeface="Courier"/>
              </a:rPr>
              <a:t>quantile(</a:t>
            </a:r>
            <a:r>
              <a:rPr>
                <a:solidFill>
                  <a:srgbClr val="40A070"/>
                </a:solidFill>
                <a:latin typeface="Courier"/>
              </a:rPr>
              <a:t>0.90</a:t>
            </a:r>
            <a:r>
              <a:rPr>
                <a:latin typeface="Courier"/>
              </a:rPr>
              <a:t>)</a:t>
            </a:r>
            <a:r>
              <a:rPr>
                <a:solidFill>
                  <a:srgbClr val="4070A0"/>
                </a:solidFill>
                <a:latin typeface="Courier"/>
              </a:rPr>
              <a:t>:.1f}</a:t>
            </a:r>
            <a:r>
              <a:rPr>
                <a:solidFill>
                  <a:srgbClr val="BB6688"/>
                </a:solidFill>
                <a:latin typeface="Courier"/>
              </a:rPr>
              <a:t>, "</a:t>
            </a:r>
            <a:br/>
            <a:r>
              <a:rPr>
                <a:latin typeface="Courier"/>
              </a:rPr>
              <a:t>      </a:t>
            </a:r>
            <a:r>
              <a:rPr>
                <a:solidFill>
                  <a:srgbClr val="BB6688"/>
                </a:solidFill>
                <a:latin typeface="Courier"/>
              </a:rPr>
              <a:t>f"max </a:t>
            </a:r>
            <a:r>
              <a:rPr>
                <a:solidFill>
                  <a:srgbClr val="4070A0"/>
                </a:solidFill>
                <a:latin typeface="Courier"/>
              </a:rPr>
              <a:t>{</a:t>
            </a:r>
            <a:r>
              <a:rPr>
                <a:latin typeface="Courier"/>
              </a:rPr>
              <a:t>litres</a:t>
            </a:r>
            <a:r>
              <a:rPr>
                <a:solidFill>
                  <a:srgbClr val="4070A0"/>
                </a:solidFill>
                <a:latin typeface="Courier"/>
              </a:rPr>
              <a:t>.</a:t>
            </a:r>
            <a:r>
              <a:rPr>
                <a:solidFill>
                  <a:srgbClr val="008000"/>
                </a:solidFill>
                <a:latin typeface="Courier"/>
              </a:rPr>
              <a:t>max</a:t>
            </a:r>
            <a:r>
              <a:rPr>
                <a:latin typeface="Courier"/>
              </a:rPr>
              <a:t>()</a:t>
            </a:r>
            <a:r>
              <a:rPr>
                <a:solidFill>
                  <a:srgbClr val="4070A0"/>
                </a:solidFill>
                <a:latin typeface="Courier"/>
              </a:rPr>
              <a:t>:.1f}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f"above 80: </a:t>
            </a:r>
            <a:r>
              <a:rPr>
                <a:solidFill>
                  <a:srgbClr val="4070A0"/>
                </a:solidFill>
                <a:latin typeface="Courier"/>
              </a:rPr>
              <a:t>{</a:t>
            </a:r>
            <a:r>
              <a:rPr>
                <a:latin typeface="Courier"/>
              </a:rPr>
              <a:t>(litres </a:t>
            </a:r>
            <a:r>
              <a:rPr>
                <a:solidFill>
                  <a:srgbClr val="666666"/>
                </a:solidFill>
                <a:latin typeface="Courier"/>
              </a:rPr>
              <a:t>&gt;</a:t>
            </a:r>
            <a:r>
              <a:rPr>
                <a:latin typeface="Courier"/>
              </a:rPr>
              <a:t> </a:t>
            </a:r>
            <a:r>
              <a:rPr>
                <a:solidFill>
                  <a:srgbClr val="40A070"/>
                </a:solidFill>
                <a:latin typeface="Courier"/>
              </a:rPr>
              <a:t>80</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households"</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l’asymétrie est l’erreur de données — En R</a:t>
            </a:r>
          </a:p>
        </p:txBody>
      </p:sp>
      <p:sp>
        <p:nvSpPr>
          <p:cNvPr id="3" name="Content Placeholder 2"/>
          <p:cNvSpPr>
            <a:spLocks noGrp="1"/>
          </p:cNvSpPr>
          <p:nvPr>
            <p:ph idx="1"/>
          </p:nvPr>
        </p:nvSpPr>
        <p:spPr/>
        <p:txBody>
          <a:bodyPr/>
          <a:lstStyle/>
          <a:p>
            <a:pPr lvl="0" indent="0">
              <a:buNone/>
            </a:pPr>
            <a:r>
              <a:rPr>
                <a:latin typeface="Courier"/>
              </a:rPr>
              <a:t>wash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median =</a:t>
            </a:r>
            <a:r>
              <a:rPr>
                <a:latin typeface="Courier"/>
              </a:rPr>
              <a:t> </a:t>
            </a:r>
            <a:r>
              <a:rPr>
                <a:solidFill>
                  <a:srgbClr val="06287E"/>
                </a:solidFill>
                <a:latin typeface="Courier"/>
              </a:rPr>
              <a:t>median</a:t>
            </a:r>
            <a:r>
              <a:rPr>
                <a:latin typeface="Courier"/>
              </a:rPr>
              <a:t>(litres_per_person_day),</a:t>
            </a:r>
            <a:br/>
            <a:r>
              <a:rPr>
                <a:latin typeface="Courier"/>
              </a:rPr>
              <a:t>                  </a:t>
            </a:r>
            <a:r>
              <a:rPr>
                <a:solidFill>
                  <a:srgbClr val="7D9029"/>
                </a:solidFill>
                <a:latin typeface="Courier"/>
              </a:rPr>
              <a:t>p90 =</a:t>
            </a:r>
            <a:r>
              <a:rPr>
                <a:latin typeface="Courier"/>
              </a:rPr>
              <a:t> </a:t>
            </a:r>
            <a:r>
              <a:rPr>
                <a:solidFill>
                  <a:srgbClr val="06287E"/>
                </a:solidFill>
                <a:latin typeface="Courier"/>
              </a:rPr>
              <a:t>quantile</a:t>
            </a:r>
            <a:r>
              <a:rPr>
                <a:latin typeface="Courier"/>
              </a:rPr>
              <a:t>(litres_per_person_day, </a:t>
            </a:r>
            <a:r>
              <a:rPr>
                <a:solidFill>
                  <a:srgbClr val="40A070"/>
                </a:solidFill>
                <a:latin typeface="Courier"/>
              </a:rPr>
              <a:t>0.9</a:t>
            </a:r>
            <a:r>
              <a:rPr>
                <a:latin typeface="Courier"/>
              </a:rPr>
              <a:t>),</a:t>
            </a:r>
            <a:br/>
            <a:r>
              <a:rPr>
                <a:latin typeface="Courier"/>
              </a:rPr>
              <a:t>                  </a:t>
            </a:r>
            <a:r>
              <a:rPr>
                <a:solidFill>
                  <a:srgbClr val="7D9029"/>
                </a:solidFill>
                <a:latin typeface="Courier"/>
              </a:rPr>
              <a:t>max =</a:t>
            </a:r>
            <a:r>
              <a:rPr>
                <a:latin typeface="Courier"/>
              </a:rPr>
              <a:t> </a:t>
            </a:r>
            <a:r>
              <a:rPr>
                <a:solidFill>
                  <a:srgbClr val="06287E"/>
                </a:solidFill>
                <a:latin typeface="Courier"/>
              </a:rPr>
              <a:t>max</a:t>
            </a:r>
            <a:r>
              <a:rPr>
                <a:latin typeface="Courier"/>
              </a:rPr>
              <a:t>(litres_per_person_day))</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l’asymétrie est l’erreur de données — En Python</a:t>
            </a:r>
          </a:p>
        </p:txBody>
      </p:sp>
      <p:sp>
        <p:nvSpPr>
          <p:cNvPr id="3" name="Content Placeholder 2"/>
          <p:cNvSpPr>
            <a:spLocks noGrp="1"/>
          </p:cNvSpPr>
          <p:nvPr>
            <p:ph idx="1"/>
          </p:nvPr>
        </p:nvSpPr>
        <p:spPr/>
        <p:txBody>
          <a:bodyPr/>
          <a:lstStyle/>
          <a:p>
            <a:pPr lvl="0" indent="0">
              <a:buNone/>
            </a:pPr>
            <a:r>
              <a:rPr>
                <a:latin typeface="Courier"/>
              </a:rPr>
              <a:t>clean </a:t>
            </a:r>
            <a:r>
              <a:rPr>
                <a:solidFill>
                  <a:srgbClr val="666666"/>
                </a:solidFill>
                <a:latin typeface="Courier"/>
              </a:rPr>
              <a:t>=</a:t>
            </a:r>
            <a:r>
              <a:rPr>
                <a:latin typeface="Courier"/>
              </a:rPr>
              <a:t> litres[litres </a:t>
            </a:r>
            <a:r>
              <a:rPr>
                <a:solidFill>
                  <a:srgbClr val="666666"/>
                </a:solidFill>
                <a:latin typeface="Courier"/>
              </a:rPr>
              <a:t>&lt;=</a:t>
            </a:r>
            <a:r>
              <a:rPr>
                <a:latin typeface="Courier"/>
              </a:rPr>
              <a:t> </a:t>
            </a:r>
            <a:r>
              <a:rPr>
                <a:solidFill>
                  <a:srgbClr val="40A070"/>
                </a:solidFill>
                <a:latin typeface="Courier"/>
              </a:rPr>
              <a:t>80</a:t>
            </a:r>
            <a:r>
              <a:rPr>
                <a:latin typeface="Courier"/>
              </a:rPr>
              <a:t>]</a:t>
            </a:r>
            <a:br/>
            <a:r>
              <a:rPr>
                <a:solidFill>
                  <a:srgbClr val="008000"/>
                </a:solidFill>
                <a:latin typeface="Courier"/>
              </a:rPr>
              <a:t>print</a:t>
            </a:r>
            <a:r>
              <a:rPr>
                <a:latin typeface="Courier"/>
              </a:rPr>
              <a:t>(</a:t>
            </a:r>
            <a:r>
              <a:rPr>
                <a:solidFill>
                  <a:srgbClr val="BB6688"/>
                </a:solidFill>
                <a:latin typeface="Courier"/>
              </a:rPr>
              <a:t>f"after removing 11 rows: skew </a:t>
            </a:r>
            <a:r>
              <a:rPr>
                <a:solidFill>
                  <a:srgbClr val="4070A0"/>
                </a:solidFill>
                <a:latin typeface="Courier"/>
              </a:rPr>
              <a:t>{</a:t>
            </a:r>
            <a:r>
              <a:rPr>
                <a:latin typeface="Courier"/>
              </a:rPr>
              <a:t>clean</a:t>
            </a:r>
            <a:r>
              <a:rPr>
                <a:solidFill>
                  <a:srgbClr val="4070A0"/>
                </a:solidFill>
                <a:latin typeface="Courier"/>
              </a:rPr>
              <a:t>.</a:t>
            </a:r>
            <a:r>
              <a:rPr>
                <a:latin typeface="Courier"/>
              </a:rPr>
              <a:t>skew()</a:t>
            </a:r>
            <a:r>
              <a:rPr>
                <a:solidFill>
                  <a:srgbClr val="4070A0"/>
                </a:solidFill>
                <a:latin typeface="Courier"/>
              </a:rPr>
              <a:t>:.2f}</a:t>
            </a:r>
            <a:r>
              <a:rPr>
                <a:solidFill>
                  <a:srgbClr val="BB6688"/>
                </a:solidFill>
                <a:latin typeface="Courier"/>
              </a:rPr>
              <a:t>, "</a:t>
            </a:r>
            <a:br/>
            <a:r>
              <a:rPr>
                <a:latin typeface="Courier"/>
              </a:rPr>
              <a:t>      </a:t>
            </a:r>
            <a:r>
              <a:rPr>
                <a:solidFill>
                  <a:srgbClr val="BB6688"/>
                </a:solidFill>
                <a:latin typeface="Courier"/>
              </a:rPr>
              <a:t>f"mean </a:t>
            </a:r>
            <a:r>
              <a:rPr>
                <a:solidFill>
                  <a:srgbClr val="4070A0"/>
                </a:solidFill>
                <a:latin typeface="Courier"/>
              </a:rPr>
              <a:t>{</a:t>
            </a:r>
            <a:r>
              <a:rPr>
                <a:latin typeface="Courier"/>
              </a:rPr>
              <a:t>clean</a:t>
            </a:r>
            <a:r>
              <a:rPr>
                <a:solidFill>
                  <a:srgbClr val="4070A0"/>
                </a:solidFill>
                <a:latin typeface="Courier"/>
              </a:rPr>
              <a:t>.</a:t>
            </a:r>
            <a:r>
              <a:rPr>
                <a:latin typeface="Courier"/>
              </a:rPr>
              <a:t>mean()</a:t>
            </a:r>
            <a:r>
              <a:rPr>
                <a:solidFill>
                  <a:srgbClr val="4070A0"/>
                </a:solidFill>
                <a:latin typeface="Courier"/>
              </a:rPr>
              <a:t>:.1f}</a:t>
            </a:r>
            <a:r>
              <a:rPr>
                <a:solidFill>
                  <a:srgbClr val="BB6688"/>
                </a:solidFill>
                <a:latin typeface="Courier"/>
              </a:rPr>
              <a:t>, median </a:t>
            </a:r>
            <a:r>
              <a:rPr>
                <a:solidFill>
                  <a:srgbClr val="4070A0"/>
                </a:solidFill>
                <a:latin typeface="Courier"/>
              </a:rPr>
              <a:t>{</a:t>
            </a:r>
            <a:r>
              <a:rPr>
                <a:latin typeface="Courier"/>
              </a:rPr>
              <a:t>clean</a:t>
            </a:r>
            <a:r>
              <a:rPr>
                <a:solidFill>
                  <a:srgbClr val="4070A0"/>
                </a:solidFill>
                <a:latin typeface="Courier"/>
              </a:rPr>
              <a:t>.</a:t>
            </a:r>
            <a:r>
              <a:rPr>
                <a:latin typeface="Courier"/>
              </a:rPr>
              <a:t>median()</a:t>
            </a:r>
            <a:r>
              <a:rPr>
                <a:solidFill>
                  <a:srgbClr val="4070A0"/>
                </a:solidFill>
                <a:latin typeface="Courier"/>
              </a:rPr>
              <a:t>:.1f}</a:t>
            </a:r>
            <a:r>
              <a:rPr>
                <a:solidFill>
                  <a:srgbClr val="BB6688"/>
                </a:solidFill>
                <a:latin typeface="Courier"/>
              </a:rPr>
              <a:t>"</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l’asymétrie est l’erreur de données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Recompute after the correction and see whether the shape was real.</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l’asymétrie est l’erreur de données</a:t>
            </a:r>
          </a:p>
        </p:txBody>
      </p:sp>
      <p:sp>
        <p:nvSpPr>
          <p:cNvPr id="3" name="Content Placeholder 2"/>
          <p:cNvSpPr>
            <a:spLocks noGrp="1"/>
          </p:cNvSpPr>
          <p:nvPr>
            <p:ph idx="1"/>
          </p:nvPr>
        </p:nvSpPr>
        <p:spPr/>
        <p:txBody>
          <a:bodyPr/>
          <a:lstStyle/>
          <a:p>
            <a:pPr lvl="0"/>
            <a:r>
              <a:rPr/>
              <a:t>Onze lignes sur 2 403 et l’asymétrie passe de +8,54 à +0,06 — Moyenne 23,5, médiane 23,6 — une distribution symétrique…</a:t>
            </a:r>
          </a:p>
          <a:p>
            <a:pPr lvl="0"/>
            <a:r>
              <a:rPr/>
              <a:t>Calculez l’asymétrie, puis décidez si c’est un constat ou un bogue — Les deux sont courants et se distinguent en…</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faut rapporter pour chaque forme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Forme</a:t>
                      </a:r>
                    </a:p>
                  </a:txBody>
                  <a:tcPr/>
                </a:tc>
                <a:tc>
                  <a:txBody>
                    <a:bodyPr/>
                    <a:lstStyle/>
                    <a:p>
                      <a:pPr lvl="0" indent="0" marL="0">
                        <a:buNone/>
                      </a:pPr>
                      <a:r>
                        <a:rPr/>
                        <a:t>Rapportez</a:t>
                      </a:r>
                    </a:p>
                  </a:txBody>
                  <a:tcPr/>
                </a:tc>
                <a:tc>
                  <a:txBody>
                    <a:bodyPr/>
                    <a:lstStyle/>
                    <a:p>
                      <a:pPr lvl="0" indent="0" marL="0">
                        <a:buNone/>
                      </a:pPr>
                      <a:r>
                        <a:rPr/>
                        <a:t>Ne rapportez pas</a:t>
                      </a:r>
                    </a:p>
                  </a:txBody>
                  <a:tcPr/>
                </a:tc>
              </a:tr>
              <a:tr h="0">
                <a:tc>
                  <a:txBody>
                    <a:bodyPr/>
                    <a:lstStyle/>
                    <a:p>
                      <a:pPr lvl="0" indent="0" marL="0">
                        <a:buNone/>
                      </a:pPr>
                      <a:r>
                        <a:rPr/>
                        <a:t>À peu près symétrique</a:t>
                      </a:r>
                    </a:p>
                  </a:txBody>
                </a:tc>
                <a:tc>
                  <a:txBody>
                    <a:bodyPr/>
                    <a:lstStyle/>
                    <a:p>
                      <a:pPr lvl="0" indent="0" marL="0">
                        <a:buNone/>
                      </a:pPr>
                      <a:r>
                        <a:rPr/>
                        <a:t>Moyenne et écart-type</a:t>
                      </a:r>
                    </a:p>
                  </a:txBody>
                </a:tc>
                <a:tc>
                  <a:txBody>
                    <a:bodyPr/>
                    <a:lstStyle/>
                    <a:p>
                      <a:pPr lvl="0" indent="0" marL="0">
                        <a:buNone/>
                      </a:pPr>
                      <a:r>
                        <a:rPr/>
                        <a:t>—</a:t>
                      </a:r>
                    </a:p>
                  </a:txBody>
                </a:tc>
              </a:tr>
              <a:tr h="0">
                <a:tc>
                  <a:txBody>
                    <a:bodyPr/>
                    <a:lstStyle/>
                    <a:p>
                      <a:pPr lvl="0" indent="0" marL="0">
                        <a:buNone/>
                      </a:pPr>
                      <a:r>
                        <a:rPr/>
                        <a:t>Asymétrique à droite</a:t>
                      </a:r>
                    </a:p>
                  </a:txBody>
                </a:tc>
                <a:tc>
                  <a:txBody>
                    <a:bodyPr/>
                    <a:lstStyle/>
                    <a:p>
                      <a:pPr lvl="0" indent="0" marL="0">
                        <a:buNone/>
                      </a:pPr>
                      <a:r>
                        <a:rPr/>
                        <a:t>Médiane et écart interquartile</a:t>
                      </a:r>
                    </a:p>
                  </a:txBody>
                </a:tc>
                <a:tc>
                  <a:txBody>
                    <a:bodyPr/>
                    <a:lstStyle/>
                    <a:p>
                      <a:pPr lvl="0" indent="0" marL="0">
                        <a:buNone/>
                      </a:pPr>
                      <a:r>
                        <a:rPr/>
                        <a:t>Une moyenne sans la médiane à côté</a:t>
                      </a:r>
                    </a:p>
                  </a:txBody>
                </a:tc>
              </a:tr>
              <a:tr h="0">
                <a:tc>
                  <a:txBody>
                    <a:bodyPr/>
                    <a:lstStyle/>
                    <a:p>
                      <a:pPr lvl="0" indent="0" marL="0">
                        <a:buNone/>
                      </a:pPr>
                      <a:r>
                        <a:rPr/>
                        <a:t>Gonflée en zéros</a:t>
                      </a:r>
                    </a:p>
                  </a:txBody>
                </a:tc>
                <a:tc>
                  <a:txBody>
                    <a:bodyPr/>
                    <a:lstStyle/>
                    <a:p>
                      <a:pPr lvl="0" indent="0" marL="0">
                        <a:buNone/>
                      </a:pPr>
                      <a:r>
                        <a:rPr b="1"/>
                        <a:t>La part à zéro</a:t>
                      </a:r>
                      <a:r>
                        <a:rPr/>
                        <a:t>, puis la distribution du reste</a:t>
                      </a:r>
                    </a:p>
                  </a:txBody>
                </a:tc>
                <a:tc>
                  <a:txBody>
                    <a:bodyPr/>
                    <a:lstStyle/>
                    <a:p>
                      <a:pPr lvl="0" indent="0" marL="0">
                        <a:buNone/>
                      </a:pPr>
                      <a:r>
                        <a:rPr/>
                        <a:t>Une moyenne, tout court</a:t>
                      </a:r>
                    </a:p>
                  </a:txBody>
                </a:tc>
              </a:tr>
              <a:tr h="0">
                <a:tc>
                  <a:txBody>
                    <a:bodyPr/>
                    <a:lstStyle/>
                    <a:p>
                      <a:pPr lvl="0" indent="0" marL="0">
                        <a:buNone/>
                      </a:pPr>
                      <a:r>
                        <a:rPr/>
                        <a:t>Proportion bornée</a:t>
                      </a:r>
                    </a:p>
                  </a:txBody>
                </a:tc>
                <a:tc>
                  <a:txBody>
                    <a:bodyPr/>
                    <a:lstStyle/>
                    <a:p>
                      <a:pPr lvl="0" indent="0" marL="0">
                        <a:buNone/>
                      </a:pPr>
                      <a:r>
                        <a:rPr/>
                        <a:t>La proportion et son intervalle</a:t>
                      </a:r>
                    </a:p>
                  </a:txBody>
                </a:tc>
                <a:tc>
                  <a:txBody>
                    <a:bodyPr/>
                    <a:lstStyle/>
                    <a:p>
                      <a:pPr lvl="0" indent="0" marL="0">
                        <a:buNone/>
                      </a:pPr>
                      <a:r>
                        <a:rPr/>
                        <a:t>Un écart-type</a:t>
                      </a:r>
                    </a:p>
                  </a:txBody>
                </a:tc>
              </a:tr>
            </a:tbl>
          </a:graphicData>
        </a:graphic>
      </p:graphicFrame>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faut rapporter pour chaque forme</a:t>
            </a:r>
          </a:p>
        </p:txBody>
      </p:sp>
      <p:sp>
        <p:nvSpPr>
          <p:cNvPr id="3" name="Content Placeholder 2"/>
          <p:cNvSpPr>
            <a:spLocks noGrp="1"/>
          </p:cNvSpPr>
          <p:nvPr>
            <p:ph idx="1"/>
          </p:nvPr>
        </p:nvSpPr>
        <p:spPr/>
        <p:txBody>
          <a:bodyPr/>
          <a:lstStyle/>
          <a:p>
            <a:pPr lvl="0"/>
            <a:r>
              <a:rPr/>
              <a:t>E. coli est gonflée en zéros — ce qui est un cas distinct de la simple asymétrie : 53,6 % de l’échantillon se trouve…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faut rapporter pour chaque forme — Exemple</a:t>
            </a:r>
          </a:p>
        </p:txBody>
      </p:sp>
      <p:sp>
        <p:nvSpPr>
          <p:cNvPr id="3" name="Content Placeholder 2"/>
          <p:cNvSpPr>
            <a:spLocks noGrp="1"/>
          </p:cNvSpPr>
          <p:nvPr>
            <p:ph idx="1"/>
          </p:nvPr>
        </p:nvSpPr>
        <p:spPr/>
        <p:txBody>
          <a:bodyPr/>
          <a:lstStyle/>
          <a:p>
            <a:pPr lvl="0" indent="0">
              <a:buNone/>
            </a:pPr>
            <a:r>
              <a:rPr>
                <a:latin typeface="Courier"/>
              </a:rPr>
              <a:t>E. coli at point of collection, 802 households tested
  No detectable E. coli        53.6%   430 households
  Among the 372 with any detected:
    median                     13 CFU/100 mL
    interquartile range        5 to 49
    maximum                    608
  Mean over all 802 households is 29.6 CFU/100 mL. It is not reported as a
  summary because 53.6% of the sample sits at zero and the mean falls in a
  range occupied by almost no household.</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L’histogramme qu’il faut toujours tracer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matplotlib.pyplot </a:t>
            </a:r>
            <a:r>
              <a:rPr b="1">
                <a:solidFill>
                  <a:srgbClr val="008000"/>
                </a:solidFill>
                <a:latin typeface="Courier"/>
              </a:rPr>
              <a:t>as</a:t>
            </a:r>
            <a:r>
              <a:rPr>
                <a:latin typeface="Courier"/>
              </a:rPr>
              <a:t> plt</a:t>
            </a:r>
            <a:br/>
            <a:br/>
            <a:r>
              <a:rPr>
                <a:latin typeface="Courier"/>
              </a:rPr>
              <a:t>fig, axes </a:t>
            </a:r>
            <a:r>
              <a:rPr>
                <a:solidFill>
                  <a:srgbClr val="666666"/>
                </a:solidFill>
                <a:latin typeface="Courier"/>
              </a:rPr>
              <a:t>=</a:t>
            </a:r>
            <a:r>
              <a:rPr>
                <a:latin typeface="Courier"/>
              </a:rPr>
              <a:t> plt.subplots(</a:t>
            </a:r>
            <a:r>
              <a:rPr>
                <a:solidFill>
                  <a:srgbClr val="40A070"/>
                </a:solidFill>
                <a:latin typeface="Courier"/>
              </a:rPr>
              <a:t>1</a:t>
            </a:r>
            <a:r>
              <a:rPr>
                <a:latin typeface="Courier"/>
              </a:rPr>
              <a:t>, </a:t>
            </a:r>
            <a:r>
              <a:rPr>
                <a:solidFill>
                  <a:srgbClr val="40A070"/>
                </a:solidFill>
                <a:latin typeface="Courier"/>
              </a:rPr>
              <a:t>2</a:t>
            </a:r>
            <a:r>
              <a:rPr>
                <a:latin typeface="Courier"/>
              </a:rPr>
              <a:t>, figsize</a:t>
            </a:r>
            <a:r>
              <a:rPr>
                <a:solidFill>
                  <a:srgbClr val="666666"/>
                </a:solidFill>
                <a:latin typeface="Courier"/>
              </a:rPr>
              <a:t>=</a:t>
            </a:r>
            <a:r>
              <a:rPr>
                <a:latin typeface="Courier"/>
              </a:rPr>
              <a:t>(</a:t>
            </a:r>
            <a:r>
              <a:rPr>
                <a:solidFill>
                  <a:srgbClr val="40A070"/>
                </a:solidFill>
                <a:latin typeface="Courier"/>
              </a:rPr>
              <a:t>9</a:t>
            </a:r>
            <a:r>
              <a:rPr>
                <a:latin typeface="Courier"/>
              </a:rPr>
              <a:t>, </a:t>
            </a:r>
            <a:r>
              <a:rPr>
                <a:solidFill>
                  <a:srgbClr val="40A070"/>
                </a:solidFill>
                <a:latin typeface="Courier"/>
              </a:rPr>
              <a:t>3</a:t>
            </a:r>
            <a:r>
              <a:rPr>
                <a:latin typeface="Courier"/>
              </a:rPr>
              <a:t>))</a:t>
            </a:r>
            <a:br/>
            <a:r>
              <a:rPr>
                <a:latin typeface="Courier"/>
              </a:rPr>
              <a:t>axes[</a:t>
            </a:r>
            <a:r>
              <a:rPr>
                <a:solidFill>
                  <a:srgbClr val="40A070"/>
                </a:solidFill>
                <a:latin typeface="Courier"/>
              </a:rPr>
              <a:t>0</a:t>
            </a:r>
            <a:r>
              <a:rPr>
                <a:latin typeface="Courier"/>
              </a:rPr>
              <a:t>].hist(ecoli, bins</a:t>
            </a:r>
            <a:r>
              <a:rPr>
                <a:solidFill>
                  <a:srgbClr val="666666"/>
                </a:solidFill>
                <a:latin typeface="Courier"/>
              </a:rPr>
              <a:t>=</a:t>
            </a:r>
            <a:r>
              <a:rPr>
                <a:solidFill>
                  <a:srgbClr val="40A070"/>
                </a:solidFill>
                <a:latin typeface="Courier"/>
              </a:rPr>
              <a:t>40</a:t>
            </a:r>
            <a:r>
              <a:rPr>
                <a:latin typeface="Courier"/>
              </a:rPr>
              <a:t>)</a:t>
            </a:r>
            <a:br/>
            <a:r>
              <a:rPr>
                <a:latin typeface="Courier"/>
              </a:rPr>
              <a:t>axes[</a:t>
            </a:r>
            <a:r>
              <a:rPr>
                <a:solidFill>
                  <a:srgbClr val="40A070"/>
                </a:solidFill>
                <a:latin typeface="Courier"/>
              </a:rPr>
              <a:t>0</a:t>
            </a:r>
            <a:r>
              <a:rPr>
                <a:latin typeface="Courier"/>
              </a:rPr>
              <a:t>].set_title(</a:t>
            </a:r>
            <a:r>
              <a:rPr>
                <a:solidFill>
                  <a:srgbClr val="4070A0"/>
                </a:solidFill>
                <a:latin typeface="Courier"/>
              </a:rPr>
              <a:t>"E. coli, raw"</a:t>
            </a:r>
            <a:r>
              <a:rPr>
                <a:latin typeface="Courier"/>
              </a:rPr>
              <a:t>)</a:t>
            </a:r>
            <a:br/>
            <a:r>
              <a:rPr>
                <a:latin typeface="Courier"/>
              </a:rPr>
              <a:t>axes[</a:t>
            </a:r>
            <a:r>
              <a:rPr>
                <a:solidFill>
                  <a:srgbClr val="40A070"/>
                </a:solidFill>
                <a:latin typeface="Courier"/>
              </a:rPr>
              <a:t>1</a:t>
            </a:r>
            <a:r>
              <a:rPr>
                <a:latin typeface="Courier"/>
              </a:rPr>
              <a:t>].hist(np.log1p(ecoli), bins</a:t>
            </a:r>
            <a:r>
              <a:rPr>
                <a:solidFill>
                  <a:srgbClr val="666666"/>
                </a:solidFill>
                <a:latin typeface="Courier"/>
              </a:rPr>
              <a:t>=</a:t>
            </a:r>
            <a:r>
              <a:rPr>
                <a:solidFill>
                  <a:srgbClr val="40A070"/>
                </a:solidFill>
                <a:latin typeface="Courier"/>
              </a:rPr>
              <a:t>40</a:t>
            </a:r>
            <a:r>
              <a:rPr>
                <a:latin typeface="Courier"/>
              </a:rPr>
              <a:t>)</a:t>
            </a:r>
            <a:br/>
            <a:r>
              <a:rPr>
                <a:latin typeface="Courier"/>
              </a:rPr>
              <a:t>axes[</a:t>
            </a:r>
            <a:r>
              <a:rPr>
                <a:solidFill>
                  <a:srgbClr val="40A070"/>
                </a:solidFill>
                <a:latin typeface="Courier"/>
              </a:rPr>
              <a:t>1</a:t>
            </a:r>
            <a:r>
              <a:rPr>
                <a:latin typeface="Courier"/>
              </a:rPr>
              <a:t>].set_title(</a:t>
            </a:r>
            <a:r>
              <a:rPr>
                <a:solidFill>
                  <a:srgbClr val="4070A0"/>
                </a:solidFill>
                <a:latin typeface="Courier"/>
              </a:rPr>
              <a:t>"log(1 + E. coli)"</a:t>
            </a:r>
            <a:r>
              <a:rPr>
                <a:latin typeface="Courier"/>
              </a:rPr>
              <a:t>)</a:t>
            </a:r>
            <a:br/>
            <a:r>
              <a:rPr>
                <a:latin typeface="Courier"/>
              </a:rPr>
              <a:t>plt.tight_layout()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L’histogramme qu’il faut toujours tracer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hist</a:t>
            </a:r>
            <a:r>
              <a:rPr>
                <a:latin typeface="Courier"/>
              </a:rPr>
              <a:t>(wash</a:t>
            </a:r>
            <a:r>
              <a:rPr>
                <a:solidFill>
                  <a:srgbClr val="4070A0"/>
                </a:solidFill>
                <a:latin typeface="Courier"/>
              </a:rPr>
              <a:t>$</a:t>
            </a:r>
            <a:r>
              <a:rPr>
                <a:latin typeface="Courier"/>
              </a:rPr>
              <a:t>ecoli_cfu_100ml, </a:t>
            </a:r>
            <a:r>
              <a:rPr>
                <a:solidFill>
                  <a:srgbClr val="7D9029"/>
                </a:solidFill>
                <a:latin typeface="Courier"/>
              </a:rPr>
              <a:t>breaks =</a:t>
            </a:r>
            <a:r>
              <a:rPr>
                <a:latin typeface="Courier"/>
              </a:rPr>
              <a:t> </a:t>
            </a:r>
            <a:r>
              <a:rPr>
                <a:solidFill>
                  <a:srgbClr val="40A070"/>
                </a:solidFill>
                <a:latin typeface="Courier"/>
              </a:rPr>
              <a:t>40</a:t>
            </a:r>
            <a:r>
              <a:rPr>
                <a:latin typeface="Courier"/>
              </a:rPr>
              <a:t>)</a:t>
            </a:r>
            <a:br/>
            <a:r>
              <a:rPr>
                <a:solidFill>
                  <a:srgbClr val="06287E"/>
                </a:solidFill>
                <a:latin typeface="Courier"/>
              </a:rPr>
              <a:t>hist</a:t>
            </a:r>
            <a:r>
              <a:rPr>
                <a:latin typeface="Courier"/>
              </a:rPr>
              <a:t>(</a:t>
            </a:r>
            <a:r>
              <a:rPr>
                <a:solidFill>
                  <a:srgbClr val="06287E"/>
                </a:solidFill>
                <a:latin typeface="Courier"/>
              </a:rPr>
              <a:t>log1p</a:t>
            </a:r>
            <a:r>
              <a:rPr>
                <a:latin typeface="Courier"/>
              </a:rPr>
              <a:t>(wash</a:t>
            </a:r>
            <a:r>
              <a:rPr>
                <a:solidFill>
                  <a:srgbClr val="4070A0"/>
                </a:solidFill>
                <a:latin typeface="Courier"/>
              </a:rPr>
              <a:t>$</a:t>
            </a:r>
            <a:r>
              <a:rPr>
                <a:latin typeface="Courier"/>
              </a:rPr>
              <a:t>ecoli_cfu_100ml), </a:t>
            </a:r>
            <a:r>
              <a:rPr>
                <a:solidFill>
                  <a:srgbClr val="7D9029"/>
                </a:solidFill>
                <a:latin typeface="Courier"/>
              </a:rPr>
              <a:t>breaks =</a:t>
            </a:r>
            <a:r>
              <a:rPr>
                <a:latin typeface="Courier"/>
              </a:rPr>
              <a:t> </a:t>
            </a:r>
            <a:r>
              <a:rPr>
                <a:solidFill>
                  <a:srgbClr val="40A070"/>
                </a:solidFill>
                <a:latin typeface="Courier"/>
              </a:rPr>
              <a:t>40</a:t>
            </a:r>
            <a:r>
              <a:rPr>
                <a:latin typeface="Courier"/>
              </a:rPr>
              <a: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L’histogramme qu’il faut toujours tracer</a:t>
            </a:r>
          </a:p>
        </p:txBody>
      </p:sp>
      <p:sp>
        <p:nvSpPr>
          <p:cNvPr id="3" name="Content Placeholder 2"/>
          <p:cNvSpPr>
            <a:spLocks noGrp="1"/>
          </p:cNvSpPr>
          <p:nvPr>
            <p:ph idx="1"/>
          </p:nvPr>
        </p:nvSpPr>
        <p:spPr/>
        <p:txBody>
          <a:bodyPr/>
          <a:lstStyle/>
          <a:p>
            <a:pPr lvl="0"/>
            <a:r>
              <a:rPr/>
              <a:t>Tracez-le avant de résumer, à chaque fois, et ne le mettez pas dans le rapport — L’histogramme est un instrument pour…</a:t>
            </a:r>
          </a:p>
          <a:p>
            <a:pPr lvl="0"/>
            <a:r>
              <a:rPr/>
              <a:t>Deux minutes d’observation auraient évité chaque erreur de cette leçon — et c’est tout l’argument en faveur de cette…</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savez maintenant quel nombre unique décrit un indicateur.</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https://data-analysis.cassion.dev/fr/cours/applied-statistics-for-programmes/stat-01-the-mean-that-describes-nobody</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 moyenne de 29,6 et une médiane de zéro</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1 sur 8</vt:lpwstr>
  </property>
  <property fmtid="{D5CDD505-2E9C-101B-9397-08002B2CF9AE}" pid="3" name="subtitle">
    <vt:lpwstr>Le dénombrement moyen d’E. coli dans les ménages testés vaut 29,6 UFC/100 mL. La médiane vaut 0. Plus de la moitié de l’échantillon n’a aucune contamination détectable, et la moyenne décrit une queue qui monte à 608.</vt:lpwstr>
  </property>
</Properties>
</file>