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notesMaster" Target="notesMasters/notesMaster1.xml" /><Relationship Id="rId28" Type="http://schemas.openxmlformats.org/officeDocument/2006/relationships/viewProps" Target="viewProps.xml" /><Relationship Id="rId27" Type="http://schemas.openxmlformats.org/officeDocument/2006/relationships/presProps" Target="presProps.xml" /><Relationship Id="rId1" Type="http://schemas.openxmlformats.org/officeDocument/2006/relationships/slideMaster" Target="slideMasters/slideMaster1.xml" /><Relationship Id="rId30" Type="http://schemas.openxmlformats.org/officeDocument/2006/relationships/tableStyles" Target="tableStyles.xml" /><Relationship Id="rId29"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Twelve children, none of them over-age. The textbook interval says 0% to 0%. The right one says 0% to 24.3%, and the difference between those two answers is whether you would act on the cell.</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 proportion in module 4 was computed from a sample — of households, of cases, of students. Another sample from the same population would have produced a different number, and a confidence interval is how much different.</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319 of 2,403 — 13.3%. The interval on that is narrow, because the sample is large. On smaller cells it is not, and the whole point of computing it is that you cannot tell which case you are in by looking at the percentage.</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formula most people learn is the Wald interval: </a:t>
            </a:r>
            <a:r>
              <a:rPr>
                <a:latin typeface="Courier"/>
              </a:rPr>
              <a:t>p ± 1.96 × sqrt(p(1-p)/n)</a:t>
            </a:r>
            <a:r>
              <a:rPr/>
              <a:t>. It is simple, it is what a textbook shows first, and it fails exactly where you need it.</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Wald says a cell with no events has zero uncertainty, and it produces negative probabilities. Both are absurd and both appear in real reports, because the formula is the one people remember. Use Wilson, or </a:t>
            </a:r>
            <a:r>
              <a:rPr>
                <a:latin typeface="Courier"/>
              </a:rPr>
              <a:t>prop.test</a:t>
            </a:r>
            <a:r>
              <a:rPr/>
              <a:t> in R and </a:t>
            </a:r>
            <a:r>
              <a:rPr>
                <a:latin typeface="Courier"/>
              </a:rPr>
              <a:t>statsmodels.stats.proportion.proportion_confint(method="wilson")</a:t>
            </a:r>
            <a:r>
              <a:rPr/>
              <a:t> in Python. It costs nothing and it does not break at the boundary.</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Grade 6 over-age is 50.8% and could be anywhere from 42% to 59%. The education course reported that number to one decimal place. The decimal is not wrong, it is just spurious — the second digit of 50.8 carries no information at n=132. Two things drive the width and only one is under your control. Sample size, which the design decided; and how close the proportion is to 50%, which the world decided. A proportion near 50% has the widest interval it can have, and 6.3% in Nord is tighter than 50.8% in grade 6 despite a larger n.</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part the spine of this course is about, and it is a writing problem as much as a statistical one. Not this: “50.8% of grade 6 students are over-age.” Nor this: “50.8% (95% CI 42.3–59.1) of grade 6 students are over-age.” Correct, and a reader skips the parenthesis. This: “Between four and six students in ten in grade 6 are over-age (50.8%, 95% CI 42.3–59.1, n=132).” Lead with the interval in words, then give the numbers. The words are what a non-analyst reads and they carry the uncertainty; the numbers are what an analyst checks.</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test of whether an interval matters is whether any value inside it would lead somewhere different.</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Cholera case fatality is 3.9% with an interval of 2.9% to 5.3%, and the Sphere threshold is 1%. Every value in the interval is above the threshold, so the conclusion — this response is failing the standard — does not depend on where in the interval the truth sits. That is when you can act on a point estimate: when the whole interval says the same thing. Where it straddles the threshold, the honest report says the data cannot settle it, and the next lesson is a gap where exactly that happens.</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proportion from a clustered sample. The survey course established that a cluster design widens the interval by the design effect, and the formula above assumes simple random sampling. Applying it to cluster data understates the width, sometimes by a factor of two. A median or a skewed mean. The intervals here are for proportions. A median needs a bootstrap or a rank-based method, and a mean on the E. coli distribution from lesson 1 needs neither — it needs a different summary. A count with no denominator. “142 cases were reported” has no interval, because it is not an estimate of anything. It is a count of what was recorded, and the protection course spent a lesson on why.</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last sentence is the useful one. It tells the reader in advance which comparisons this number can support, which stops them making the one it cannot.</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An interval tells you how uncertain one number is. The next lesson puts two numbers side by side and asks whether the gap between them is real — on two gaps module 4 left open, which turn out to have opposite answers.</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applied-statistics-for-programmes/stat-02-the-interval"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A proportion of zero with an interval up to 24%</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Twelve children, none of them over-age. The textbook interval says 0% to 0%. The right one says 0% to 24.3%, and the difference between those two answers is whether you would act on the cell.</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2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Why a point estimate is not a result</a:t>
            </a:r>
          </a:p>
          <a:p>
            <a:pPr lvl="0"/>
            <a:r>
              <a:rPr/>
              <a:t>Wilson, not Wald</a:t>
            </a:r>
          </a:p>
          <a:p>
            <a:pPr lvl="0"/>
            <a:r>
              <a:rPr/>
              <a:t>Read the width, not just the bounds</a:t>
            </a:r>
          </a:p>
          <a:p>
            <a:pPr lvl="0"/>
            <a:r>
              <a:rPr/>
              <a:t>Writing it into a sentence</a:t>
            </a:r>
          </a:p>
          <a:p>
            <a:pPr lvl="0"/>
            <a:r>
              <a:rPr/>
              <a:t>When the interval changes the decision</a:t>
            </a:r>
          </a:p>
          <a:p>
            <a:pPr lvl="0"/>
            <a:r>
              <a:rPr/>
              <a:t>Three intervals this course will not compute this way</a:t>
            </a:r>
          </a:p>
          <a:p>
            <a:pPr lvl="0"/>
            <a:r>
              <a:rPr/>
              <a:t>Report it as a range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a point estimate is not a result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r>
              <a:rPr b="1">
                <a:solidFill>
                  <a:srgbClr val="008000"/>
                </a:solidFill>
                <a:latin typeface="Courier"/>
              </a:rPr>
              <a:t>import</a:t>
            </a:r>
            <a:r>
              <a:rPr>
                <a:latin typeface="Courier"/>
              </a:rPr>
              <a:t> numpy </a:t>
            </a:r>
            <a:r>
              <a:rPr b="1">
                <a:solidFill>
                  <a:srgbClr val="008000"/>
                </a:solidFill>
                <a:latin typeface="Courier"/>
              </a:rPr>
              <a:t>as</a:t>
            </a:r>
            <a:r>
              <a:rPr>
                <a:latin typeface="Courier"/>
              </a:rPr>
              <a:t> np</a:t>
            </a:r>
            <a:br/>
            <a:br/>
            <a:r>
              <a:rPr>
                <a:latin typeface="Courier"/>
              </a:rPr>
              <a:t>wash </a:t>
            </a:r>
            <a:r>
              <a:rPr>
                <a:solidFill>
                  <a:srgbClr val="666666"/>
                </a:solidFill>
                <a:latin typeface="Courier"/>
              </a:rPr>
              <a:t>=</a:t>
            </a:r>
            <a:r>
              <a:rPr>
                <a:latin typeface="Courier"/>
              </a:rPr>
              <a:t> pd.read_csv(</a:t>
            </a:r>
            <a:r>
              <a:rPr>
                <a:solidFill>
                  <a:srgbClr val="4070A0"/>
                </a:solidFill>
                <a:latin typeface="Courier"/>
              </a:rPr>
              <a:t>"wash-household-survey-2024.v1.csv"</a:t>
            </a:r>
            <a:r>
              <a:rPr>
                <a:latin typeface="Courier"/>
              </a:rPr>
              <a:t>)</a:t>
            </a:r>
            <a:br/>
            <a:r>
              <a:rPr>
                <a:latin typeface="Courier"/>
              </a:rPr>
              <a:t>open_defecation </a:t>
            </a:r>
            <a:r>
              <a:rPr>
                <a:solidFill>
                  <a:srgbClr val="666666"/>
                </a:solidFill>
                <a:latin typeface="Courier"/>
              </a:rPr>
              <a:t>=</a:t>
            </a:r>
            <a:r>
              <a:rPr>
                <a:latin typeface="Courier"/>
              </a:rPr>
              <a:t> wash[</a:t>
            </a:r>
            <a:r>
              <a:rPr>
                <a:solidFill>
                  <a:srgbClr val="4070A0"/>
                </a:solidFill>
                <a:latin typeface="Courier"/>
              </a:rPr>
              <a:t>"sanitation_facility"</a:t>
            </a:r>
            <a:r>
              <a:rPr>
                <a:latin typeface="Courier"/>
              </a:rPr>
              <a:t>].eq(</a:t>
            </a:r>
            <a:r>
              <a:rPr>
                <a:solidFill>
                  <a:srgbClr val="4070A0"/>
                </a:solidFill>
                <a:latin typeface="Courier"/>
              </a:rPr>
              <a:t>"open-defecation"</a:t>
            </a:r>
            <a:r>
              <a:rPr>
                <a:latin typeface="Courier"/>
              </a:rPr>
              <a:t>)</a:t>
            </a:r>
            <a:br/>
            <a:r>
              <a:rPr>
                <a:latin typeface="Courier"/>
              </a:rPr>
              <a:t>k, n </a:t>
            </a:r>
            <a:r>
              <a:rPr>
                <a:solidFill>
                  <a:srgbClr val="666666"/>
                </a:solidFill>
                <a:latin typeface="Courier"/>
              </a:rPr>
              <a:t>=</a:t>
            </a:r>
            <a:r>
              <a:rPr>
                <a:latin typeface="Courier"/>
              </a:rPr>
              <a:t> open_defecation.</a:t>
            </a:r>
            <a:r>
              <a:rPr>
                <a:solidFill>
                  <a:srgbClr val="008000"/>
                </a:solidFill>
                <a:latin typeface="Courier"/>
              </a:rPr>
              <a:t>sum</a:t>
            </a:r>
            <a:r>
              <a:rPr>
                <a:latin typeface="Courier"/>
              </a:rPr>
              <a:t>(), </a:t>
            </a:r>
            <a:r>
              <a:rPr>
                <a:solidFill>
                  <a:srgbClr val="008000"/>
                </a:solidFill>
                <a:latin typeface="Courier"/>
              </a:rPr>
              <a:t>len</a:t>
            </a:r>
            <a:r>
              <a:rPr>
                <a:latin typeface="Courier"/>
              </a:rPr>
              <a:t>(wash)</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k</a:t>
            </a:r>
            <a:r>
              <a:rPr>
                <a:solidFill>
                  <a:srgbClr val="4070A0"/>
                </a:solidFill>
                <a:latin typeface="Courier"/>
              </a:rPr>
              <a:t>}</a:t>
            </a:r>
            <a:r>
              <a:rPr>
                <a:solidFill>
                  <a:srgbClr val="BB6688"/>
                </a:solidFill>
                <a:latin typeface="Courier"/>
              </a:rPr>
              <a:t>/</a:t>
            </a:r>
            <a:r>
              <a:rPr>
                <a:solidFill>
                  <a:srgbClr val="4070A0"/>
                </a:solidFill>
                <a:latin typeface="Courier"/>
              </a:rPr>
              <a:t>{</a:t>
            </a:r>
            <a:r>
              <a:rPr>
                <a:latin typeface="Courier"/>
              </a:rPr>
              <a:t>n</a:t>
            </a:r>
            <a:r>
              <a:rPr>
                <a:solidFill>
                  <a:srgbClr val="4070A0"/>
                </a:solidFill>
                <a:latin typeface="Courier"/>
              </a:rPr>
              <a:t>}</a:t>
            </a:r>
            <a:r>
              <a:rPr>
                <a:solidFill>
                  <a:srgbClr val="BB6688"/>
                </a:solidFill>
                <a:latin typeface="Courier"/>
              </a:rPr>
              <a:t> = </a:t>
            </a:r>
            <a:r>
              <a:rPr>
                <a:solidFill>
                  <a:srgbClr val="4070A0"/>
                </a:solidFill>
                <a:latin typeface="Courier"/>
              </a:rPr>
              <a:t>{</a:t>
            </a:r>
            <a:r>
              <a:rPr>
                <a:latin typeface="Courier"/>
              </a:rPr>
              <a:t>k </a:t>
            </a:r>
            <a:r>
              <a:rPr>
                <a:solidFill>
                  <a:srgbClr val="666666"/>
                </a:solidFill>
                <a:latin typeface="Courier"/>
              </a:rPr>
              <a:t>/</a:t>
            </a:r>
            <a:r>
              <a:rPr>
                <a:latin typeface="Courier"/>
              </a:rPr>
              <a:t> n</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a point estimate is not a result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r>
              <a:rPr>
                <a:latin typeface="Courier"/>
              </a:rPr>
              <a:t>wash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k =</a:t>
            </a:r>
            <a:r>
              <a:rPr>
                <a:latin typeface="Courier"/>
              </a:rPr>
              <a:t> </a:t>
            </a:r>
            <a:r>
              <a:rPr>
                <a:solidFill>
                  <a:srgbClr val="06287E"/>
                </a:solidFill>
                <a:latin typeface="Courier"/>
              </a:rPr>
              <a:t>sum</a:t>
            </a:r>
            <a:r>
              <a:rPr>
                <a:latin typeface="Courier"/>
              </a:rPr>
              <a:t>(sanitation_facility </a:t>
            </a:r>
            <a:r>
              <a:rPr>
                <a:solidFill>
                  <a:srgbClr val="4070A0"/>
                </a:solidFill>
                <a:latin typeface="Courier"/>
              </a:rPr>
              <a:t>==</a:t>
            </a:r>
            <a:r>
              <a:rPr>
                <a:latin typeface="Courier"/>
              </a:rPr>
              <a:t> </a:t>
            </a:r>
            <a:r>
              <a:rPr>
                <a:solidFill>
                  <a:srgbClr val="4070A0"/>
                </a:solidFill>
                <a:latin typeface="Courier"/>
              </a:rPr>
              <a:t>"open-defecation"</a:t>
            </a:r>
            <a:r>
              <a:rPr>
                <a:latin typeface="Courier"/>
              </a:rPr>
              <a:t>), </a:t>
            </a:r>
            <a:r>
              <a:rPr>
                <a:solidFill>
                  <a:srgbClr val="7D9029"/>
                </a:solidFill>
                <a:latin typeface="Courier"/>
              </a:rPr>
              <a:t>n =</a:t>
            </a:r>
            <a:r>
              <a:rPr>
                <a:latin typeface="Courier"/>
              </a:rPr>
              <a:t> </a:t>
            </a:r>
            <a:r>
              <a:rPr>
                <a:solidFill>
                  <a:srgbClr val="06287E"/>
                </a:solidFill>
                <a:latin typeface="Courier"/>
              </a:rPr>
              <a:t>n</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a point estimate is not a result</a:t>
            </a:r>
          </a:p>
        </p:txBody>
      </p:sp>
      <p:sp>
        <p:nvSpPr>
          <p:cNvPr id="3" name="Content Placeholder 2"/>
          <p:cNvSpPr>
            <a:spLocks noGrp="1"/>
          </p:cNvSpPr>
          <p:nvPr>
            <p:ph idx="1"/>
          </p:nvPr>
        </p:nvSpPr>
        <p:spPr/>
        <p:txBody>
          <a:bodyPr/>
          <a:lstStyle/>
          <a:p>
            <a:pPr lvl="0"/>
            <a:r>
              <a:rPr/>
              <a:t>319 of 2,403 — 13.3% — The interval on that is narrow, because the sample is large</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Wilson, not Wald — In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wald(k, n, z</a:t>
            </a:r>
            <a:r>
              <a:rPr>
                <a:solidFill>
                  <a:srgbClr val="666666"/>
                </a:solidFill>
                <a:latin typeface="Courier"/>
              </a:rPr>
              <a:t>=</a:t>
            </a:r>
            <a:r>
              <a:rPr>
                <a:solidFill>
                  <a:srgbClr val="40A070"/>
                </a:solidFill>
                <a:latin typeface="Courier"/>
              </a:rPr>
              <a:t>1.96</a:t>
            </a:r>
            <a:r>
              <a:rPr>
                <a:latin typeface="Courier"/>
              </a:rPr>
              <a:t>):</a:t>
            </a:r>
            <a:br/>
            <a:r>
              <a:rPr>
                <a:latin typeface="Courier"/>
              </a:rPr>
              <a:t>    p </a:t>
            </a:r>
            <a:r>
              <a:rPr>
                <a:solidFill>
                  <a:srgbClr val="666666"/>
                </a:solidFill>
                <a:latin typeface="Courier"/>
              </a:rPr>
              <a:t>=</a:t>
            </a:r>
            <a:r>
              <a:rPr>
                <a:latin typeface="Courier"/>
              </a:rPr>
              <a:t> k </a:t>
            </a:r>
            <a:r>
              <a:rPr>
                <a:solidFill>
                  <a:srgbClr val="666666"/>
                </a:solidFill>
                <a:latin typeface="Courier"/>
              </a:rPr>
              <a:t>/</a:t>
            </a:r>
            <a:r>
              <a:rPr>
                <a:latin typeface="Courier"/>
              </a:rPr>
              <a:t> n</a:t>
            </a:r>
            <a:br/>
            <a:r>
              <a:rPr>
                <a:latin typeface="Courier"/>
              </a:rPr>
              <a:t>    se </a:t>
            </a:r>
            <a:r>
              <a:rPr>
                <a:solidFill>
                  <a:srgbClr val="666666"/>
                </a:solidFill>
                <a:latin typeface="Courier"/>
              </a:rPr>
              <a:t>=</a:t>
            </a:r>
            <a:r>
              <a:rPr>
                <a:latin typeface="Courier"/>
              </a:rPr>
              <a:t> np.sqrt(p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p) </a:t>
            </a:r>
            <a:r>
              <a:rPr>
                <a:solidFill>
                  <a:srgbClr val="666666"/>
                </a:solidFill>
                <a:latin typeface="Courier"/>
              </a:rPr>
              <a:t>/</a:t>
            </a:r>
            <a:r>
              <a:rPr>
                <a:latin typeface="Courier"/>
              </a:rPr>
              <a:t> n)</a:t>
            </a:r>
            <a:br/>
            <a:r>
              <a:rPr>
                <a:latin typeface="Courier"/>
              </a:rPr>
              <a:t>    </a:t>
            </a:r>
            <a:r>
              <a:rPr b="1">
                <a:solidFill>
                  <a:srgbClr val="007020"/>
                </a:solidFill>
                <a:latin typeface="Courier"/>
              </a:rPr>
              <a:t>return</a:t>
            </a:r>
            <a:r>
              <a:rPr>
                <a:latin typeface="Courier"/>
              </a:rPr>
              <a:t> p </a:t>
            </a:r>
            <a:r>
              <a:rPr>
                <a:solidFill>
                  <a:srgbClr val="666666"/>
                </a:solidFill>
                <a:latin typeface="Courier"/>
              </a:rPr>
              <a:t>-</a:t>
            </a:r>
            <a:r>
              <a:rPr>
                <a:latin typeface="Courier"/>
              </a:rPr>
              <a:t> z </a:t>
            </a:r>
            <a:r>
              <a:rPr>
                <a:solidFill>
                  <a:srgbClr val="666666"/>
                </a:solidFill>
                <a:latin typeface="Courier"/>
              </a:rPr>
              <a:t>*</a:t>
            </a:r>
            <a:r>
              <a:rPr>
                <a:latin typeface="Courier"/>
              </a:rPr>
              <a:t> se, p </a:t>
            </a:r>
            <a:r>
              <a:rPr>
                <a:solidFill>
                  <a:srgbClr val="666666"/>
                </a:solidFill>
                <a:latin typeface="Courier"/>
              </a:rPr>
              <a:t>+</a:t>
            </a:r>
            <a:r>
              <a:rPr>
                <a:latin typeface="Courier"/>
              </a:rPr>
              <a:t> z </a:t>
            </a:r>
            <a:r>
              <a:rPr>
                <a:solidFill>
                  <a:srgbClr val="666666"/>
                </a:solidFill>
                <a:latin typeface="Courier"/>
              </a:rPr>
              <a:t>*</a:t>
            </a:r>
            <a:r>
              <a:rPr>
                <a:latin typeface="Courier"/>
              </a:rPr>
              <a:t> se</a:t>
            </a:r>
            <a:br/>
            <a:br/>
            <a:r>
              <a:rPr b="1">
                <a:solidFill>
                  <a:srgbClr val="007020"/>
                </a:solidFill>
                <a:latin typeface="Courier"/>
              </a:rPr>
              <a:t>def</a:t>
            </a:r>
            <a:r>
              <a:rPr>
                <a:latin typeface="Courier"/>
              </a:rPr>
              <a:t> wilson(k, n, z</a:t>
            </a:r>
            <a:r>
              <a:rPr>
                <a:solidFill>
                  <a:srgbClr val="666666"/>
                </a:solidFill>
                <a:latin typeface="Courier"/>
              </a:rPr>
              <a:t>=</a:t>
            </a:r>
            <a:r>
              <a:rPr>
                <a:solidFill>
                  <a:srgbClr val="40A070"/>
                </a:solidFill>
                <a:latin typeface="Courier"/>
              </a:rPr>
              <a:t>1.96</a:t>
            </a:r>
            <a:r>
              <a:rPr>
                <a:latin typeface="Courier"/>
              </a:rPr>
              <a:t>):</a:t>
            </a:r>
            <a:br/>
            <a:r>
              <a:rPr>
                <a:latin typeface="Courier"/>
              </a:rPr>
              <a:t>    p </a:t>
            </a:r>
            <a:r>
              <a:rPr>
                <a:solidFill>
                  <a:srgbClr val="666666"/>
                </a:solidFill>
                <a:latin typeface="Courier"/>
              </a:rPr>
              <a:t>=</a:t>
            </a:r>
            <a:r>
              <a:rPr>
                <a:latin typeface="Courier"/>
              </a:rPr>
              <a:t> k </a:t>
            </a:r>
            <a:r>
              <a:rPr>
                <a:solidFill>
                  <a:srgbClr val="666666"/>
                </a:solidFill>
                <a:latin typeface="Courier"/>
              </a:rPr>
              <a:t>/</a:t>
            </a:r>
            <a:r>
              <a:rPr>
                <a:latin typeface="Courier"/>
              </a:rPr>
              <a:t> n</a:t>
            </a:r>
            <a:br/>
            <a:r>
              <a:rPr>
                <a:latin typeface="Courier"/>
              </a:rPr>
              <a:t>    denom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z</a:t>
            </a:r>
            <a:r>
              <a:rPr>
                <a:solidFill>
                  <a:srgbClr val="666666"/>
                </a:solidFill>
                <a:latin typeface="Courier"/>
              </a:rPr>
              <a:t>**</a:t>
            </a:r>
            <a:r>
              <a:rPr>
                <a:solidFill>
                  <a:srgbClr val="40A070"/>
                </a:solidFill>
                <a:latin typeface="Courier"/>
              </a:rPr>
              <a:t>2</a:t>
            </a:r>
            <a:r>
              <a:rPr>
                <a:latin typeface="Courier"/>
              </a:rPr>
              <a:t> </a:t>
            </a:r>
            <a:r>
              <a:rPr>
                <a:solidFill>
                  <a:srgbClr val="666666"/>
                </a:solidFill>
                <a:latin typeface="Courier"/>
              </a:rPr>
              <a:t>/</a:t>
            </a:r>
            <a:r>
              <a:rPr>
                <a:latin typeface="Courier"/>
              </a:rPr>
              <a:t> n</a:t>
            </a:r>
            <a:br/>
            <a:r>
              <a:rPr>
                <a:latin typeface="Courier"/>
              </a:rPr>
              <a:t>    centre </a:t>
            </a:r>
            <a:r>
              <a:rPr>
                <a:solidFill>
                  <a:srgbClr val="666666"/>
                </a:solidFill>
                <a:latin typeface="Courier"/>
              </a:rPr>
              <a:t>=</a:t>
            </a:r>
            <a:r>
              <a:rPr>
                <a:latin typeface="Courier"/>
              </a:rPr>
              <a:t> (p </a:t>
            </a:r>
            <a:r>
              <a:rPr>
                <a:solidFill>
                  <a:srgbClr val="666666"/>
                </a:solidFill>
                <a:latin typeface="Courier"/>
              </a:rPr>
              <a:t>+</a:t>
            </a:r>
            <a:r>
              <a:rPr>
                <a:latin typeface="Courier"/>
              </a:rPr>
              <a:t> z</a:t>
            </a:r>
            <a:r>
              <a:rPr>
                <a:solidFill>
                  <a:srgbClr val="666666"/>
                </a:solidFill>
                <a:latin typeface="Courier"/>
              </a:rPr>
              <a:t>**</a:t>
            </a:r>
            <a:r>
              <a:rPr>
                <a:solidFill>
                  <a:srgbClr val="40A070"/>
                </a:solidFill>
                <a:latin typeface="Courier"/>
              </a:rPr>
              <a:t>2</a:t>
            </a:r>
            <a:r>
              <a:rPr>
                <a:latin typeface="Courier"/>
              </a:rPr>
              <a:t> </a:t>
            </a:r>
            <a:r>
              <a:rPr>
                <a:solidFill>
                  <a:srgbClr val="666666"/>
                </a:solidFill>
                <a:latin typeface="Courier"/>
              </a:rPr>
              <a:t>/</a:t>
            </a:r>
            <a:r>
              <a:rPr>
                <a:latin typeface="Courier"/>
              </a:rPr>
              <a:t> (</a:t>
            </a:r>
            <a:r>
              <a:rPr>
                <a:solidFill>
                  <a:srgbClr val="40A070"/>
                </a:solidFill>
                <a:latin typeface="Courier"/>
              </a:rPr>
              <a:t>2</a:t>
            </a:r>
            <a:r>
              <a:rPr>
                <a:latin typeface="Courier"/>
              </a:rPr>
              <a:t> </a:t>
            </a:r>
            <a:r>
              <a:rPr>
                <a:solidFill>
                  <a:srgbClr val="666666"/>
                </a:solidFill>
                <a:latin typeface="Courier"/>
              </a:rPr>
              <a:t>*</a:t>
            </a:r>
            <a:r>
              <a:rPr>
                <a:latin typeface="Courier"/>
              </a:rPr>
              <a:t> n)) </a:t>
            </a:r>
            <a:r>
              <a:rPr>
                <a:solidFill>
                  <a:srgbClr val="666666"/>
                </a:solidFill>
                <a:latin typeface="Courier"/>
              </a:rPr>
              <a:t>/</a:t>
            </a:r>
            <a:r>
              <a:rPr>
                <a:latin typeface="Courier"/>
              </a:rPr>
              <a:t> denom</a:t>
            </a:r>
            <a:br/>
            <a:r>
              <a:rPr>
                <a:latin typeface="Courier"/>
              </a:rPr>
              <a:t>    half </a:t>
            </a:r>
            <a:r>
              <a:rPr>
                <a:solidFill>
                  <a:srgbClr val="666666"/>
                </a:solidFill>
                <a:latin typeface="Courier"/>
              </a:rPr>
              <a:t>=</a:t>
            </a:r>
            <a:r>
              <a:rPr>
                <a:latin typeface="Courier"/>
              </a:rPr>
              <a:t> z </a:t>
            </a:r>
            <a:r>
              <a:rPr>
                <a:solidFill>
                  <a:srgbClr val="666666"/>
                </a:solidFill>
                <a:latin typeface="Courier"/>
              </a:rPr>
              <a:t>*</a:t>
            </a:r>
            <a:r>
              <a:rPr>
                <a:latin typeface="Courier"/>
              </a:rPr>
              <a:t> np.sqrt(p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p) </a:t>
            </a:r>
            <a:r>
              <a:rPr>
                <a:solidFill>
                  <a:srgbClr val="666666"/>
                </a:solidFill>
                <a:latin typeface="Courier"/>
              </a:rPr>
              <a:t>/</a:t>
            </a:r>
            <a:r>
              <a:rPr>
                <a:latin typeface="Courier"/>
              </a:rPr>
              <a:t> n </a:t>
            </a:r>
            <a:r>
              <a:rPr>
                <a:solidFill>
                  <a:srgbClr val="666666"/>
                </a:solidFill>
                <a:latin typeface="Courier"/>
              </a:rPr>
              <a:t>+</a:t>
            </a:r>
            <a:r>
              <a:rPr>
                <a:latin typeface="Courier"/>
              </a:rPr>
              <a:t> z</a:t>
            </a:r>
            <a:r>
              <a:rPr>
                <a:solidFill>
                  <a:srgbClr val="666666"/>
                </a:solidFill>
                <a:latin typeface="Courier"/>
              </a:rPr>
              <a:t>**</a:t>
            </a:r>
            <a:r>
              <a:rPr>
                <a:solidFill>
                  <a:srgbClr val="40A070"/>
                </a:solidFill>
                <a:latin typeface="Courier"/>
              </a:rPr>
              <a:t>2</a:t>
            </a:r>
            <a:r>
              <a:rPr>
                <a:latin typeface="Courier"/>
              </a:rPr>
              <a:t> </a:t>
            </a:r>
            <a:r>
              <a:rPr>
                <a:solidFill>
                  <a:srgbClr val="666666"/>
                </a:solidFill>
                <a:latin typeface="Courier"/>
              </a:rPr>
              <a:t>/</a:t>
            </a:r>
            <a:r>
              <a:rPr>
                <a:latin typeface="Courier"/>
              </a:rPr>
              <a:t> (</a:t>
            </a:r>
            <a:r>
              <a:rPr>
                <a:solidFill>
                  <a:srgbClr val="40A070"/>
                </a:solidFill>
                <a:latin typeface="Courier"/>
              </a:rPr>
              <a:t>4</a:t>
            </a:r>
            <a:r>
              <a:rPr>
                <a:latin typeface="Courier"/>
              </a:rPr>
              <a:t> </a:t>
            </a:r>
            <a:r>
              <a:rPr>
                <a:solidFill>
                  <a:srgbClr val="666666"/>
                </a:solidFill>
                <a:latin typeface="Courier"/>
              </a:rPr>
              <a:t>*</a:t>
            </a:r>
            <a:r>
              <a:rPr>
                <a:latin typeface="Courier"/>
              </a:rPr>
              <a:t> n</a:t>
            </a:r>
            <a:r>
              <a:rPr>
                <a:solidFill>
                  <a:srgbClr val="666666"/>
                </a:solidFill>
                <a:latin typeface="Courier"/>
              </a:rPr>
              <a:t>**</a:t>
            </a:r>
            <a:r>
              <a:rPr>
                <a:solidFill>
                  <a:srgbClr val="40A070"/>
                </a:solidFill>
                <a:latin typeface="Courier"/>
              </a:rPr>
              <a:t>2</a:t>
            </a:r>
            <a:r>
              <a:rPr>
                <a:latin typeface="Courier"/>
              </a:rPr>
              <a:t>)) </a:t>
            </a:r>
            <a:r>
              <a:rPr>
                <a:solidFill>
                  <a:srgbClr val="666666"/>
                </a:solidFill>
                <a:latin typeface="Courier"/>
              </a:rPr>
              <a:t>/</a:t>
            </a:r>
            <a:r>
              <a:rPr>
                <a:latin typeface="Courier"/>
              </a:rPr>
              <a:t> denom</a:t>
            </a:r>
            <a:br/>
            <a:r>
              <a:rPr>
                <a:latin typeface="Courier"/>
              </a:rPr>
              <a:t>    </a:t>
            </a:r>
            <a:r>
              <a:rPr b="1">
                <a:solidFill>
                  <a:srgbClr val="007020"/>
                </a:solidFill>
                <a:latin typeface="Courier"/>
              </a:rPr>
              <a:t>return</a:t>
            </a:r>
            <a:r>
              <a:rPr>
                <a:latin typeface="Courier"/>
              </a:rPr>
              <a:t> centre </a:t>
            </a:r>
            <a:r>
              <a:rPr>
                <a:solidFill>
                  <a:srgbClr val="666666"/>
                </a:solidFill>
                <a:latin typeface="Courier"/>
              </a:rPr>
              <a:t>-</a:t>
            </a:r>
            <a:r>
              <a:rPr>
                <a:latin typeface="Courier"/>
              </a:rPr>
              <a:t> half, centre </a:t>
            </a:r>
            <a:r>
              <a:rPr>
                <a:solidFill>
                  <a:srgbClr val="666666"/>
                </a:solidFill>
                <a:latin typeface="Courier"/>
              </a:rPr>
              <a:t>+</a:t>
            </a:r>
            <a:r>
              <a:rPr>
                <a:latin typeface="Courier"/>
              </a:rPr>
              <a:t> half</a:t>
            </a:r>
            <a:br/>
            <a:br/>
            <a:r>
              <a:rPr b="1">
                <a:solidFill>
                  <a:srgbClr val="007020"/>
                </a:solidFill>
                <a:latin typeface="Courier"/>
              </a:rPr>
              <a:t>for</a:t>
            </a:r>
            <a:r>
              <a:rPr>
                <a:latin typeface="Courier"/>
              </a:rPr>
              <a:t> k, n </a:t>
            </a:r>
            <a:r>
              <a:rPr b="1">
                <a:solidFill>
                  <a:srgbClr val="007020"/>
                </a:solidFill>
                <a:latin typeface="Courier"/>
              </a:rPr>
              <a:t>in</a:t>
            </a:r>
            <a:r>
              <a:rPr>
                <a:latin typeface="Courier"/>
              </a:rPr>
              <a:t> [(</a:t>
            </a:r>
            <a:r>
              <a:rPr>
                <a:solidFill>
                  <a:srgbClr val="40A070"/>
                </a:solidFill>
                <a:latin typeface="Courier"/>
              </a:rPr>
              <a:t>0</a:t>
            </a:r>
            <a:r>
              <a:rPr>
                <a:latin typeface="Courier"/>
              </a:rPr>
              <a:t>, </a:t>
            </a:r>
            <a:r>
              <a:rPr>
                <a:solidFill>
                  <a:srgbClr val="40A070"/>
                </a:solidFill>
                <a:latin typeface="Courier"/>
              </a:rPr>
              <a:t>12</a:t>
            </a:r>
            <a:r>
              <a:rPr>
                <a:latin typeface="Courier"/>
              </a:rPr>
              <a:t>), (</a:t>
            </a:r>
            <a:r>
              <a:rPr>
                <a:solidFill>
                  <a:srgbClr val="40A070"/>
                </a:solidFill>
                <a:latin typeface="Courier"/>
              </a:rPr>
              <a:t>1</a:t>
            </a:r>
            <a:r>
              <a:rPr>
                <a:latin typeface="Courier"/>
              </a:rPr>
              <a:t>, </a:t>
            </a:r>
            <a:r>
              <a:rPr>
                <a:solidFill>
                  <a:srgbClr val="40A070"/>
                </a:solidFill>
                <a:latin typeface="Courier"/>
              </a:rPr>
              <a:t>20</a:t>
            </a:r>
            <a:r>
              <a:rPr>
                <a:latin typeface="Courier"/>
              </a:rPr>
              <a:t>), (</a:t>
            </a:r>
            <a:r>
              <a:rPr>
                <a:solidFill>
                  <a:srgbClr val="40A070"/>
                </a:solidFill>
                <a:latin typeface="Courier"/>
              </a:rPr>
              <a:t>3</a:t>
            </a:r>
            <a:r>
              <a:rPr>
                <a:latin typeface="Courier"/>
              </a:rPr>
              <a:t>, </a:t>
            </a:r>
            <a:r>
              <a:rPr>
                <a:solidFill>
                  <a:srgbClr val="40A070"/>
                </a:solidFill>
                <a:latin typeface="Courier"/>
              </a:rPr>
              <a:t>11</a:t>
            </a:r>
            <a:r>
              <a:rPr>
                <a:latin typeface="Courier"/>
              </a:rPr>
              <a:t>)]:</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k</a:t>
            </a:r>
            <a:r>
              <a:rPr>
                <a:solidFill>
                  <a:srgbClr val="4070A0"/>
                </a:solidFill>
                <a:latin typeface="Courier"/>
              </a:rPr>
              <a:t>}</a:t>
            </a:r>
            <a:r>
              <a:rPr>
                <a:solidFill>
                  <a:srgbClr val="BB6688"/>
                </a:solidFill>
                <a:latin typeface="Courier"/>
              </a:rPr>
              <a:t>/</a:t>
            </a:r>
            <a:r>
              <a:rPr>
                <a:solidFill>
                  <a:srgbClr val="4070A0"/>
                </a:solidFill>
                <a:latin typeface="Courier"/>
              </a:rPr>
              <a:t>{</a:t>
            </a:r>
            <a:r>
              <a:rPr>
                <a:latin typeface="Courier"/>
              </a:rPr>
              <a:t>n</a:t>
            </a:r>
            <a:r>
              <a:rPr>
                <a:solidFill>
                  <a:srgbClr val="4070A0"/>
                </a:solidFill>
                <a:latin typeface="Courier"/>
              </a:rPr>
              <a:t>}</a:t>
            </a:r>
            <a:r>
              <a:rPr>
                <a:solidFill>
                  <a:srgbClr val="BB6688"/>
                </a:solidFill>
                <a:latin typeface="Courier"/>
              </a:rPr>
              <a:t> = </a:t>
            </a:r>
            <a:r>
              <a:rPr>
                <a:solidFill>
                  <a:srgbClr val="4070A0"/>
                </a:solidFill>
                <a:latin typeface="Courier"/>
              </a:rPr>
              <a:t>{</a:t>
            </a:r>
            <a:r>
              <a:rPr>
                <a:latin typeface="Courier"/>
              </a:rPr>
              <a:t>k</a:t>
            </a:r>
            <a:r>
              <a:rPr>
                <a:solidFill>
                  <a:srgbClr val="666666"/>
                </a:solidFill>
                <a:latin typeface="Courier"/>
              </a:rPr>
              <a:t>/</a:t>
            </a:r>
            <a:r>
              <a:rPr>
                <a:latin typeface="Courier"/>
              </a:rPr>
              <a:t>n</a:t>
            </a:r>
            <a:r>
              <a:rPr>
                <a:solidFill>
                  <a:srgbClr val="4070A0"/>
                </a:solidFill>
                <a:latin typeface="Courier"/>
              </a:rPr>
              <a:t>:.1%}</a:t>
            </a:r>
            <a:r>
              <a:rPr>
                <a:solidFill>
                  <a:srgbClr val="BB6688"/>
                </a:solidFill>
                <a:latin typeface="Courier"/>
              </a:rPr>
              <a:t>"</a:t>
            </a:r>
            <a:r>
              <a:rPr>
                <a:latin typeface="Courier"/>
              </a:rPr>
              <a:t>)</a:t>
            </a:r>
            <a:br/>
            <a:r>
              <a:rPr>
                <a:latin typeface="Courier"/>
              </a:rPr>
              <a:t>    </a:t>
            </a:r>
            <a:r>
              <a:rPr>
                <a:solidFill>
                  <a:srgbClr val="008000"/>
                </a:solidFill>
                <a:latin typeface="Courier"/>
              </a:rPr>
              <a:t>print</a:t>
            </a:r>
            <a:r>
              <a:rPr>
                <a:latin typeface="Courier"/>
              </a:rPr>
              <a:t>(</a:t>
            </a:r>
            <a:r>
              <a:rPr>
                <a:solidFill>
                  <a:srgbClr val="BB6688"/>
                </a:solidFill>
                <a:latin typeface="Courier"/>
              </a:rPr>
              <a:t>f"   Wald   [</a:t>
            </a:r>
            <a:r>
              <a:rPr>
                <a:solidFill>
                  <a:srgbClr val="4070A0"/>
                </a:solidFill>
                <a:latin typeface="Courier"/>
              </a:rPr>
              <a:t>{</a:t>
            </a:r>
            <a:r>
              <a:rPr>
                <a:latin typeface="Courier"/>
              </a:rPr>
              <a:t>wald(k, n)[</a:t>
            </a:r>
            <a:r>
              <a:rPr>
                <a:solidFill>
                  <a:srgbClr val="40A070"/>
                </a:solidFill>
                <a:latin typeface="Courier"/>
              </a:rPr>
              <a:t>0</a:t>
            </a:r>
            <a:r>
              <a:rPr>
                <a:latin typeface="Courier"/>
              </a:rPr>
              <a:t>]</a:t>
            </a:r>
            <a:r>
              <a:rPr>
                <a:solidFill>
                  <a:srgbClr val="4070A0"/>
                </a:solidFill>
                <a:latin typeface="Courier"/>
              </a:rPr>
              <a:t>:.1%}</a:t>
            </a:r>
            <a:r>
              <a:rPr>
                <a:solidFill>
                  <a:srgbClr val="BB6688"/>
                </a:solidFill>
                <a:latin typeface="Courier"/>
              </a:rPr>
              <a:t>, </a:t>
            </a:r>
            <a:r>
              <a:rPr>
                <a:solidFill>
                  <a:srgbClr val="4070A0"/>
                </a:solidFill>
                <a:latin typeface="Courier"/>
              </a:rPr>
              <a:t>{</a:t>
            </a:r>
            <a:r>
              <a:rPr>
                <a:latin typeface="Courier"/>
              </a:rPr>
              <a:t>wald(k, n)[</a:t>
            </a:r>
            <a:r>
              <a:rPr>
                <a:solidFill>
                  <a:srgbClr val="40A070"/>
                </a:solidFill>
                <a:latin typeface="Courier"/>
              </a:rPr>
              <a:t>1</a:t>
            </a:r>
            <a:r>
              <a:rPr>
                <a:latin typeface="Courier"/>
              </a:rPr>
              <a:t>]</a:t>
            </a:r>
            <a:r>
              <a:rPr>
                <a:solidFill>
                  <a:srgbClr val="4070A0"/>
                </a:solidFill>
                <a:latin typeface="Courier"/>
              </a:rPr>
              <a:t>:.1%}</a:t>
            </a:r>
            <a:r>
              <a:rPr>
                <a:solidFill>
                  <a:srgbClr val="BB6688"/>
                </a:solidFill>
                <a:latin typeface="Courier"/>
              </a:rPr>
              <a:t>]"</a:t>
            </a:r>
            <a:r>
              <a:rPr>
                <a:latin typeface="Courier"/>
              </a:rPr>
              <a:t>)</a:t>
            </a:r>
            <a:br/>
            <a:r>
              <a:rPr>
                <a:latin typeface="Courier"/>
              </a:rPr>
              <a:t>    </a:t>
            </a:r>
            <a:r>
              <a:rPr>
                <a:solidFill>
                  <a:srgbClr val="008000"/>
                </a:solidFill>
                <a:latin typeface="Courier"/>
              </a:rPr>
              <a:t>print</a:t>
            </a:r>
            <a:r>
              <a:rPr>
                <a:latin typeface="Courier"/>
              </a:rPr>
              <a:t>(</a:t>
            </a:r>
            <a:r>
              <a:rPr>
                <a:solidFill>
                  <a:srgbClr val="BB6688"/>
                </a:solidFill>
                <a:latin typeface="Courier"/>
              </a:rPr>
              <a:t>f"   Wilson [</a:t>
            </a:r>
            <a:r>
              <a:rPr>
                <a:solidFill>
                  <a:srgbClr val="4070A0"/>
                </a:solidFill>
                <a:latin typeface="Courier"/>
              </a:rPr>
              <a:t>{</a:t>
            </a:r>
            <a:r>
              <a:rPr>
                <a:latin typeface="Courier"/>
              </a:rPr>
              <a:t>wilson(k, n)[</a:t>
            </a:r>
            <a:r>
              <a:rPr>
                <a:solidFill>
                  <a:srgbClr val="40A070"/>
                </a:solidFill>
                <a:latin typeface="Courier"/>
              </a:rPr>
              <a:t>0</a:t>
            </a:r>
            <a:r>
              <a:rPr>
                <a:latin typeface="Courier"/>
              </a:rPr>
              <a:t>]</a:t>
            </a:r>
            <a:r>
              <a:rPr>
                <a:solidFill>
                  <a:srgbClr val="4070A0"/>
                </a:solidFill>
                <a:latin typeface="Courier"/>
              </a:rPr>
              <a:t>:.1%}</a:t>
            </a:r>
            <a:r>
              <a:rPr>
                <a:solidFill>
                  <a:srgbClr val="BB6688"/>
                </a:solidFill>
                <a:latin typeface="Courier"/>
              </a:rPr>
              <a:t>, </a:t>
            </a:r>
            <a:r>
              <a:rPr>
                <a:solidFill>
                  <a:srgbClr val="4070A0"/>
                </a:solidFill>
                <a:latin typeface="Courier"/>
              </a:rPr>
              <a:t>{</a:t>
            </a:r>
            <a:r>
              <a:rPr>
                <a:latin typeface="Courier"/>
              </a:rPr>
              <a:t>wilson(k, n)[</a:t>
            </a:r>
            <a:r>
              <a:rPr>
                <a:solidFill>
                  <a:srgbClr val="40A070"/>
                </a:solidFill>
                <a:latin typeface="Courier"/>
              </a:rPr>
              <a:t>1</a:t>
            </a:r>
            <a:r>
              <a:rPr>
                <a:latin typeface="Courier"/>
              </a:rPr>
              <a:t>]</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Wilson, not Wald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R has this built in and it is the Wilson interval by default.</a:t>
            </a:r>
            <a:br/>
            <a:r>
              <a:rPr>
                <a:solidFill>
                  <a:srgbClr val="06287E"/>
                </a:solidFill>
                <a:latin typeface="Courier"/>
              </a:rPr>
              <a:t>prop.test</a:t>
            </a:r>
            <a:r>
              <a:rPr>
                <a:latin typeface="Courier"/>
              </a:rPr>
              <a:t>(</a:t>
            </a:r>
            <a:r>
              <a:rPr>
                <a:solidFill>
                  <a:srgbClr val="40A070"/>
                </a:solidFill>
                <a:latin typeface="Courier"/>
              </a:rPr>
              <a:t>0</a:t>
            </a:r>
            <a:r>
              <a:rPr>
                <a:latin typeface="Courier"/>
              </a:rPr>
              <a:t>, </a:t>
            </a:r>
            <a:r>
              <a:rPr>
                <a:solidFill>
                  <a:srgbClr val="40A070"/>
                </a:solidFill>
                <a:latin typeface="Courier"/>
              </a:rPr>
              <a:t>12</a:t>
            </a:r>
            <a:r>
              <a:rPr>
                <a:latin typeface="Courier"/>
              </a:rPr>
              <a:t>)</a:t>
            </a:r>
            <a:r>
              <a:rPr>
                <a:solidFill>
                  <a:srgbClr val="4070A0"/>
                </a:solidFill>
                <a:latin typeface="Courier"/>
              </a:rPr>
              <a:t>$</a:t>
            </a:r>
            <a:r>
              <a:rPr>
                <a:latin typeface="Courier"/>
              </a:rPr>
              <a:t>conf.int</a:t>
            </a:r>
            <a:br/>
            <a:r>
              <a:rPr>
                <a:solidFill>
                  <a:srgbClr val="06287E"/>
                </a:solidFill>
                <a:latin typeface="Courier"/>
              </a:rPr>
              <a:t>binom.test</a:t>
            </a:r>
            <a:r>
              <a:rPr>
                <a:latin typeface="Courier"/>
              </a:rPr>
              <a:t>(</a:t>
            </a:r>
            <a:r>
              <a:rPr>
                <a:solidFill>
                  <a:srgbClr val="40A070"/>
                </a:solidFill>
                <a:latin typeface="Courier"/>
              </a:rPr>
              <a:t>1</a:t>
            </a:r>
            <a:r>
              <a:rPr>
                <a:latin typeface="Courier"/>
              </a:rPr>
              <a:t>, </a:t>
            </a:r>
            <a:r>
              <a:rPr>
                <a:solidFill>
                  <a:srgbClr val="40A070"/>
                </a:solidFill>
                <a:latin typeface="Courier"/>
              </a:rPr>
              <a:t>20</a:t>
            </a:r>
            <a:r>
              <a:rPr>
                <a:latin typeface="Courier"/>
              </a:rPr>
              <a:t>)</a:t>
            </a:r>
            <a:r>
              <a:rPr>
                <a:solidFill>
                  <a:srgbClr val="4070A0"/>
                </a:solidFill>
                <a:latin typeface="Courier"/>
              </a:rPr>
              <a:t>$</a:t>
            </a:r>
            <a:r>
              <a:rPr>
                <a:latin typeface="Courier"/>
              </a:rPr>
              <a:t>conf.int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Wilson, not Wald</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Cell</a:t>
                      </a:r>
                    </a:p>
                  </a:txBody>
                  <a:tcPr/>
                </a:tc>
                <a:tc>
                  <a:txBody>
                    <a:bodyPr/>
                    <a:lstStyle/>
                    <a:p>
                      <a:pPr lvl="0" indent="0" marL="0">
                        <a:buNone/>
                      </a:pPr>
                      <a:r>
                        <a:rPr/>
                        <a:t>Wald</a:t>
                      </a:r>
                    </a:p>
                  </a:txBody>
                  <a:tcPr/>
                </a:tc>
                <a:tc>
                  <a:txBody>
                    <a:bodyPr/>
                    <a:lstStyle/>
                    <a:p>
                      <a:pPr lvl="0" indent="0" marL="0">
                        <a:buNone/>
                      </a:pPr>
                      <a:r>
                        <a:rPr/>
                        <a:t>Wilson</a:t>
                      </a:r>
                    </a:p>
                  </a:txBody>
                  <a:tcPr/>
                </a:tc>
              </a:tr>
              <a:tr h="0">
                <a:tc>
                  <a:txBody>
                    <a:bodyPr/>
                    <a:lstStyle/>
                    <a:p>
                      <a:pPr lvl="0" indent="0" marL="0">
                        <a:buNone/>
                      </a:pPr>
                      <a:r>
                        <a:rPr b="1"/>
                        <a:t>0 of 12</a:t>
                      </a:r>
                    </a:p>
                  </a:txBody>
                </a:tc>
                <a:tc>
                  <a:txBody>
                    <a:bodyPr/>
                    <a:lstStyle/>
                    <a:p>
                      <a:pPr lvl="0" indent="0" marL="0">
                        <a:buNone/>
                      </a:pPr>
                      <a:r>
                        <a:rPr b="1"/>
                        <a:t>[0.0%, 0.0%]</a:t>
                      </a:r>
                    </a:p>
                  </a:txBody>
                </a:tc>
                <a:tc>
                  <a:txBody>
                    <a:bodyPr/>
                    <a:lstStyle/>
                    <a:p>
                      <a:pPr lvl="0" indent="0" marL="0">
                        <a:buNone/>
                      </a:pPr>
                      <a:r>
                        <a:rPr/>
                        <a:t>[0.0%, 24.3%]</a:t>
                      </a:r>
                    </a:p>
                  </a:txBody>
                </a:tc>
              </a:tr>
              <a:tr h="0">
                <a:tc>
                  <a:txBody>
                    <a:bodyPr/>
                    <a:lstStyle/>
                    <a:p>
                      <a:pPr lvl="0" indent="0" marL="0">
                        <a:buNone/>
                      </a:pPr>
                      <a:r>
                        <a:rPr b="1"/>
                        <a:t>1 of 20</a:t>
                      </a:r>
                    </a:p>
                  </a:txBody>
                </a:tc>
                <a:tc>
                  <a:txBody>
                    <a:bodyPr/>
                    <a:lstStyle/>
                    <a:p>
                      <a:pPr lvl="0" indent="0" marL="0">
                        <a:buNone/>
                      </a:pPr>
                      <a:r>
                        <a:rPr b="1"/>
                        <a:t>[−4.6%, 14.6%]</a:t>
                      </a:r>
                    </a:p>
                  </a:txBody>
                </a:tc>
                <a:tc>
                  <a:txBody>
                    <a:bodyPr/>
                    <a:lstStyle/>
                    <a:p>
                      <a:pPr lvl="0" indent="0" marL="0">
                        <a:buNone/>
                      </a:pPr>
                      <a:r>
                        <a:rPr/>
                        <a:t>[0.9%, 23.6%]</a:t>
                      </a:r>
                    </a:p>
                  </a:txBody>
                </a:tc>
              </a:tr>
              <a:tr h="0">
                <a:tc>
                  <a:txBody>
                    <a:bodyPr/>
                    <a:lstStyle/>
                    <a:p>
                      <a:pPr lvl="0" indent="0" marL="0">
                        <a:buNone/>
                      </a:pPr>
                      <a:r>
                        <a:rPr/>
                        <a:t>3 of 11</a:t>
                      </a:r>
                    </a:p>
                  </a:txBody>
                </a:tc>
                <a:tc>
                  <a:txBody>
                    <a:bodyPr/>
                    <a:lstStyle/>
                    <a:p>
                      <a:pPr lvl="0" indent="0" marL="0">
                        <a:buNone/>
                      </a:pPr>
                      <a:r>
                        <a:rPr/>
                        <a:t>[1.0%, 53.6%]</a:t>
                      </a:r>
                    </a:p>
                  </a:txBody>
                </a:tc>
                <a:tc>
                  <a:txBody>
                    <a:bodyPr/>
                    <a:lstStyle/>
                    <a:p>
                      <a:pPr lvl="0" indent="0" marL="0">
                        <a:buNone/>
                      </a:pPr>
                      <a:r>
                        <a:rPr/>
                        <a:t>[9.7%, 56.6%]</a:t>
                      </a:r>
                    </a:p>
                  </a:txBody>
                </a:tc>
              </a:tr>
            </a:tbl>
          </a:graphicData>
        </a:graphic>
      </p:graphicFrame>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Wilson, not Wald</a:t>
            </a:r>
          </a:p>
        </p:txBody>
      </p:sp>
      <p:sp>
        <p:nvSpPr>
          <p:cNvPr id="3" name="Content Placeholder 2"/>
          <p:cNvSpPr>
            <a:spLocks noGrp="1"/>
          </p:cNvSpPr>
          <p:nvPr>
            <p:ph idx="1"/>
          </p:nvPr>
        </p:nvSpPr>
        <p:spPr/>
        <p:txBody>
          <a:bodyPr/>
          <a:lstStyle/>
          <a:p>
            <a:pPr lvl="0"/>
            <a:r>
              <a:rPr/>
              <a:t>Wald says a cell with no events has zero uncertainty, and it produces negative probabilities — Both are absurd and both…</a:t>
            </a:r>
          </a:p>
          <a:p>
            <a:pPr lvl="0"/>
            <a:r>
              <a:rPr/>
              <a:t>Use Wilson — or </a:t>
            </a:r>
            <a:r>
              <a:rPr>
                <a:latin typeface="Courier"/>
              </a:rPr>
              <a:t>prop.test</a:t>
            </a:r>
            <a:r>
              <a:rPr/>
              <a:t> in R and </a:t>
            </a:r>
            <a:r>
              <a:rPr>
                <a:latin typeface="Courier"/>
              </a:rPr>
              <a:t>statsmodels.stats.proportion.proportion_confint(method="wilson")</a:t>
            </a:r>
            <a:r>
              <a:rPr/>
              <a:t> in Python</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Read the width, not just the bounds — In Python</a:t>
            </a:r>
          </a:p>
        </p:txBody>
      </p:sp>
      <p:sp>
        <p:nvSpPr>
          <p:cNvPr id="3" name="Content Placeholder 2"/>
          <p:cNvSpPr>
            <a:spLocks noGrp="1"/>
          </p:cNvSpPr>
          <p:nvPr>
            <p:ph idx="1"/>
          </p:nvPr>
        </p:nvSpPr>
        <p:spPr/>
        <p:txBody>
          <a:bodyPr/>
          <a:lstStyle/>
          <a:p>
            <a:pPr lvl="0" indent="0">
              <a:buNone/>
            </a:pPr>
            <a:r>
              <a:rPr>
                <a:latin typeface="Courier"/>
              </a:rPr>
              <a:t>cases </a:t>
            </a:r>
            <a:r>
              <a:rPr>
                <a:solidFill>
                  <a:srgbClr val="666666"/>
                </a:solidFill>
                <a:latin typeface="Courier"/>
              </a:rPr>
              <a:t>=</a:t>
            </a:r>
            <a:r>
              <a:rPr>
                <a:latin typeface="Courier"/>
              </a:rPr>
              <a:t> [</a:t>
            </a:r>
            <a:br/>
            <a:r>
              <a:rPr>
                <a:latin typeface="Courier"/>
              </a:rPr>
              <a:t>    (</a:t>
            </a:r>
            <a:r>
              <a:rPr>
                <a:solidFill>
                  <a:srgbClr val="4070A0"/>
                </a:solidFill>
                <a:latin typeface="Courier"/>
              </a:rPr>
              <a:t>"Open defecation"</a:t>
            </a:r>
            <a:r>
              <a:rPr>
                <a:latin typeface="Courier"/>
              </a:rPr>
              <a:t>, </a:t>
            </a:r>
            <a:r>
              <a:rPr>
                <a:solidFill>
                  <a:srgbClr val="40A070"/>
                </a:solidFill>
                <a:latin typeface="Courier"/>
              </a:rPr>
              <a:t>319</a:t>
            </a:r>
            <a:r>
              <a:rPr>
                <a:latin typeface="Courier"/>
              </a:rPr>
              <a:t>, </a:t>
            </a:r>
            <a:r>
              <a:rPr>
                <a:solidFill>
                  <a:srgbClr val="40A070"/>
                </a:solidFill>
                <a:latin typeface="Courier"/>
              </a:rPr>
              <a:t>2403</a:t>
            </a:r>
            <a:r>
              <a:rPr>
                <a:latin typeface="Courier"/>
              </a:rPr>
              <a:t>),</a:t>
            </a:r>
            <a:br/>
            <a:r>
              <a:rPr>
                <a:latin typeface="Courier"/>
              </a:rPr>
              <a:t>    (</a:t>
            </a:r>
            <a:r>
              <a:rPr>
                <a:solidFill>
                  <a:srgbClr val="4070A0"/>
                </a:solidFill>
                <a:latin typeface="Courier"/>
              </a:rPr>
              <a:t>"Cholera case fatality"</a:t>
            </a:r>
            <a:r>
              <a:rPr>
                <a:latin typeface="Courier"/>
              </a:rPr>
              <a:t>, </a:t>
            </a:r>
            <a:r>
              <a:rPr>
                <a:solidFill>
                  <a:srgbClr val="40A070"/>
                </a:solidFill>
                <a:latin typeface="Courier"/>
              </a:rPr>
              <a:t>38</a:t>
            </a:r>
            <a:r>
              <a:rPr>
                <a:latin typeface="Courier"/>
              </a:rPr>
              <a:t>, </a:t>
            </a:r>
            <a:r>
              <a:rPr>
                <a:solidFill>
                  <a:srgbClr val="40A070"/>
                </a:solidFill>
                <a:latin typeface="Courier"/>
              </a:rPr>
              <a:t>974</a:t>
            </a:r>
            <a:r>
              <a:rPr>
                <a:latin typeface="Courier"/>
              </a:rPr>
              <a:t>),</a:t>
            </a:r>
            <a:br/>
            <a:r>
              <a:rPr>
                <a:latin typeface="Courier"/>
              </a:rPr>
              <a:t>    (</a:t>
            </a:r>
            <a:r>
              <a:rPr>
                <a:solidFill>
                  <a:srgbClr val="4070A0"/>
                </a:solidFill>
                <a:latin typeface="Courier"/>
              </a:rPr>
              <a:t>"Cholera CFR, Nord district"</a:t>
            </a:r>
            <a:r>
              <a:rPr>
                <a:latin typeface="Courier"/>
              </a:rPr>
              <a:t>, </a:t>
            </a:r>
            <a:r>
              <a:rPr>
                <a:solidFill>
                  <a:srgbClr val="40A070"/>
                </a:solidFill>
                <a:latin typeface="Courier"/>
              </a:rPr>
              <a:t>24</a:t>
            </a:r>
            <a:r>
              <a:rPr>
                <a:latin typeface="Courier"/>
              </a:rPr>
              <a:t>, </a:t>
            </a:r>
            <a:r>
              <a:rPr>
                <a:solidFill>
                  <a:srgbClr val="40A070"/>
                </a:solidFill>
                <a:latin typeface="Courier"/>
              </a:rPr>
              <a:t>381</a:t>
            </a:r>
            <a:r>
              <a:rPr>
                <a:latin typeface="Courier"/>
              </a:rPr>
              <a:t>),</a:t>
            </a:r>
            <a:br/>
            <a:r>
              <a:rPr>
                <a:latin typeface="Courier"/>
              </a:rPr>
              <a:t>    (</a:t>
            </a:r>
            <a:r>
              <a:rPr>
                <a:solidFill>
                  <a:srgbClr val="4070A0"/>
                </a:solidFill>
                <a:latin typeface="Courier"/>
              </a:rPr>
              <a:t>"Referral completion, disability reported"</a:t>
            </a:r>
            <a:r>
              <a:rPr>
                <a:latin typeface="Courier"/>
              </a:rPr>
              <a:t>, </a:t>
            </a:r>
            <a:r>
              <a:rPr>
                <a:solidFill>
                  <a:srgbClr val="40A070"/>
                </a:solidFill>
                <a:latin typeface="Courier"/>
              </a:rPr>
              <a:t>54</a:t>
            </a:r>
            <a:r>
              <a:rPr>
                <a:latin typeface="Courier"/>
              </a:rPr>
              <a:t>, </a:t>
            </a:r>
            <a:r>
              <a:rPr>
                <a:solidFill>
                  <a:srgbClr val="40A070"/>
                </a:solidFill>
                <a:latin typeface="Courier"/>
              </a:rPr>
              <a:t>202</a:t>
            </a:r>
            <a:r>
              <a:rPr>
                <a:latin typeface="Courier"/>
              </a:rPr>
              <a:t>),</a:t>
            </a:r>
            <a:br/>
            <a:r>
              <a:rPr>
                <a:latin typeface="Courier"/>
              </a:rPr>
              <a:t>    (</a:t>
            </a:r>
            <a:r>
              <a:rPr>
                <a:solidFill>
                  <a:srgbClr val="4070A0"/>
                </a:solidFill>
                <a:latin typeface="Courier"/>
              </a:rPr>
              <a:t>"Over-age, grade 6"</a:t>
            </a:r>
            <a:r>
              <a:rPr>
                <a:latin typeface="Courier"/>
              </a:rPr>
              <a:t>, </a:t>
            </a:r>
            <a:r>
              <a:rPr>
                <a:solidFill>
                  <a:srgbClr val="40A070"/>
                </a:solidFill>
                <a:latin typeface="Courier"/>
              </a:rPr>
              <a:t>67</a:t>
            </a:r>
            <a:r>
              <a:rPr>
                <a:latin typeface="Courier"/>
              </a:rPr>
              <a:t>, </a:t>
            </a:r>
            <a:r>
              <a:rPr>
                <a:solidFill>
                  <a:srgbClr val="40A070"/>
                </a:solidFill>
                <a:latin typeface="Courier"/>
              </a:rPr>
              <a:t>132</a:t>
            </a:r>
            <a:r>
              <a:rPr>
                <a:latin typeface="Courier"/>
              </a:rPr>
              <a:t>),</a:t>
            </a:r>
            <a:br/>
            <a:r>
              <a:rPr>
                <a:latin typeface="Courier"/>
              </a:rPr>
              <a:t>]</a:t>
            </a:r>
            <a:br/>
            <a:r>
              <a:rPr b="1">
                <a:solidFill>
                  <a:srgbClr val="007020"/>
                </a:solidFill>
                <a:latin typeface="Courier"/>
              </a:rPr>
              <a:t>for</a:t>
            </a:r>
            <a:r>
              <a:rPr>
                <a:latin typeface="Courier"/>
              </a:rPr>
              <a:t> name, k, n </a:t>
            </a:r>
            <a:r>
              <a:rPr b="1">
                <a:solidFill>
                  <a:srgbClr val="007020"/>
                </a:solidFill>
                <a:latin typeface="Courier"/>
              </a:rPr>
              <a:t>in</a:t>
            </a:r>
            <a:r>
              <a:rPr>
                <a:latin typeface="Courier"/>
              </a:rPr>
              <a:t> cases:</a:t>
            </a:r>
            <a:br/>
            <a:r>
              <a:rPr>
                <a:latin typeface="Courier"/>
              </a:rPr>
              <a:t>    lo, hi </a:t>
            </a:r>
            <a:r>
              <a:rPr>
                <a:solidFill>
                  <a:srgbClr val="666666"/>
                </a:solidFill>
                <a:latin typeface="Courier"/>
              </a:rPr>
              <a:t>=</a:t>
            </a:r>
            <a:r>
              <a:rPr>
                <a:latin typeface="Courier"/>
              </a:rPr>
              <a:t> wilson(k, n)</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name</a:t>
            </a:r>
            <a:r>
              <a:rPr>
                <a:solidFill>
                  <a:srgbClr val="4070A0"/>
                </a:solidFill>
                <a:latin typeface="Courier"/>
              </a:rPr>
              <a:t>:42}</a:t>
            </a:r>
            <a:r>
              <a:rPr>
                <a:solidFill>
                  <a:srgbClr val="BB6688"/>
                </a:solidFill>
                <a:latin typeface="Courier"/>
              </a:rPr>
              <a:t> </a:t>
            </a:r>
            <a:r>
              <a:rPr>
                <a:solidFill>
                  <a:srgbClr val="4070A0"/>
                </a:solidFill>
                <a:latin typeface="Courier"/>
              </a:rPr>
              <a:t>{</a:t>
            </a:r>
            <a:r>
              <a:rPr>
                <a:latin typeface="Courier"/>
              </a:rPr>
              <a:t>k</a:t>
            </a:r>
            <a:r>
              <a:rPr>
                <a:solidFill>
                  <a:srgbClr val="666666"/>
                </a:solidFill>
                <a:latin typeface="Courier"/>
              </a:rPr>
              <a:t>/</a:t>
            </a:r>
            <a:r>
              <a:rPr>
                <a:latin typeface="Courier"/>
              </a:rPr>
              <a:t>n</a:t>
            </a:r>
            <a:r>
              <a:rPr>
                <a:solidFill>
                  <a:srgbClr val="4070A0"/>
                </a:solidFill>
                <a:latin typeface="Courier"/>
              </a:rPr>
              <a:t>:6.1%}</a:t>
            </a:r>
            <a:r>
              <a:rPr>
                <a:solidFill>
                  <a:srgbClr val="BB6688"/>
                </a:solidFill>
                <a:latin typeface="Courier"/>
              </a:rPr>
              <a:t>  [</a:t>
            </a:r>
            <a:r>
              <a:rPr>
                <a:solidFill>
                  <a:srgbClr val="4070A0"/>
                </a:solidFill>
                <a:latin typeface="Courier"/>
              </a:rPr>
              <a:t>{</a:t>
            </a:r>
            <a:r>
              <a:rPr>
                <a:latin typeface="Courier"/>
              </a:rPr>
              <a:t>lo</a:t>
            </a:r>
            <a:r>
              <a:rPr>
                <a:solidFill>
                  <a:srgbClr val="4070A0"/>
                </a:solidFill>
                <a:latin typeface="Courier"/>
              </a:rPr>
              <a:t>:.1%}</a:t>
            </a:r>
            <a:r>
              <a:rPr>
                <a:solidFill>
                  <a:srgbClr val="BB6688"/>
                </a:solidFill>
                <a:latin typeface="Courier"/>
              </a:rPr>
              <a:t>, </a:t>
            </a:r>
            <a:r>
              <a:rPr>
                <a:solidFill>
                  <a:srgbClr val="4070A0"/>
                </a:solidFill>
                <a:latin typeface="Courier"/>
              </a:rPr>
              <a:t>{</a:t>
            </a:r>
            <a:r>
              <a:rPr>
                <a:latin typeface="Courier"/>
              </a:rPr>
              <a:t>hi</a:t>
            </a:r>
            <a:r>
              <a:rPr>
                <a:solidFill>
                  <a:srgbClr val="4070A0"/>
                </a:solidFill>
                <a:latin typeface="Courier"/>
              </a:rPr>
              <a:t>:.1%}</a:t>
            </a:r>
            <a:r>
              <a:rPr>
                <a:solidFill>
                  <a:srgbClr val="BB6688"/>
                </a:solidFill>
                <a:latin typeface="Courier"/>
              </a:rPr>
              <a:t>]  width </a:t>
            </a:r>
            <a:r>
              <a:rPr>
                <a:solidFill>
                  <a:srgbClr val="4070A0"/>
                </a:solidFill>
                <a:latin typeface="Courier"/>
              </a:rPr>
              <a:t>{</a:t>
            </a:r>
            <a:r>
              <a:rPr>
                <a:latin typeface="Courier"/>
              </a:rPr>
              <a:t>hi</a:t>
            </a:r>
            <a:r>
              <a:rPr>
                <a:solidFill>
                  <a:srgbClr val="666666"/>
                </a:solidFill>
                <a:latin typeface="Courier"/>
              </a:rPr>
              <a:t>-</a:t>
            </a:r>
            <a:r>
              <a:rPr>
                <a:latin typeface="Courier"/>
              </a:rPr>
              <a:t>lo</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Read the width, not just the bounds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Same five, and the width is the column to read.</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Read the width, not just the bounds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Estimate</a:t>
                      </a:r>
                    </a:p>
                  </a:txBody>
                  <a:tcPr/>
                </a:tc>
                <a:tc>
                  <a:txBody>
                    <a:bodyPr/>
                    <a:lstStyle/>
                    <a:p>
                      <a:pPr lvl="0" indent="0" marL="0">
                        <a:buNone/>
                      </a:pPr>
                      <a:r>
                        <a:rPr/>
                        <a:t>Value</a:t>
                      </a:r>
                    </a:p>
                  </a:txBody>
                  <a:tcPr/>
                </a:tc>
                <a:tc>
                  <a:txBody>
                    <a:bodyPr/>
                    <a:lstStyle/>
                    <a:p>
                      <a:pPr lvl="0" indent="0" marL="0">
                        <a:buNone/>
                      </a:pPr>
                      <a:r>
                        <a:rPr/>
                        <a:t>95% interval</a:t>
                      </a:r>
                    </a:p>
                  </a:txBody>
                  <a:tcPr/>
                </a:tc>
                <a:tc>
                  <a:txBody>
                    <a:bodyPr/>
                    <a:lstStyle/>
                    <a:p>
                      <a:pPr lvl="0" indent="0" marL="0">
                        <a:buNone/>
                      </a:pPr>
                      <a:r>
                        <a:rPr/>
                        <a:t>Width</a:t>
                      </a:r>
                    </a:p>
                  </a:txBody>
                  <a:tcPr/>
                </a:tc>
              </a:tr>
              <a:tr h="0">
                <a:tc>
                  <a:txBody>
                    <a:bodyPr/>
                    <a:lstStyle/>
                    <a:p>
                      <a:pPr lvl="0" indent="0" marL="0">
                        <a:buNone/>
                      </a:pPr>
                      <a:r>
                        <a:rPr/>
                        <a:t>Open defecation</a:t>
                      </a:r>
                    </a:p>
                  </a:txBody>
                </a:tc>
                <a:tc>
                  <a:txBody>
                    <a:bodyPr/>
                    <a:lstStyle/>
                    <a:p>
                      <a:pPr lvl="0" indent="0" marL="0">
                        <a:buNone/>
                      </a:pPr>
                      <a:r>
                        <a:rPr/>
                        <a:t>13.3%</a:t>
                      </a:r>
                    </a:p>
                  </a:txBody>
                </a:tc>
                <a:tc>
                  <a:txBody>
                    <a:bodyPr/>
                    <a:lstStyle/>
                    <a:p>
                      <a:pPr lvl="0" indent="0" marL="0">
                        <a:buNone/>
                      </a:pPr>
                      <a:r>
                        <a:rPr/>
                        <a:t>12.0–14.7%</a:t>
                      </a:r>
                    </a:p>
                  </a:txBody>
                </a:tc>
                <a:tc>
                  <a:txBody>
                    <a:bodyPr/>
                    <a:lstStyle/>
                    <a:p>
                      <a:pPr lvl="0" indent="0" marL="0">
                        <a:buNone/>
                      </a:pPr>
                      <a:r>
                        <a:rPr b="1"/>
                        <a:t>2.7 pts</a:t>
                      </a:r>
                    </a:p>
                  </a:txBody>
                </a:tc>
              </a:tr>
              <a:tr h="0">
                <a:tc>
                  <a:txBody>
                    <a:bodyPr/>
                    <a:lstStyle/>
                    <a:p>
                      <a:pPr lvl="0" indent="0" marL="0">
                        <a:buNone/>
                      </a:pPr>
                      <a:r>
                        <a:rPr/>
                        <a:t>Cholera case fatality</a:t>
                      </a:r>
                    </a:p>
                  </a:txBody>
                </a:tc>
                <a:tc>
                  <a:txBody>
                    <a:bodyPr/>
                    <a:lstStyle/>
                    <a:p>
                      <a:pPr lvl="0" indent="0" marL="0">
                        <a:buNone/>
                      </a:pPr>
                      <a:r>
                        <a:rPr/>
                        <a:t>3.9%</a:t>
                      </a:r>
                    </a:p>
                  </a:txBody>
                </a:tc>
                <a:tc>
                  <a:txBody>
                    <a:bodyPr/>
                    <a:lstStyle/>
                    <a:p>
                      <a:pPr lvl="0" indent="0" marL="0">
                        <a:buNone/>
                      </a:pPr>
                      <a:r>
                        <a:rPr/>
                        <a:t>2.9–5.3%</a:t>
                      </a:r>
                    </a:p>
                  </a:txBody>
                </a:tc>
                <a:tc>
                  <a:txBody>
                    <a:bodyPr/>
                    <a:lstStyle/>
                    <a:p>
                      <a:pPr lvl="0" indent="0" marL="0">
                        <a:buNone/>
                      </a:pPr>
                      <a:r>
                        <a:rPr/>
                        <a:t>2.5 pts</a:t>
                      </a:r>
                    </a:p>
                  </a:txBody>
                </a:tc>
              </a:tr>
              <a:tr h="0">
                <a:tc>
                  <a:txBody>
                    <a:bodyPr/>
                    <a:lstStyle/>
                    <a:p>
                      <a:pPr lvl="0" indent="0" marL="0">
                        <a:buNone/>
                      </a:pPr>
                      <a:r>
                        <a:rPr/>
                        <a:t>Cholera CFR, Nord</a:t>
                      </a:r>
                    </a:p>
                  </a:txBody>
                </a:tc>
                <a:tc>
                  <a:txBody>
                    <a:bodyPr/>
                    <a:lstStyle/>
                    <a:p>
                      <a:pPr lvl="0" indent="0" marL="0">
                        <a:buNone/>
                      </a:pPr>
                      <a:r>
                        <a:rPr/>
                        <a:t>6.3%</a:t>
                      </a:r>
                    </a:p>
                  </a:txBody>
                </a:tc>
                <a:tc>
                  <a:txBody>
                    <a:bodyPr/>
                    <a:lstStyle/>
                    <a:p>
                      <a:pPr lvl="0" indent="0" marL="0">
                        <a:buNone/>
                      </a:pPr>
                      <a:r>
                        <a:rPr/>
                        <a:t>4.3–9.2%</a:t>
                      </a:r>
                    </a:p>
                  </a:txBody>
                </a:tc>
                <a:tc>
                  <a:txBody>
                    <a:bodyPr/>
                    <a:lstStyle/>
                    <a:p>
                      <a:pPr lvl="0" indent="0" marL="0">
                        <a:buNone/>
                      </a:pPr>
                      <a:r>
                        <a:rPr/>
                        <a:t>4.9 pts</a:t>
                      </a:r>
                    </a:p>
                  </a:txBody>
                </a:tc>
              </a:tr>
              <a:tr h="0">
                <a:tc>
                  <a:txBody>
                    <a:bodyPr/>
                    <a:lstStyle/>
                    <a:p>
                      <a:pPr lvl="0" indent="0" marL="0">
                        <a:buNone/>
                      </a:pPr>
                      <a:r>
                        <a:rPr/>
                        <a:t>Referral completion, disability</a:t>
                      </a:r>
                    </a:p>
                  </a:txBody>
                </a:tc>
                <a:tc>
                  <a:txBody>
                    <a:bodyPr/>
                    <a:lstStyle/>
                    <a:p>
                      <a:pPr lvl="0" indent="0" marL="0">
                        <a:buNone/>
                      </a:pPr>
                      <a:r>
                        <a:rPr/>
                        <a:t>26.7%</a:t>
                      </a:r>
                    </a:p>
                  </a:txBody>
                </a:tc>
                <a:tc>
                  <a:txBody>
                    <a:bodyPr/>
                    <a:lstStyle/>
                    <a:p>
                      <a:pPr lvl="0" indent="0" marL="0">
                        <a:buNone/>
                      </a:pPr>
                      <a:r>
                        <a:rPr/>
                        <a:t>21.1–33.2%</a:t>
                      </a:r>
                    </a:p>
                  </a:txBody>
                </a:tc>
                <a:tc>
                  <a:txBody>
                    <a:bodyPr/>
                    <a:lstStyle/>
                    <a:p>
                      <a:pPr lvl="0" indent="0" marL="0">
                        <a:buNone/>
                      </a:pPr>
                      <a:r>
                        <a:rPr/>
                        <a:t>12.1 pts</a:t>
                      </a:r>
                    </a:p>
                  </a:txBody>
                </a:tc>
              </a:tr>
              <a:tr h="0">
                <a:tc>
                  <a:txBody>
                    <a:bodyPr/>
                    <a:lstStyle/>
                    <a:p>
                      <a:pPr lvl="0" indent="0" marL="0">
                        <a:buNone/>
                      </a:pPr>
                      <a:r>
                        <a:rPr b="1"/>
                        <a:t>Over-age, grade 6</a:t>
                      </a:r>
                    </a:p>
                  </a:txBody>
                </a:tc>
                <a:tc>
                  <a:txBody>
                    <a:bodyPr/>
                    <a:lstStyle/>
                    <a:p>
                      <a:pPr lvl="0" indent="0" marL="0">
                        <a:buNone/>
                      </a:pPr>
                      <a:r>
                        <a:rPr b="1"/>
                        <a:t>50.8%</a:t>
                      </a:r>
                    </a:p>
                  </a:txBody>
                </a:tc>
                <a:tc>
                  <a:txBody>
                    <a:bodyPr/>
                    <a:lstStyle/>
                    <a:p>
                      <a:pPr lvl="0" indent="0" marL="0">
                        <a:buNone/>
                      </a:pPr>
                      <a:r>
                        <a:rPr b="1"/>
                        <a:t>42.3–59.1%</a:t>
                      </a:r>
                    </a:p>
                  </a:txBody>
                </a:tc>
                <a:tc>
                  <a:txBody>
                    <a:bodyPr/>
                    <a:lstStyle/>
                    <a:p>
                      <a:pPr lvl="0" indent="0" marL="0">
                        <a:buNone/>
                      </a:pPr>
                      <a:r>
                        <a:rPr b="1"/>
                        <a:t>16.8 pts</a:t>
                      </a:r>
                    </a:p>
                  </a:txBody>
                </a:tc>
              </a:tr>
            </a:tbl>
          </a:graphicData>
        </a:graphic>
      </p:graphicFrame>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Read the width, not just the bounds</a:t>
            </a:r>
          </a:p>
        </p:txBody>
      </p:sp>
      <p:sp>
        <p:nvSpPr>
          <p:cNvPr id="3" name="Content Placeholder 2"/>
          <p:cNvSpPr>
            <a:spLocks noGrp="1"/>
          </p:cNvSpPr>
          <p:nvPr>
            <p:ph idx="1"/>
          </p:nvPr>
        </p:nvSpPr>
        <p:spPr/>
        <p:txBody>
          <a:bodyPr/>
          <a:lstStyle/>
          <a:p>
            <a:pPr lvl="0"/>
            <a:r>
              <a:rPr/>
              <a:t>Grade 6 over-age is 50.8% and could be anywhere from 42% to 59% — The education course reported that number to one…</a:t>
            </a:r>
          </a:p>
          <a:p>
            <a:pPr lvl="0"/>
            <a:r>
              <a:rPr/>
              <a:t>Two things drive the width and only one is under your control — Sample size, which the design decided; and how close…</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Writing it into a sentence</a:t>
            </a:r>
          </a:p>
        </p:txBody>
      </p:sp>
      <p:sp>
        <p:nvSpPr>
          <p:cNvPr id="3" name="Content Placeholder 2"/>
          <p:cNvSpPr>
            <a:spLocks noGrp="1"/>
          </p:cNvSpPr>
          <p:nvPr>
            <p:ph idx="1"/>
          </p:nvPr>
        </p:nvSpPr>
        <p:spPr/>
        <p:txBody>
          <a:bodyPr/>
          <a:lstStyle/>
          <a:p>
            <a:pPr lvl="0"/>
            <a:r>
              <a:rPr/>
              <a:t>Not this — “50.8% of grade 6 students are over-age.”</a:t>
            </a:r>
          </a:p>
          <a:p>
            <a:pPr lvl="0"/>
            <a:r>
              <a:rPr/>
              <a:t>Nor this — “50.8% (95% CI 42.3–59.1) of grade 6 students are over-age.” Correct, and a reader skips the parenthesis</a:t>
            </a:r>
          </a:p>
          <a:p>
            <a:pPr lvl="0"/>
            <a:r>
              <a:rPr/>
              <a:t>This — “Between four and six students in ten in grade 6 are over-age (50.8%, 95% CI 42.3–59.1, n=132).”</a:t>
            </a:r>
          </a:p>
          <a:p>
            <a:pPr lvl="0"/>
            <a:r>
              <a:rPr/>
              <a:t>Lead with the interval in words, then give the numbers — The words are what a non-analyst reads and they carry the…</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Writing it into a sentence — In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sentence(label, k, n):</a:t>
            </a:r>
            <a:br/>
            <a:r>
              <a:rPr>
                <a:latin typeface="Courier"/>
              </a:rPr>
              <a:t>    lo, hi </a:t>
            </a:r>
            <a:r>
              <a:rPr>
                <a:solidFill>
                  <a:srgbClr val="666666"/>
                </a:solidFill>
                <a:latin typeface="Courier"/>
              </a:rPr>
              <a:t>=</a:t>
            </a:r>
            <a:r>
              <a:rPr>
                <a:latin typeface="Courier"/>
              </a:rPr>
              <a:t> wilson(k, n)</a:t>
            </a:r>
            <a:br/>
            <a:r>
              <a:rPr>
                <a:latin typeface="Courier"/>
              </a:rPr>
              <a:t>    </a:t>
            </a:r>
            <a:r>
              <a:rPr b="1">
                <a:solidFill>
                  <a:srgbClr val="007020"/>
                </a:solidFill>
                <a:latin typeface="Courier"/>
              </a:rPr>
              <a:t>return</a:t>
            </a:r>
            <a:r>
              <a:rPr>
                <a:latin typeface="Courier"/>
              </a:rPr>
              <a:t> (</a:t>
            </a:r>
            <a:r>
              <a:rPr>
                <a:solidFill>
                  <a:srgbClr val="BB6688"/>
                </a:solidFill>
                <a:latin typeface="Courier"/>
              </a:rPr>
              <a:t>f"</a:t>
            </a:r>
            <a:r>
              <a:rPr>
                <a:solidFill>
                  <a:srgbClr val="4070A0"/>
                </a:solidFill>
                <a:latin typeface="Courier"/>
              </a:rPr>
              <a:t>{</a:t>
            </a:r>
            <a:r>
              <a:rPr>
                <a:latin typeface="Courier"/>
              </a:rPr>
              <a:t>label</a:t>
            </a:r>
            <a:r>
              <a:rPr>
                <a:solidFill>
                  <a:srgbClr val="4070A0"/>
                </a:solidFill>
                <a:latin typeface="Courier"/>
              </a:rPr>
              <a:t>}</a:t>
            </a:r>
            <a:r>
              <a:rPr>
                <a:solidFill>
                  <a:srgbClr val="BB6688"/>
                </a:solidFill>
                <a:latin typeface="Courier"/>
              </a:rPr>
              <a:t>: </a:t>
            </a:r>
            <a:r>
              <a:rPr>
                <a:solidFill>
                  <a:srgbClr val="4070A0"/>
                </a:solidFill>
                <a:latin typeface="Courier"/>
              </a:rPr>
              <a:t>{</a:t>
            </a:r>
            <a:r>
              <a:rPr>
                <a:latin typeface="Courier"/>
              </a:rPr>
              <a:t>k</a:t>
            </a:r>
            <a:r>
              <a:rPr>
                <a:solidFill>
                  <a:srgbClr val="666666"/>
                </a:solidFill>
                <a:latin typeface="Courier"/>
              </a:rPr>
              <a:t>/</a:t>
            </a:r>
            <a:r>
              <a:rPr>
                <a:latin typeface="Courier"/>
              </a:rPr>
              <a:t>n</a:t>
            </a:r>
            <a:r>
              <a:rPr>
                <a:solidFill>
                  <a:srgbClr val="4070A0"/>
                </a:solidFill>
                <a:latin typeface="Courier"/>
              </a:rPr>
              <a:t>:.1%}</a:t>
            </a:r>
            <a:r>
              <a:rPr>
                <a:solidFill>
                  <a:srgbClr val="BB6688"/>
                </a:solidFill>
                <a:latin typeface="Courier"/>
              </a:rPr>
              <a:t> (95% CI </a:t>
            </a:r>
            <a:r>
              <a:rPr>
                <a:solidFill>
                  <a:srgbClr val="4070A0"/>
                </a:solidFill>
                <a:latin typeface="Courier"/>
              </a:rPr>
              <a:t>{</a:t>
            </a:r>
            <a:r>
              <a:rPr>
                <a:latin typeface="Courier"/>
              </a:rPr>
              <a:t>lo</a:t>
            </a:r>
            <a:r>
              <a:rPr>
                <a:solidFill>
                  <a:srgbClr val="4070A0"/>
                </a:solidFill>
                <a:latin typeface="Courier"/>
              </a:rPr>
              <a:t>:.1%}</a:t>
            </a:r>
            <a:r>
              <a:rPr>
                <a:solidFill>
                  <a:srgbClr val="BB6688"/>
                </a:solidFill>
                <a:latin typeface="Courier"/>
              </a:rPr>
              <a:t> to </a:t>
            </a:r>
            <a:r>
              <a:rPr>
                <a:solidFill>
                  <a:srgbClr val="4070A0"/>
                </a:solidFill>
                <a:latin typeface="Courier"/>
              </a:rPr>
              <a:t>{</a:t>
            </a:r>
            <a:r>
              <a:rPr>
                <a:latin typeface="Courier"/>
              </a:rPr>
              <a:t>hi</a:t>
            </a:r>
            <a:r>
              <a:rPr>
                <a:solidFill>
                  <a:srgbClr val="4070A0"/>
                </a:solidFill>
                <a:latin typeface="Courier"/>
              </a:rPr>
              <a:t>:.1%}</a:t>
            </a:r>
            <a:r>
              <a:rPr>
                <a:solidFill>
                  <a:srgbClr val="BB6688"/>
                </a:solidFill>
                <a:latin typeface="Courier"/>
              </a:rPr>
              <a:t>, n=</a:t>
            </a:r>
            <a:r>
              <a:rPr>
                <a:solidFill>
                  <a:srgbClr val="4070A0"/>
                </a:solidFill>
                <a:latin typeface="Courier"/>
              </a:rPr>
              <a:t>{</a:t>
            </a:r>
            <a:r>
              <a:rPr>
                <a:latin typeface="Courier"/>
              </a:rPr>
              <a:t>n</a:t>
            </a:r>
            <a:r>
              <a:rPr>
                <a:solidFill>
                  <a:srgbClr val="4070A0"/>
                </a:solidFill>
                <a:latin typeface="Courier"/>
              </a:rPr>
              <a:t>}</a:t>
            </a:r>
            <a:r>
              <a:rPr>
                <a:solidFill>
                  <a:srgbClr val="BB6688"/>
                </a:solidFill>
                <a:latin typeface="Courier"/>
              </a:rPr>
              <a:t>)"</a:t>
            </a:r>
            <a:r>
              <a:rPr>
                <a:latin typeface="Courier"/>
              </a:rPr>
              <a:t>)</a:t>
            </a:r>
            <a:br/>
            <a:br/>
            <a:r>
              <a:rPr>
                <a:solidFill>
                  <a:srgbClr val="008000"/>
                </a:solidFill>
                <a:latin typeface="Courier"/>
              </a:rPr>
              <a:t>print</a:t>
            </a:r>
            <a:r>
              <a:rPr>
                <a:latin typeface="Courier"/>
              </a:rPr>
              <a:t>(sentence(</a:t>
            </a:r>
            <a:r>
              <a:rPr>
                <a:solidFill>
                  <a:srgbClr val="4070A0"/>
                </a:solidFill>
                <a:latin typeface="Courier"/>
              </a:rPr>
              <a:t>"Grade 6 over-age"</a:t>
            </a:r>
            <a:r>
              <a:rPr>
                <a:latin typeface="Courier"/>
              </a:rPr>
              <a:t>, </a:t>
            </a:r>
            <a:r>
              <a:rPr>
                <a:solidFill>
                  <a:srgbClr val="40A070"/>
                </a:solidFill>
                <a:latin typeface="Courier"/>
              </a:rPr>
              <a:t>67</a:t>
            </a:r>
            <a:r>
              <a:rPr>
                <a:latin typeface="Courier"/>
              </a:rPr>
              <a:t>, </a:t>
            </a:r>
            <a:r>
              <a:rPr>
                <a:solidFill>
                  <a:srgbClr val="40A070"/>
                </a:solidFill>
                <a:latin typeface="Courier"/>
              </a:rPr>
              <a:t>132</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Writing it into a sentence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Generate the string in code so the number and its interval cannot drift apart.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When the interval changes the decision — In Python</a:t>
            </a:r>
          </a:p>
        </p:txBody>
      </p:sp>
      <p:sp>
        <p:nvSpPr>
          <p:cNvPr id="3" name="Content Placeholder 2"/>
          <p:cNvSpPr>
            <a:spLocks noGrp="1"/>
          </p:cNvSpPr>
          <p:nvPr>
            <p:ph idx="1"/>
          </p:nvPr>
        </p:nvSpPr>
        <p:spPr/>
        <p:txBody>
          <a:bodyPr/>
          <a:lstStyle/>
          <a:p>
            <a:pPr lvl="0" indent="0">
              <a:buNone/>
            </a:pPr>
            <a:r>
              <a:rPr>
                <a:latin typeface="Courier"/>
              </a:rPr>
              <a:t>lo, hi </a:t>
            </a:r>
            <a:r>
              <a:rPr>
                <a:solidFill>
                  <a:srgbClr val="666666"/>
                </a:solidFill>
                <a:latin typeface="Courier"/>
              </a:rPr>
              <a:t>=</a:t>
            </a:r>
            <a:r>
              <a:rPr>
                <a:latin typeface="Courier"/>
              </a:rPr>
              <a:t> wilson(</a:t>
            </a:r>
            <a:r>
              <a:rPr>
                <a:solidFill>
                  <a:srgbClr val="40A070"/>
                </a:solidFill>
                <a:latin typeface="Courier"/>
              </a:rPr>
              <a:t>38</a:t>
            </a:r>
            <a:r>
              <a:rPr>
                <a:latin typeface="Courier"/>
              </a:rPr>
              <a:t>, </a:t>
            </a:r>
            <a:r>
              <a:rPr>
                <a:solidFill>
                  <a:srgbClr val="40A070"/>
                </a:solidFill>
                <a:latin typeface="Courier"/>
              </a:rPr>
              <a:t>974</a:t>
            </a:r>
            <a:r>
              <a:rPr>
                <a:latin typeface="Courier"/>
              </a:rPr>
              <a:t>)</a:t>
            </a:r>
            <a:br/>
            <a:r>
              <a:rPr>
                <a:latin typeface="Courier"/>
              </a:rPr>
              <a:t>threshold </a:t>
            </a:r>
            <a:r>
              <a:rPr>
                <a:solidFill>
                  <a:srgbClr val="666666"/>
                </a:solidFill>
                <a:latin typeface="Courier"/>
              </a:rPr>
              <a:t>=</a:t>
            </a:r>
            <a:r>
              <a:rPr>
                <a:latin typeface="Courier"/>
              </a:rPr>
              <a:t> </a:t>
            </a:r>
            <a:r>
              <a:rPr>
                <a:solidFill>
                  <a:srgbClr val="40A070"/>
                </a:solidFill>
                <a:latin typeface="Courier"/>
              </a:rPr>
              <a:t>0.01</a:t>
            </a:r>
            <a:r>
              <a:rPr>
                <a:latin typeface="Courier"/>
              </a:rPr>
              <a:t>                      </a:t>
            </a:r>
            <a:r>
              <a:rPr i="1">
                <a:solidFill>
                  <a:srgbClr val="60A0B0"/>
                </a:solidFill>
                <a:latin typeface="Courier"/>
              </a:rPr>
              <a:t># Sphere: cholera CFR below 1%</a:t>
            </a:r>
            <a:br/>
            <a:r>
              <a:rPr>
                <a:solidFill>
                  <a:srgbClr val="008000"/>
                </a:solidFill>
                <a:latin typeface="Courier"/>
              </a:rPr>
              <a:t>print</a:t>
            </a:r>
            <a:r>
              <a:rPr>
                <a:latin typeface="Courier"/>
              </a:rPr>
              <a:t>(</a:t>
            </a:r>
            <a:r>
              <a:rPr>
                <a:solidFill>
                  <a:srgbClr val="BB6688"/>
                </a:solidFill>
                <a:latin typeface="Courier"/>
              </a:rPr>
              <a:t>f"CFR </a:t>
            </a:r>
            <a:r>
              <a:rPr>
                <a:solidFill>
                  <a:srgbClr val="4070A0"/>
                </a:solidFill>
                <a:latin typeface="Courier"/>
              </a:rPr>
              <a:t>{</a:t>
            </a:r>
            <a:r>
              <a:rPr>
                <a:solidFill>
                  <a:srgbClr val="40A070"/>
                </a:solidFill>
                <a:latin typeface="Courier"/>
              </a:rPr>
              <a:t>38</a:t>
            </a:r>
            <a:r>
              <a:rPr>
                <a:solidFill>
                  <a:srgbClr val="666666"/>
                </a:solidFill>
                <a:latin typeface="Courier"/>
              </a:rPr>
              <a:t>/</a:t>
            </a:r>
            <a:r>
              <a:rPr>
                <a:solidFill>
                  <a:srgbClr val="40A070"/>
                </a:solidFill>
                <a:latin typeface="Courier"/>
              </a:rPr>
              <a:t>974</a:t>
            </a:r>
            <a:r>
              <a:rPr>
                <a:solidFill>
                  <a:srgbClr val="4070A0"/>
                </a:solidFill>
                <a:latin typeface="Courier"/>
              </a:rPr>
              <a:t>:.1%}</a:t>
            </a:r>
            <a:r>
              <a:rPr>
                <a:solidFill>
                  <a:srgbClr val="BB6688"/>
                </a:solidFill>
                <a:latin typeface="Courier"/>
              </a:rPr>
              <a:t>, interval [</a:t>
            </a:r>
            <a:r>
              <a:rPr>
                <a:solidFill>
                  <a:srgbClr val="4070A0"/>
                </a:solidFill>
                <a:latin typeface="Courier"/>
              </a:rPr>
              <a:t>{</a:t>
            </a:r>
            <a:r>
              <a:rPr>
                <a:latin typeface="Courier"/>
              </a:rPr>
              <a:t>lo</a:t>
            </a:r>
            <a:r>
              <a:rPr>
                <a:solidFill>
                  <a:srgbClr val="4070A0"/>
                </a:solidFill>
                <a:latin typeface="Courier"/>
              </a:rPr>
              <a:t>:.1%}</a:t>
            </a:r>
            <a:r>
              <a:rPr>
                <a:solidFill>
                  <a:srgbClr val="BB6688"/>
                </a:solidFill>
                <a:latin typeface="Courier"/>
              </a:rPr>
              <a:t>, </a:t>
            </a:r>
            <a:r>
              <a:rPr>
                <a:solidFill>
                  <a:srgbClr val="4070A0"/>
                </a:solidFill>
                <a:latin typeface="Courier"/>
              </a:rPr>
              <a:t>{</a:t>
            </a:r>
            <a:r>
              <a:rPr>
                <a:latin typeface="Courier"/>
              </a:rPr>
              <a:t>hi</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f"entire interval above the </a:t>
            </a:r>
            <a:r>
              <a:rPr>
                <a:solidFill>
                  <a:srgbClr val="4070A0"/>
                </a:solidFill>
                <a:latin typeface="Courier"/>
              </a:rPr>
              <a:t>{</a:t>
            </a:r>
            <a:r>
              <a:rPr>
                <a:latin typeface="Courier"/>
              </a:rPr>
              <a:t>threshold</a:t>
            </a:r>
            <a:r>
              <a:rPr>
                <a:solidFill>
                  <a:srgbClr val="4070A0"/>
                </a:solidFill>
                <a:latin typeface="Courier"/>
              </a:rPr>
              <a:t>:.0%}</a:t>
            </a:r>
            <a:r>
              <a:rPr>
                <a:solidFill>
                  <a:srgbClr val="BB6688"/>
                </a:solidFill>
                <a:latin typeface="Courier"/>
              </a:rPr>
              <a:t> threshold: </a:t>
            </a:r>
            <a:r>
              <a:rPr>
                <a:solidFill>
                  <a:srgbClr val="4070A0"/>
                </a:solidFill>
                <a:latin typeface="Courier"/>
              </a:rPr>
              <a:t>{</a:t>
            </a:r>
            <a:r>
              <a:rPr>
                <a:latin typeface="Courier"/>
              </a:rPr>
              <a:t>lo </a:t>
            </a:r>
            <a:r>
              <a:rPr>
                <a:solidFill>
                  <a:srgbClr val="666666"/>
                </a:solidFill>
                <a:latin typeface="Courier"/>
              </a:rPr>
              <a:t>&gt;</a:t>
            </a:r>
            <a:r>
              <a:rPr>
                <a:latin typeface="Courier"/>
              </a:rPr>
              <a:t> threshold</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When the interval changes the decision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prop.test</a:t>
            </a:r>
            <a:r>
              <a:rPr>
                <a:latin typeface="Courier"/>
              </a:rPr>
              <a:t>(</a:t>
            </a:r>
            <a:r>
              <a:rPr>
                <a:solidFill>
                  <a:srgbClr val="40A070"/>
                </a:solidFill>
                <a:latin typeface="Courier"/>
              </a:rPr>
              <a:t>38</a:t>
            </a:r>
            <a:r>
              <a:rPr>
                <a:latin typeface="Courier"/>
              </a:rPr>
              <a:t>, </a:t>
            </a:r>
            <a:r>
              <a:rPr>
                <a:solidFill>
                  <a:srgbClr val="40A070"/>
                </a:solidFill>
                <a:latin typeface="Courier"/>
              </a:rPr>
              <a:t>974</a:t>
            </a:r>
            <a:r>
              <a:rPr>
                <a:latin typeface="Courier"/>
              </a:rPr>
              <a:t>)</a:t>
            </a:r>
            <a:r>
              <a:rPr>
                <a:solidFill>
                  <a:srgbClr val="4070A0"/>
                </a:solidFill>
                <a:latin typeface="Courier"/>
              </a:rPr>
              <a:t>$</a:t>
            </a:r>
            <a:r>
              <a:rPr>
                <a:latin typeface="Courier"/>
              </a:rPr>
              <a:t>conf.int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When the interval changes the decision</a:t>
            </a:r>
          </a:p>
        </p:txBody>
      </p:sp>
      <p:sp>
        <p:nvSpPr>
          <p:cNvPr id="3" name="Content Placeholder 2"/>
          <p:cNvSpPr>
            <a:spLocks noGrp="1"/>
          </p:cNvSpPr>
          <p:nvPr>
            <p:ph idx="1"/>
          </p:nvPr>
        </p:nvSpPr>
        <p:spPr/>
        <p:txBody>
          <a:bodyPr/>
          <a:lstStyle/>
          <a:p>
            <a:pPr lvl="0"/>
            <a:r>
              <a:rPr/>
              <a:t>Cholera case fatality is 3.9% with an interval of 2.9% to 5.3%, and the Sphere threshold is 1% — Every value in the…</a:t>
            </a:r>
          </a:p>
          <a:p>
            <a:pPr lvl="0"/>
            <a:r>
              <a:rPr/>
              <a:t>That is when you can act on a point estimate: when the whole interval says the same thing — Where it straddles the…</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intervals this course will not compute this way</a:t>
            </a:r>
          </a:p>
        </p:txBody>
      </p:sp>
      <p:sp>
        <p:nvSpPr>
          <p:cNvPr id="3" name="Content Placeholder 2"/>
          <p:cNvSpPr>
            <a:spLocks noGrp="1"/>
          </p:cNvSpPr>
          <p:nvPr>
            <p:ph idx="1"/>
          </p:nvPr>
        </p:nvSpPr>
        <p:spPr/>
        <p:txBody>
          <a:bodyPr/>
          <a:lstStyle/>
          <a:p>
            <a:pPr lvl="0"/>
            <a:r>
              <a:rPr/>
              <a:t>A proportion from a clustered sample — The survey course established that a cluster design widens the interval by the…</a:t>
            </a:r>
          </a:p>
          <a:p>
            <a:pPr lvl="0"/>
            <a:r>
              <a:rPr/>
              <a:t>A median or a skewed mean — The intervals here are for proportions</a:t>
            </a:r>
          </a:p>
          <a:p>
            <a:pPr lvl="0"/>
            <a:r>
              <a:rPr/>
              <a:t>A count with no denominator — “142 cases were reported” has no interval, because it is not an estimate of anything</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as a range — Example</a:t>
            </a:r>
          </a:p>
        </p:txBody>
      </p:sp>
      <p:sp>
        <p:nvSpPr>
          <p:cNvPr id="3" name="Content Placeholder 2"/>
          <p:cNvSpPr>
            <a:spLocks noGrp="1"/>
          </p:cNvSpPr>
          <p:nvPr>
            <p:ph idx="1"/>
          </p:nvPr>
        </p:nvSpPr>
        <p:spPr/>
        <p:txBody>
          <a:bodyPr/>
          <a:lstStyle/>
          <a:p>
            <a:pPr lvl="0" indent="0">
              <a:buNone/>
            </a:pPr>
            <a:r>
              <a:rPr>
                <a:latin typeface="Courier"/>
              </a:rPr>
              <a:t>Over-age enrolment, grade 6
  50.8%   95% CI 42.3 to 59.1, n = 132
  Between four and six students in ten. The interval is wide because grade 6
  holds 132 students; a difference of five points against another grade would
  not be distinguishable at this sample size.</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as a range</a:t>
            </a:r>
          </a:p>
        </p:txBody>
      </p:sp>
      <p:sp>
        <p:nvSpPr>
          <p:cNvPr id="3" name="Content Placeholder 2"/>
          <p:cNvSpPr>
            <a:spLocks noGrp="1"/>
          </p:cNvSpPr>
          <p:nvPr>
            <p:ph idx="1"/>
          </p:nvPr>
        </p:nvSpPr>
        <p:spPr/>
        <p:txBody>
          <a:bodyPr/>
          <a:lstStyle/>
          <a:p>
            <a:pPr lvl="0"/>
            <a:r>
              <a:rPr/>
              <a:t>The last sentence is the useful one — It tells the reader in advance which comparisons this number can support, which…</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An interval tells you how uncertain one number is.</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https://data-analysis.cassion.dev/courses/applied-statistics-for-programmes/stat-02-the-interval</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proportion of zero with an interval up to 24%</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2 of 8</vt:lpwstr>
  </property>
  <property fmtid="{D5CDD505-2E9C-101B-9397-08002B2CF9AE}" pid="3" name="subtitle">
    <vt:lpwstr>Twelve children, none of them over-age. The textbook interval says 0% to 0%. The right one says 0% to 24.3%, and the difference between those two answers is whether you would act on the cell.</vt:lpwstr>
  </property>
</Properties>
</file>