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Douze enfants, aucun en retard d’âge. L’intervalle du manuel dit 0 % à 0 %. Le bon dit 0 % à 24,3 %, et l’écart entre ces deux réponses décide si vous agiriez sur cette cellule.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proportion du module 4 a été calculée sur un échantillon — de ménages, de cas, d’élèves. Un autre échantillon de la même population aurait produit un nombre différent, et un intervalle de confiance dit de combien.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319 sur 2 403 — 13,3 %. L’intervalle là-dessus est étroit, parce que l’échantillon est grand. Sur des cellules plus petites il ne l’est pas, et tout l’intérêt de le calculer est qu’on ne peut pas savoir dans quel cas on se trouve en regardant le pourcentage.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formule que la plupart des gens apprennent est l’intervalle de Wald : </a:t>
            </a:r>
            <a:r>
              <a:rPr>
                <a:latin typeface="Courier"/>
              </a:rPr>
              <a:t>p ± 1,96 × sqrt(p(1-p)/n)</a:t>
            </a:r>
            <a:r>
              <a:rPr/>
              <a:t>. Elle est simple, c’est celle qu’un manuel montre en premier, et elle échoue précisément là où vous en avez besoin.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Wald affirme qu’une cellule sans événement n’a aucune incertitude, et il produit des probabilités négatives. Les deux sont absurdes et les deux apparaissent dans de vrais rapports, parce que c’est la formule dont on se souvient. Employez Wilson, ou </a:t>
            </a:r>
            <a:r>
              <a:rPr>
                <a:latin typeface="Courier"/>
              </a:rPr>
              <a:t>prop.test</a:t>
            </a:r>
            <a:r>
              <a:rPr/>
              <a:t> en R et </a:t>
            </a:r>
            <a:r>
              <a:rPr>
                <a:latin typeface="Courier"/>
              </a:rPr>
              <a:t>statsmodels.stats.proportion.proportion_confint(method="wilson")</a:t>
            </a:r>
            <a:r>
              <a:rPr/>
              <a:t> en Python. Cela ne coûte rien et cela ne casse pas aux bornes.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retard d’âge en sixième vaut 50,8 % et pourrait se situer entre 42 % et 59 %. Le cours d’éducation a rapporté ce nombre à une décimale près. La décimale n’est pas fausse, elle est simplement sans objet — le second chiffre de 50,8 ne porte aucune information à n=132. Deux choses gouvernent la largeur et une seule dépend de vous. La taille d’échantillon, décidée par le plan ; et la proximité de la proportion à 50 %, décidée par le monde. Une proportion proche de 50 % a l’intervalle le plus large possible, et les 6,3 % de Nord sont plus serrés que les 50,8 % de sixième malgré un n plus grand.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ce sur quoi porte l’ossature de ce cours, et c’est un problème de rédaction autant que de statistique. Pas ceci : « 50,8 % des élèves de sixième sont en retard d’âge. » Ni ceci : « 50,8 % (IC à 95 % 42,3–59,1) des élèves de sixième sont en retard d’âge. » Correct, et un lecteur saute la parenthèse. Ceci : « Entre quatre et six élèves de sixième sur dix sont en retard d’âge (50,8 %, IC à 95 % 42,3–59,1, n=132). » Mettez l’intervalle en mots d’abord, puis donnez les nombres. Les mots sont ce que lit un non-analyste et ils portent l’incertitude ; les nombres sont ce que vérifie un analyste.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test de l’utilité d’un intervalle est de savoir si une valeur quelconque qu’il contient mènerait ailleurs.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létalité du choléra vaut 3,9 % avec un intervalle de 2,9 % à 5,3 %, et le seuil Sphère vaut 1 %. Toute valeur de l’intervalle est au-dessus du seuil, si bien que la conclusion — cette réponse échoue au standard — ne dépend pas de l’endroit où se situe la vérité dans l’intervalle. C’est là qu’on peut agir sur une estimation ponctuelle : quand tout l’intervalle dit la même chose. Là où il enjambe le seuil, le rapport honnête dit que les données ne tranchent pas, et la leçon suivante porte sur un écart où c’est exactement ce qui se produit.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proportion issue d’un échantillon en grappes. Le cours sur les enquêtes a établi qu’un plan en grappes élargit l’intervalle du facteur d’effet de plan, et la formule ci-dessus suppose un tirage aléatoire simple. L’appliquer à des données en grappes sous-estime la largeur, parfois d’un facteur deux. Une médiane ou une moyenne asymétrique. Les intervalles présentés ici sont pour des proportions. Une médiane exige un bootstrap ou une méthode de rangs, et une moyenne sur la distribution d’E. coli de la leçon 1 n’a besoin ni de l’un ni de l’autre — elle a besoin d’un autre résumé. Un effectif sans dénominateur. « 142 cas ont été signalés » n’a pas d’intervalle, car ce n’est l’estimation de rien. C’est un décompte de ce qui a été enregistré, et le cours de protection a consacré une leçon à pourquoi.</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phrase est la plus utile. Elle dit d’avance au lecteur quelles comparaisons ce nombre peut porter, ce qui l’empêche de faire celle qu’il ne peut pas.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intervalle dit à quel point un nombre est incertain. La leçon suivante place deux nombres côte à côte et demande si l’écart entre eux est réel — sur deux écarts laissés ouverts par le module 4, dont les réponses sont opposées.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applied-statistics-for-programmes/stat-02-the-interva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proportion de zéro avec un intervalle jusqu’à 24 %</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Douze enfants, aucun en retard d’âge. L’intervalle du manuel dit 0 % à 0 %. Le bon dit 0 % à 24,3 %, et l’écart entre ces deux réponses décide si vous agiriez sur cette cellule.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Pourquoi une estimation ponctuelle n’est pas un résultat</a:t>
            </a:r>
          </a:p>
          <a:p>
            <a:pPr lvl="0"/>
            <a:r>
              <a:rPr/>
              <a:t>Wilson, non Wald</a:t>
            </a:r>
          </a:p>
          <a:p>
            <a:pPr lvl="0"/>
            <a:r>
              <a:rPr/>
              <a:t>Lisez la largeur, pas seulement les bornes</a:t>
            </a:r>
          </a:p>
          <a:p>
            <a:pPr lvl="0"/>
            <a:r>
              <a:rPr/>
              <a:t>L’écrire dans une phrase</a:t>
            </a:r>
          </a:p>
          <a:p>
            <a:pPr lvl="0"/>
            <a:r>
              <a:rPr/>
              <a:t>Quand l’intervalle change la décision</a:t>
            </a:r>
          </a:p>
          <a:p>
            <a:pPr lvl="0"/>
            <a:r>
              <a:rPr/>
              <a:t>Trois intervalles que ce cours ne calculera pas ainsi</a:t>
            </a:r>
          </a:p>
          <a:p>
            <a:pPr lvl="0"/>
            <a:r>
              <a:rPr/>
              <a:t>Rapportez-le comme une fourchette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une estimation ponctuelle n’est pas un résultat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wash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r>
              <a:rPr>
                <a:latin typeface="Courier"/>
              </a:rPr>
              <a:t>open_defecation </a:t>
            </a:r>
            <a:r>
              <a:rPr>
                <a:solidFill>
                  <a:srgbClr val="666666"/>
                </a:solidFill>
                <a:latin typeface="Courier"/>
              </a:rPr>
              <a:t>=</a:t>
            </a:r>
            <a:r>
              <a:rPr>
                <a:latin typeface="Courier"/>
              </a:rPr>
              <a:t> wash[</a:t>
            </a:r>
            <a:r>
              <a:rPr>
                <a:solidFill>
                  <a:srgbClr val="4070A0"/>
                </a:solidFill>
                <a:latin typeface="Courier"/>
              </a:rPr>
              <a:t>"sanitation_facility"</a:t>
            </a:r>
            <a:r>
              <a:rPr>
                <a:latin typeface="Courier"/>
              </a:rPr>
              <a:t>].eq(</a:t>
            </a:r>
            <a:r>
              <a:rPr>
                <a:solidFill>
                  <a:srgbClr val="4070A0"/>
                </a:solidFill>
                <a:latin typeface="Courier"/>
              </a:rPr>
              <a:t>"open-defecation"</a:t>
            </a:r>
            <a:r>
              <a:rPr>
                <a:latin typeface="Courier"/>
              </a:rPr>
              <a:t>)</a:t>
            </a:r>
            <a:br/>
            <a:r>
              <a:rPr>
                <a:latin typeface="Courier"/>
              </a:rPr>
              <a:t>k, n </a:t>
            </a:r>
            <a:r>
              <a:rPr>
                <a:solidFill>
                  <a:srgbClr val="666666"/>
                </a:solidFill>
                <a:latin typeface="Courier"/>
              </a:rPr>
              <a:t>=</a:t>
            </a:r>
            <a:r>
              <a:rPr>
                <a:latin typeface="Courier"/>
              </a:rPr>
              <a:t> open_defecation.</a:t>
            </a:r>
            <a:r>
              <a:rPr>
                <a:solidFill>
                  <a:srgbClr val="008000"/>
                </a:solidFill>
                <a:latin typeface="Courier"/>
              </a:rPr>
              <a:t>sum</a:t>
            </a:r>
            <a:r>
              <a:rPr>
                <a:latin typeface="Courier"/>
              </a:rPr>
              <a:t>(), </a:t>
            </a:r>
            <a:r>
              <a:rPr>
                <a:solidFill>
                  <a:srgbClr val="008000"/>
                </a:solidFill>
                <a:latin typeface="Courier"/>
              </a:rPr>
              <a:t>len</a:t>
            </a:r>
            <a:r>
              <a:rPr>
                <a:latin typeface="Courier"/>
              </a:rPr>
              <a:t>(wash)</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k</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k </a:t>
            </a:r>
            <a:r>
              <a:rPr>
                <a:solidFill>
                  <a:srgbClr val="666666"/>
                </a:solidFill>
                <a:latin typeface="Courier"/>
              </a:rPr>
              <a:t>/</a:t>
            </a:r>
            <a:r>
              <a:rPr>
                <a:latin typeface="Courier"/>
              </a:rPr>
              <a:t> 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une estimation ponctuelle n’est pas un résultat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latin typeface="Courier"/>
              </a:rPr>
              <a:t>wash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k =</a:t>
            </a:r>
            <a:r>
              <a:rPr>
                <a:latin typeface="Courier"/>
              </a:rPr>
              <a:t> </a:t>
            </a:r>
            <a:r>
              <a:rPr>
                <a:solidFill>
                  <a:srgbClr val="06287E"/>
                </a:solidFill>
                <a:latin typeface="Courier"/>
              </a:rPr>
              <a:t>sum</a:t>
            </a:r>
            <a:r>
              <a:rPr>
                <a:latin typeface="Courier"/>
              </a:rPr>
              <a:t>(sanitation_facility </a:t>
            </a:r>
            <a:r>
              <a:rPr>
                <a:solidFill>
                  <a:srgbClr val="4070A0"/>
                </a:solidFill>
                <a:latin typeface="Courier"/>
              </a:rPr>
              <a:t>==</a:t>
            </a:r>
            <a:r>
              <a:rPr>
                <a:latin typeface="Courier"/>
              </a:rPr>
              <a:t> </a:t>
            </a:r>
            <a:r>
              <a:rPr>
                <a:solidFill>
                  <a:srgbClr val="4070A0"/>
                </a:solidFill>
                <a:latin typeface="Courier"/>
              </a:rPr>
              <a:t>"open-defecation"</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une estimation ponctuelle n’est pas un résultat</a:t>
            </a:r>
          </a:p>
        </p:txBody>
      </p:sp>
      <p:sp>
        <p:nvSpPr>
          <p:cNvPr id="3" name="Content Placeholder 2"/>
          <p:cNvSpPr>
            <a:spLocks noGrp="1"/>
          </p:cNvSpPr>
          <p:nvPr>
            <p:ph idx="1"/>
          </p:nvPr>
        </p:nvSpPr>
        <p:spPr/>
        <p:txBody>
          <a:bodyPr/>
          <a:lstStyle/>
          <a:p>
            <a:pPr lvl="0"/>
            <a:r>
              <a:rPr/>
              <a:t>319 sur 2 403 — 13,3 % — L’intervalle là-dessus est étroit, parce que l’échantillon est grand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Wilson, non Wald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wald(k, n, z</a:t>
            </a:r>
            <a:r>
              <a:rPr>
                <a:solidFill>
                  <a:srgbClr val="666666"/>
                </a:solidFill>
                <a:latin typeface="Courier"/>
              </a:rPr>
              <a:t>=</a:t>
            </a:r>
            <a:r>
              <a:rPr>
                <a:solidFill>
                  <a:srgbClr val="40A070"/>
                </a:solidFill>
                <a:latin typeface="Courier"/>
              </a:rPr>
              <a:t>1.96</a:t>
            </a:r>
            <a:r>
              <a:rPr>
                <a:latin typeface="Courier"/>
              </a:rPr>
              <a:t>):</a:t>
            </a:r>
            <a:br/>
            <a:r>
              <a:rPr>
                <a:latin typeface="Courier"/>
              </a:rPr>
              <a:t>    p </a:t>
            </a:r>
            <a:r>
              <a:rPr>
                <a:solidFill>
                  <a:srgbClr val="666666"/>
                </a:solidFill>
                <a:latin typeface="Courier"/>
              </a:rPr>
              <a:t>=</a:t>
            </a:r>
            <a:r>
              <a:rPr>
                <a:latin typeface="Courier"/>
              </a:rPr>
              <a:t> k </a:t>
            </a:r>
            <a:r>
              <a:rPr>
                <a:solidFill>
                  <a:srgbClr val="666666"/>
                </a:solidFill>
                <a:latin typeface="Courier"/>
              </a:rPr>
              <a:t>/</a:t>
            </a:r>
            <a:r>
              <a:rPr>
                <a:latin typeface="Courier"/>
              </a:rPr>
              <a:t> n</a:t>
            </a:r>
            <a:br/>
            <a:r>
              <a:rPr>
                <a:latin typeface="Courier"/>
              </a:rPr>
              <a:t>    se </a:t>
            </a:r>
            <a:r>
              <a:rPr>
                <a:solidFill>
                  <a:srgbClr val="666666"/>
                </a:solidFill>
                <a:latin typeface="Courier"/>
              </a:rPr>
              <a:t>=</a:t>
            </a:r>
            <a:r>
              <a:rPr>
                <a:latin typeface="Courier"/>
              </a:rPr>
              <a:t> np.sqrt(p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a:t>
            </a:r>
            <a:br/>
            <a:r>
              <a:rPr>
                <a:latin typeface="Courier"/>
              </a:rPr>
              <a:t>    </a:t>
            </a:r>
            <a:r>
              <a:rPr b="1">
                <a:solidFill>
                  <a:srgbClr val="007020"/>
                </a:solidFill>
                <a:latin typeface="Courier"/>
              </a:rPr>
              <a:t>return</a:t>
            </a:r>
            <a:r>
              <a:rPr>
                <a:latin typeface="Courier"/>
              </a:rPr>
              <a:t> p </a:t>
            </a:r>
            <a:r>
              <a:rPr>
                <a:solidFill>
                  <a:srgbClr val="666666"/>
                </a:solidFill>
                <a:latin typeface="Courier"/>
              </a:rPr>
              <a:t>-</a:t>
            </a:r>
            <a:r>
              <a:rPr>
                <a:latin typeface="Courier"/>
              </a:rPr>
              <a:t> z </a:t>
            </a:r>
            <a:r>
              <a:rPr>
                <a:solidFill>
                  <a:srgbClr val="666666"/>
                </a:solidFill>
                <a:latin typeface="Courier"/>
              </a:rPr>
              <a:t>*</a:t>
            </a:r>
            <a:r>
              <a:rPr>
                <a:latin typeface="Courier"/>
              </a:rPr>
              <a:t> se, p </a:t>
            </a:r>
            <a:r>
              <a:rPr>
                <a:solidFill>
                  <a:srgbClr val="666666"/>
                </a:solidFill>
                <a:latin typeface="Courier"/>
              </a:rPr>
              <a:t>+</a:t>
            </a:r>
            <a:r>
              <a:rPr>
                <a:latin typeface="Courier"/>
              </a:rPr>
              <a:t> z </a:t>
            </a:r>
            <a:r>
              <a:rPr>
                <a:solidFill>
                  <a:srgbClr val="666666"/>
                </a:solidFill>
                <a:latin typeface="Courier"/>
              </a:rPr>
              <a:t>*</a:t>
            </a:r>
            <a:r>
              <a:rPr>
                <a:latin typeface="Courier"/>
              </a:rPr>
              <a:t> se</a:t>
            </a:r>
            <a:br/>
            <a:br/>
            <a:r>
              <a:rPr b="1">
                <a:solidFill>
                  <a:srgbClr val="007020"/>
                </a:solidFill>
                <a:latin typeface="Courier"/>
              </a:rPr>
              <a:t>def</a:t>
            </a:r>
            <a:r>
              <a:rPr>
                <a:latin typeface="Courier"/>
              </a:rPr>
              <a:t> wilson(k, n, z</a:t>
            </a:r>
            <a:r>
              <a:rPr>
                <a:solidFill>
                  <a:srgbClr val="666666"/>
                </a:solidFill>
                <a:latin typeface="Courier"/>
              </a:rPr>
              <a:t>=</a:t>
            </a:r>
            <a:r>
              <a:rPr>
                <a:solidFill>
                  <a:srgbClr val="40A070"/>
                </a:solidFill>
                <a:latin typeface="Courier"/>
              </a:rPr>
              <a:t>1.96</a:t>
            </a:r>
            <a:r>
              <a:rPr>
                <a:latin typeface="Courier"/>
              </a:rPr>
              <a:t>):</a:t>
            </a:r>
            <a:br/>
            <a:r>
              <a:rPr>
                <a:latin typeface="Courier"/>
              </a:rPr>
              <a:t>    p </a:t>
            </a:r>
            <a:r>
              <a:rPr>
                <a:solidFill>
                  <a:srgbClr val="666666"/>
                </a:solidFill>
                <a:latin typeface="Courier"/>
              </a:rPr>
              <a:t>=</a:t>
            </a:r>
            <a:r>
              <a:rPr>
                <a:latin typeface="Courier"/>
              </a:rPr>
              <a:t> k </a:t>
            </a:r>
            <a:r>
              <a:rPr>
                <a:solidFill>
                  <a:srgbClr val="666666"/>
                </a:solidFill>
                <a:latin typeface="Courier"/>
              </a:rPr>
              <a:t>/</a:t>
            </a:r>
            <a:r>
              <a:rPr>
                <a:latin typeface="Courier"/>
              </a:rPr>
              <a:t> n</a:t>
            </a:r>
            <a:br/>
            <a:r>
              <a:rPr>
                <a:latin typeface="Courier"/>
              </a:rPr>
              <a:t>    denom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n</a:t>
            </a:r>
            <a:br/>
            <a:r>
              <a:rPr>
                <a:latin typeface="Courier"/>
              </a:rPr>
              <a:t>    centre </a:t>
            </a:r>
            <a:r>
              <a:rPr>
                <a:solidFill>
                  <a:srgbClr val="666666"/>
                </a:solidFill>
                <a:latin typeface="Courier"/>
              </a:rPr>
              <a:t>=</a:t>
            </a:r>
            <a:r>
              <a:rPr>
                <a:latin typeface="Courier"/>
              </a:rPr>
              <a:t> (p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2</a:t>
            </a:r>
            <a:r>
              <a:rPr>
                <a:latin typeface="Courier"/>
              </a:rPr>
              <a:t> </a:t>
            </a:r>
            <a:r>
              <a:rPr>
                <a:solidFill>
                  <a:srgbClr val="666666"/>
                </a:solidFill>
                <a:latin typeface="Courier"/>
              </a:rPr>
              <a:t>*</a:t>
            </a:r>
            <a:r>
              <a:rPr>
                <a:latin typeface="Courier"/>
              </a:rPr>
              <a:t> n)) </a:t>
            </a:r>
            <a:r>
              <a:rPr>
                <a:solidFill>
                  <a:srgbClr val="666666"/>
                </a:solidFill>
                <a:latin typeface="Courier"/>
              </a:rPr>
              <a:t>/</a:t>
            </a:r>
            <a:r>
              <a:rPr>
                <a:latin typeface="Courier"/>
              </a:rPr>
              <a:t> denom</a:t>
            </a:r>
            <a:br/>
            <a:r>
              <a:rPr>
                <a:latin typeface="Courier"/>
              </a:rPr>
              <a:t>    half </a:t>
            </a:r>
            <a:r>
              <a:rPr>
                <a:solidFill>
                  <a:srgbClr val="666666"/>
                </a:solidFill>
                <a:latin typeface="Courier"/>
              </a:rPr>
              <a:t>=</a:t>
            </a:r>
            <a:r>
              <a:rPr>
                <a:latin typeface="Courier"/>
              </a:rPr>
              <a:t> z </a:t>
            </a:r>
            <a:r>
              <a:rPr>
                <a:solidFill>
                  <a:srgbClr val="666666"/>
                </a:solidFill>
                <a:latin typeface="Courier"/>
              </a:rPr>
              <a:t>*</a:t>
            </a:r>
            <a:r>
              <a:rPr>
                <a:latin typeface="Courier"/>
              </a:rPr>
              <a:t> np.sqrt(p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4</a:t>
            </a:r>
            <a:r>
              <a:rPr>
                <a:latin typeface="Courier"/>
              </a:rPr>
              <a:t> </a:t>
            </a:r>
            <a:r>
              <a:rPr>
                <a:solidFill>
                  <a:srgbClr val="666666"/>
                </a:solidFill>
                <a:latin typeface="Courier"/>
              </a:rPr>
              <a:t>*</a:t>
            </a:r>
            <a:r>
              <a:rPr>
                <a:latin typeface="Courier"/>
              </a:rPr>
              <a:t> n</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denom</a:t>
            </a:r>
            <a:br/>
            <a:r>
              <a:rPr>
                <a:latin typeface="Courier"/>
              </a:rPr>
              <a:t>    </a:t>
            </a:r>
            <a:r>
              <a:rPr b="1">
                <a:solidFill>
                  <a:srgbClr val="007020"/>
                </a:solidFill>
                <a:latin typeface="Courier"/>
              </a:rPr>
              <a:t>return</a:t>
            </a:r>
            <a:r>
              <a:rPr>
                <a:latin typeface="Courier"/>
              </a:rPr>
              <a:t> centre </a:t>
            </a:r>
            <a:r>
              <a:rPr>
                <a:solidFill>
                  <a:srgbClr val="666666"/>
                </a:solidFill>
                <a:latin typeface="Courier"/>
              </a:rPr>
              <a:t>-</a:t>
            </a:r>
            <a:r>
              <a:rPr>
                <a:latin typeface="Courier"/>
              </a:rPr>
              <a:t> half, centre </a:t>
            </a:r>
            <a:r>
              <a:rPr>
                <a:solidFill>
                  <a:srgbClr val="666666"/>
                </a:solidFill>
                <a:latin typeface="Courier"/>
              </a:rPr>
              <a:t>+</a:t>
            </a:r>
            <a:r>
              <a:rPr>
                <a:latin typeface="Courier"/>
              </a:rPr>
              <a:t> half</a:t>
            </a:r>
            <a:br/>
            <a:br/>
            <a:r>
              <a:rPr b="1">
                <a:solidFill>
                  <a:srgbClr val="007020"/>
                </a:solidFill>
                <a:latin typeface="Courier"/>
              </a:rPr>
              <a:t>for</a:t>
            </a:r>
            <a:r>
              <a:rPr>
                <a:latin typeface="Courier"/>
              </a:rPr>
              <a:t> k, n </a:t>
            </a:r>
            <a:r>
              <a:rPr b="1">
                <a:solidFill>
                  <a:srgbClr val="007020"/>
                </a:solidFill>
                <a:latin typeface="Courier"/>
              </a:rPr>
              <a:t>in</a:t>
            </a:r>
            <a:r>
              <a:rPr>
                <a:latin typeface="Courier"/>
              </a:rPr>
              <a:t> [(</a:t>
            </a:r>
            <a:r>
              <a:rPr>
                <a:solidFill>
                  <a:srgbClr val="40A070"/>
                </a:solidFill>
                <a:latin typeface="Courier"/>
              </a:rPr>
              <a:t>0</a:t>
            </a:r>
            <a:r>
              <a:rPr>
                <a:latin typeface="Courier"/>
              </a:rPr>
              <a:t>, </a:t>
            </a:r>
            <a:r>
              <a:rPr>
                <a:solidFill>
                  <a:srgbClr val="40A070"/>
                </a:solidFill>
                <a:latin typeface="Courier"/>
              </a:rPr>
              <a:t>12</a:t>
            </a:r>
            <a:r>
              <a:rPr>
                <a:latin typeface="Courier"/>
              </a:rPr>
              <a:t>), (</a:t>
            </a:r>
            <a:r>
              <a:rPr>
                <a:solidFill>
                  <a:srgbClr val="40A070"/>
                </a:solidFill>
                <a:latin typeface="Courier"/>
              </a:rPr>
              <a:t>1</a:t>
            </a:r>
            <a:r>
              <a:rPr>
                <a:latin typeface="Courier"/>
              </a:rPr>
              <a:t>, </a:t>
            </a:r>
            <a:r>
              <a:rPr>
                <a:solidFill>
                  <a:srgbClr val="40A070"/>
                </a:solidFill>
                <a:latin typeface="Courier"/>
              </a:rPr>
              <a:t>20</a:t>
            </a:r>
            <a:r>
              <a:rPr>
                <a:latin typeface="Courier"/>
              </a:rPr>
              <a:t>), (</a:t>
            </a:r>
            <a:r>
              <a:rPr>
                <a:solidFill>
                  <a:srgbClr val="40A070"/>
                </a:solidFill>
                <a:latin typeface="Courier"/>
              </a:rPr>
              <a:t>3</a:t>
            </a:r>
            <a:r>
              <a:rPr>
                <a:latin typeface="Courier"/>
              </a:rPr>
              <a:t>, </a:t>
            </a:r>
            <a:r>
              <a:rPr>
                <a:solidFill>
                  <a:srgbClr val="40A070"/>
                </a:solidFill>
                <a:latin typeface="Courier"/>
              </a:rPr>
              <a:t>11</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k</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 = </a:t>
            </a:r>
            <a:r>
              <a:rPr>
                <a:solidFill>
                  <a:srgbClr val="4070A0"/>
                </a:solidFill>
                <a:latin typeface="Courier"/>
              </a:rPr>
              <a:t>{</a:t>
            </a:r>
            <a:r>
              <a:rPr>
                <a:latin typeface="Courier"/>
              </a:rPr>
              <a:t>k</a:t>
            </a:r>
            <a:r>
              <a:rPr>
                <a:solidFill>
                  <a:srgbClr val="666666"/>
                </a:solidFill>
                <a:latin typeface="Courier"/>
              </a:rPr>
              <a:t>/</a:t>
            </a:r>
            <a:r>
              <a:rPr>
                <a:latin typeface="Courier"/>
              </a:rPr>
              <a:t>n</a:t>
            </a:r>
            <a:r>
              <a:rPr>
                <a:solidFill>
                  <a:srgbClr val="4070A0"/>
                </a:solidFill>
                <a:latin typeface="Courier"/>
              </a:rPr>
              <a:t>:.1%}</a:t>
            </a:r>
            <a:r>
              <a:rPr>
                <a:solidFill>
                  <a:srgbClr val="BB6688"/>
                </a:solidFill>
                <a:latin typeface="Courier"/>
              </a:rPr>
              <a:t>"</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   Wald   [</a:t>
            </a:r>
            <a:r>
              <a:rPr>
                <a:solidFill>
                  <a:srgbClr val="4070A0"/>
                </a:solidFill>
                <a:latin typeface="Courier"/>
              </a:rPr>
              <a:t>{</a:t>
            </a:r>
            <a:r>
              <a:rPr>
                <a:latin typeface="Courier"/>
              </a:rPr>
              <a:t>wald(k, n)[</a:t>
            </a:r>
            <a:r>
              <a:rPr>
                <a:solidFill>
                  <a:srgbClr val="40A070"/>
                </a:solidFill>
                <a:latin typeface="Courier"/>
              </a:rPr>
              <a:t>0</a:t>
            </a:r>
            <a:r>
              <a:rPr>
                <a:latin typeface="Courier"/>
              </a:rPr>
              <a:t>]</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wald(k, n)[</a:t>
            </a:r>
            <a:r>
              <a:rPr>
                <a:solidFill>
                  <a:srgbClr val="40A070"/>
                </a:solidFill>
                <a:latin typeface="Courier"/>
              </a:rPr>
              <a:t>1</a:t>
            </a:r>
            <a:r>
              <a:rPr>
                <a:latin typeface="Courier"/>
              </a:rPr>
              <a:t>]</a:t>
            </a:r>
            <a:r>
              <a:rPr>
                <a:solidFill>
                  <a:srgbClr val="4070A0"/>
                </a:solidFill>
                <a:latin typeface="Courier"/>
              </a:rPr>
              <a:t>:.1%}</a:t>
            </a:r>
            <a:r>
              <a:rPr>
                <a:solidFill>
                  <a:srgbClr val="BB6688"/>
                </a:solidFill>
                <a:latin typeface="Courier"/>
              </a:rPr>
              <a:t>]"</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   Wilson [</a:t>
            </a:r>
            <a:r>
              <a:rPr>
                <a:solidFill>
                  <a:srgbClr val="4070A0"/>
                </a:solidFill>
                <a:latin typeface="Courier"/>
              </a:rPr>
              <a:t>{</a:t>
            </a:r>
            <a:r>
              <a:rPr>
                <a:latin typeface="Courier"/>
              </a:rPr>
              <a:t>wilson(k, n)[</a:t>
            </a:r>
            <a:r>
              <a:rPr>
                <a:solidFill>
                  <a:srgbClr val="40A070"/>
                </a:solidFill>
                <a:latin typeface="Courier"/>
              </a:rPr>
              <a:t>0</a:t>
            </a:r>
            <a:r>
              <a:rPr>
                <a:latin typeface="Courier"/>
              </a:rPr>
              <a:t>]</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wilson(k, n)[</a:t>
            </a:r>
            <a:r>
              <a:rPr>
                <a:solidFill>
                  <a:srgbClr val="40A070"/>
                </a:solidFill>
                <a:latin typeface="Courier"/>
              </a:rPr>
              <a:t>1</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Wilson, non Wald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 has this built in and it is the Wilson interval by default.</a:t>
            </a:r>
            <a:br/>
            <a:r>
              <a:rPr>
                <a:solidFill>
                  <a:srgbClr val="06287E"/>
                </a:solidFill>
                <a:latin typeface="Courier"/>
              </a:rPr>
              <a:t>prop.test</a:t>
            </a:r>
            <a:r>
              <a:rPr>
                <a:latin typeface="Courier"/>
              </a:rPr>
              <a:t>(</a:t>
            </a:r>
            <a:r>
              <a:rPr>
                <a:solidFill>
                  <a:srgbClr val="40A070"/>
                </a:solidFill>
                <a:latin typeface="Courier"/>
              </a:rPr>
              <a:t>0</a:t>
            </a:r>
            <a:r>
              <a:rPr>
                <a:latin typeface="Courier"/>
              </a:rPr>
              <a:t>, </a:t>
            </a:r>
            <a:r>
              <a:rPr>
                <a:solidFill>
                  <a:srgbClr val="40A070"/>
                </a:solidFill>
                <a:latin typeface="Courier"/>
              </a:rPr>
              <a:t>12</a:t>
            </a:r>
            <a:r>
              <a:rPr>
                <a:latin typeface="Courier"/>
              </a:rPr>
              <a:t>)</a:t>
            </a:r>
            <a:r>
              <a:rPr>
                <a:solidFill>
                  <a:srgbClr val="4070A0"/>
                </a:solidFill>
                <a:latin typeface="Courier"/>
              </a:rPr>
              <a:t>$</a:t>
            </a:r>
            <a:r>
              <a:rPr>
                <a:latin typeface="Courier"/>
              </a:rPr>
              <a:t>conf.int</a:t>
            </a:r>
            <a:br/>
            <a:r>
              <a:rPr>
                <a:solidFill>
                  <a:srgbClr val="06287E"/>
                </a:solidFill>
                <a:latin typeface="Courier"/>
              </a:rPr>
              <a:t>binom.test</a:t>
            </a:r>
            <a:r>
              <a:rPr>
                <a:latin typeface="Courier"/>
              </a:rPr>
              <a:t>(</a:t>
            </a:r>
            <a:r>
              <a:rPr>
                <a:solidFill>
                  <a:srgbClr val="40A070"/>
                </a:solidFill>
                <a:latin typeface="Courier"/>
              </a:rPr>
              <a:t>1</a:t>
            </a:r>
            <a:r>
              <a:rPr>
                <a:latin typeface="Courier"/>
              </a:rPr>
              <a:t>, </a:t>
            </a:r>
            <a:r>
              <a:rPr>
                <a:solidFill>
                  <a:srgbClr val="40A070"/>
                </a:solidFill>
                <a:latin typeface="Courier"/>
              </a:rPr>
              <a:t>20</a:t>
            </a:r>
            <a:r>
              <a:rPr>
                <a:latin typeface="Courier"/>
              </a:rPr>
              <a:t>)</a:t>
            </a:r>
            <a:r>
              <a:rPr>
                <a:solidFill>
                  <a:srgbClr val="4070A0"/>
                </a:solidFill>
                <a:latin typeface="Courier"/>
              </a:rPr>
              <a:t>$</a:t>
            </a:r>
            <a:r>
              <a:rPr>
                <a:latin typeface="Courier"/>
              </a:rPr>
              <a:t>conf.int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Wilson, non Wald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Cellule</a:t>
                      </a:r>
                    </a:p>
                  </a:txBody>
                  <a:tcPr/>
                </a:tc>
                <a:tc>
                  <a:txBody>
                    <a:bodyPr/>
                    <a:lstStyle/>
                    <a:p>
                      <a:pPr lvl="0" indent="0" marL="0">
                        <a:buNone/>
                      </a:pPr>
                      <a:r>
                        <a:rPr/>
                        <a:t>Wald</a:t>
                      </a:r>
                    </a:p>
                  </a:txBody>
                  <a:tcPr/>
                </a:tc>
                <a:tc>
                  <a:txBody>
                    <a:bodyPr/>
                    <a:lstStyle/>
                    <a:p>
                      <a:pPr lvl="0" indent="0" marL="0">
                        <a:buNone/>
                      </a:pPr>
                      <a:r>
                        <a:rPr/>
                        <a:t>Wilson</a:t>
                      </a:r>
                    </a:p>
                  </a:txBody>
                  <a:tcPr/>
                </a:tc>
              </a:tr>
              <a:tr h="0">
                <a:tc>
                  <a:txBody>
                    <a:bodyPr/>
                    <a:lstStyle/>
                    <a:p>
                      <a:pPr lvl="0" indent="0" marL="0">
                        <a:buNone/>
                      </a:pPr>
                      <a:r>
                        <a:rPr b="1"/>
                        <a:t>0 sur 12</a:t>
                      </a:r>
                    </a:p>
                  </a:txBody>
                </a:tc>
                <a:tc>
                  <a:txBody>
                    <a:bodyPr/>
                    <a:lstStyle/>
                    <a:p>
                      <a:pPr lvl="0" indent="0" marL="0">
                        <a:buNone/>
                      </a:pPr>
                      <a:r>
                        <a:rPr b="1"/>
                        <a:t>[0,0 %, 0,0 %]</a:t>
                      </a:r>
                    </a:p>
                  </a:txBody>
                </a:tc>
                <a:tc>
                  <a:txBody>
                    <a:bodyPr/>
                    <a:lstStyle/>
                    <a:p>
                      <a:pPr lvl="0" indent="0" marL="0">
                        <a:buNone/>
                      </a:pPr>
                      <a:r>
                        <a:rPr/>
                        <a:t>[0,0 %, 24,3 %]</a:t>
                      </a:r>
                    </a:p>
                  </a:txBody>
                </a:tc>
              </a:tr>
              <a:tr h="0">
                <a:tc>
                  <a:txBody>
                    <a:bodyPr/>
                    <a:lstStyle/>
                    <a:p>
                      <a:pPr lvl="0" indent="0" marL="0">
                        <a:buNone/>
                      </a:pPr>
                      <a:r>
                        <a:rPr b="1"/>
                        <a:t>1 sur 20</a:t>
                      </a:r>
                    </a:p>
                  </a:txBody>
                </a:tc>
                <a:tc>
                  <a:txBody>
                    <a:bodyPr/>
                    <a:lstStyle/>
                    <a:p>
                      <a:pPr lvl="0" indent="0" marL="0">
                        <a:buNone/>
                      </a:pPr>
                      <a:r>
                        <a:rPr b="1"/>
                        <a:t>[−4,6 %, 14,6 %]</a:t>
                      </a:r>
                    </a:p>
                  </a:txBody>
                </a:tc>
                <a:tc>
                  <a:txBody>
                    <a:bodyPr/>
                    <a:lstStyle/>
                    <a:p>
                      <a:pPr lvl="0" indent="0" marL="0">
                        <a:buNone/>
                      </a:pPr>
                      <a:r>
                        <a:rPr/>
                        <a:t>[0,9 %, 23,6 %]</a:t>
                      </a:r>
                    </a:p>
                  </a:txBody>
                </a:tc>
              </a:tr>
              <a:tr h="0">
                <a:tc>
                  <a:txBody>
                    <a:bodyPr/>
                    <a:lstStyle/>
                    <a:p>
                      <a:pPr lvl="0" indent="0" marL="0">
                        <a:buNone/>
                      </a:pPr>
                      <a:r>
                        <a:rPr/>
                        <a:t>3 sur 11</a:t>
                      </a:r>
                    </a:p>
                  </a:txBody>
                </a:tc>
                <a:tc>
                  <a:txBody>
                    <a:bodyPr/>
                    <a:lstStyle/>
                    <a:p>
                      <a:pPr lvl="0" indent="0" marL="0">
                        <a:buNone/>
                      </a:pPr>
                      <a:r>
                        <a:rPr/>
                        <a:t>[1,0 %, 53,6 %]</a:t>
                      </a:r>
                    </a:p>
                  </a:txBody>
                </a:tc>
                <a:tc>
                  <a:txBody>
                    <a:bodyPr/>
                    <a:lstStyle/>
                    <a:p>
                      <a:pPr lvl="0" indent="0" marL="0">
                        <a:buNone/>
                      </a:pPr>
                      <a:r>
                        <a:rPr/>
                        <a:t>[9,7 %, 56,6 %]</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Wilson, non Wald</a:t>
            </a:r>
          </a:p>
        </p:txBody>
      </p:sp>
      <p:sp>
        <p:nvSpPr>
          <p:cNvPr id="3" name="Content Placeholder 2"/>
          <p:cNvSpPr>
            <a:spLocks noGrp="1"/>
          </p:cNvSpPr>
          <p:nvPr>
            <p:ph idx="1"/>
          </p:nvPr>
        </p:nvSpPr>
        <p:spPr/>
        <p:txBody>
          <a:bodyPr/>
          <a:lstStyle/>
          <a:p>
            <a:pPr lvl="0"/>
            <a:r>
              <a:rPr/>
              <a:t>Wald affirme qu’une cellule sans événement n’a aucune incertitude, et il produit des probabilités négatives — Les deux…</a:t>
            </a:r>
          </a:p>
          <a:p>
            <a:pPr lvl="0"/>
            <a:r>
              <a:rPr/>
              <a:t>Employez Wilson — ou </a:t>
            </a:r>
            <a:r>
              <a:rPr>
                <a:latin typeface="Courier"/>
              </a:rPr>
              <a:t>prop.test</a:t>
            </a:r>
            <a:r>
              <a:rPr/>
              <a:t> en R et </a:t>
            </a:r>
            <a:r>
              <a:rPr>
                <a:latin typeface="Courier"/>
              </a:rPr>
              <a:t>statsmodels.stats.proportion.proportion_confint(method="wilson")</a:t>
            </a:r>
            <a:r>
              <a:rPr/>
              <a:t> en Python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la largeur, pas seulement les bornes — En Python</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666666"/>
                </a:solidFill>
                <a:latin typeface="Courier"/>
              </a:rPr>
              <a:t>=</a:t>
            </a:r>
            <a:r>
              <a:rPr>
                <a:latin typeface="Courier"/>
              </a:rPr>
              <a:t> [</a:t>
            </a:r>
            <a:br/>
            <a:r>
              <a:rPr>
                <a:latin typeface="Courier"/>
              </a:rPr>
              <a:t>    (</a:t>
            </a:r>
            <a:r>
              <a:rPr>
                <a:solidFill>
                  <a:srgbClr val="4070A0"/>
                </a:solidFill>
                <a:latin typeface="Courier"/>
              </a:rPr>
              <a:t>"Open defecation"</a:t>
            </a:r>
            <a:r>
              <a:rPr>
                <a:latin typeface="Courier"/>
              </a:rPr>
              <a:t>, </a:t>
            </a:r>
            <a:r>
              <a:rPr>
                <a:solidFill>
                  <a:srgbClr val="40A070"/>
                </a:solidFill>
                <a:latin typeface="Courier"/>
              </a:rPr>
              <a:t>319</a:t>
            </a:r>
            <a:r>
              <a:rPr>
                <a:latin typeface="Courier"/>
              </a:rPr>
              <a:t>, </a:t>
            </a:r>
            <a:r>
              <a:rPr>
                <a:solidFill>
                  <a:srgbClr val="40A070"/>
                </a:solidFill>
                <a:latin typeface="Courier"/>
              </a:rPr>
              <a:t>2403</a:t>
            </a:r>
            <a:r>
              <a:rPr>
                <a:latin typeface="Courier"/>
              </a:rPr>
              <a:t>),</a:t>
            </a:r>
            <a:br/>
            <a:r>
              <a:rPr>
                <a:latin typeface="Courier"/>
              </a:rPr>
              <a:t>    (</a:t>
            </a:r>
            <a:r>
              <a:rPr>
                <a:solidFill>
                  <a:srgbClr val="4070A0"/>
                </a:solidFill>
                <a:latin typeface="Courier"/>
              </a:rPr>
              <a:t>"Cholera case fatality"</a:t>
            </a:r>
            <a:r>
              <a:rPr>
                <a:latin typeface="Courier"/>
              </a:rPr>
              <a:t>, </a:t>
            </a:r>
            <a:r>
              <a:rPr>
                <a:solidFill>
                  <a:srgbClr val="40A070"/>
                </a:solidFill>
                <a:latin typeface="Courier"/>
              </a:rPr>
              <a:t>38</a:t>
            </a:r>
            <a:r>
              <a:rPr>
                <a:latin typeface="Courier"/>
              </a:rPr>
              <a:t>, </a:t>
            </a:r>
            <a:r>
              <a:rPr>
                <a:solidFill>
                  <a:srgbClr val="40A070"/>
                </a:solidFill>
                <a:latin typeface="Courier"/>
              </a:rPr>
              <a:t>974</a:t>
            </a:r>
            <a:r>
              <a:rPr>
                <a:latin typeface="Courier"/>
              </a:rPr>
              <a:t>),</a:t>
            </a:r>
            <a:br/>
            <a:r>
              <a:rPr>
                <a:latin typeface="Courier"/>
              </a:rPr>
              <a:t>    (</a:t>
            </a:r>
            <a:r>
              <a:rPr>
                <a:solidFill>
                  <a:srgbClr val="4070A0"/>
                </a:solidFill>
                <a:latin typeface="Courier"/>
              </a:rPr>
              <a:t>"Cholera CFR, Nord district"</a:t>
            </a:r>
            <a:r>
              <a:rPr>
                <a:latin typeface="Courier"/>
              </a:rPr>
              <a:t>, </a:t>
            </a:r>
            <a:r>
              <a:rPr>
                <a:solidFill>
                  <a:srgbClr val="40A070"/>
                </a:solidFill>
                <a:latin typeface="Courier"/>
              </a:rPr>
              <a:t>24</a:t>
            </a:r>
            <a:r>
              <a:rPr>
                <a:latin typeface="Courier"/>
              </a:rPr>
              <a:t>, </a:t>
            </a:r>
            <a:r>
              <a:rPr>
                <a:solidFill>
                  <a:srgbClr val="40A070"/>
                </a:solidFill>
                <a:latin typeface="Courier"/>
              </a:rPr>
              <a:t>381</a:t>
            </a:r>
            <a:r>
              <a:rPr>
                <a:latin typeface="Courier"/>
              </a:rPr>
              <a:t>),</a:t>
            </a:r>
            <a:br/>
            <a:r>
              <a:rPr>
                <a:latin typeface="Courier"/>
              </a:rPr>
              <a:t>    (</a:t>
            </a:r>
            <a:r>
              <a:rPr>
                <a:solidFill>
                  <a:srgbClr val="4070A0"/>
                </a:solidFill>
                <a:latin typeface="Courier"/>
              </a:rPr>
              <a:t>"Referral completion, disability reported"</a:t>
            </a:r>
            <a:r>
              <a:rPr>
                <a:latin typeface="Courier"/>
              </a:rPr>
              <a:t>, </a:t>
            </a:r>
            <a:r>
              <a:rPr>
                <a:solidFill>
                  <a:srgbClr val="40A070"/>
                </a:solidFill>
                <a:latin typeface="Courier"/>
              </a:rPr>
              <a:t>54</a:t>
            </a:r>
            <a:r>
              <a:rPr>
                <a:latin typeface="Courier"/>
              </a:rPr>
              <a:t>, </a:t>
            </a:r>
            <a:r>
              <a:rPr>
                <a:solidFill>
                  <a:srgbClr val="40A070"/>
                </a:solidFill>
                <a:latin typeface="Courier"/>
              </a:rPr>
              <a:t>202</a:t>
            </a:r>
            <a:r>
              <a:rPr>
                <a:latin typeface="Courier"/>
              </a:rPr>
              <a:t>),</a:t>
            </a:r>
            <a:br/>
            <a:r>
              <a:rPr>
                <a:latin typeface="Courier"/>
              </a:rPr>
              <a:t>    (</a:t>
            </a:r>
            <a:r>
              <a:rPr>
                <a:solidFill>
                  <a:srgbClr val="4070A0"/>
                </a:solidFill>
                <a:latin typeface="Courier"/>
              </a:rPr>
              <a:t>"Over-age, grade 6"</a:t>
            </a:r>
            <a:r>
              <a:rPr>
                <a:latin typeface="Courier"/>
              </a:rPr>
              <a:t>, </a:t>
            </a:r>
            <a:r>
              <a:rPr>
                <a:solidFill>
                  <a:srgbClr val="40A070"/>
                </a:solidFill>
                <a:latin typeface="Courier"/>
              </a:rPr>
              <a:t>67</a:t>
            </a:r>
            <a:r>
              <a:rPr>
                <a:latin typeface="Courier"/>
              </a:rPr>
              <a:t>, </a:t>
            </a:r>
            <a:r>
              <a:rPr>
                <a:solidFill>
                  <a:srgbClr val="40A070"/>
                </a:solidFill>
                <a:latin typeface="Courier"/>
              </a:rPr>
              <a:t>132</a:t>
            </a:r>
            <a:r>
              <a:rPr>
                <a:latin typeface="Courier"/>
              </a:rPr>
              <a:t>),</a:t>
            </a:r>
            <a:br/>
            <a:r>
              <a:rPr>
                <a:latin typeface="Courier"/>
              </a:rPr>
              <a:t>]</a:t>
            </a:r>
            <a:br/>
            <a:r>
              <a:rPr b="1">
                <a:solidFill>
                  <a:srgbClr val="007020"/>
                </a:solidFill>
                <a:latin typeface="Courier"/>
              </a:rPr>
              <a:t>for</a:t>
            </a:r>
            <a:r>
              <a:rPr>
                <a:latin typeface="Courier"/>
              </a:rPr>
              <a:t> name, k, n </a:t>
            </a:r>
            <a:r>
              <a:rPr b="1">
                <a:solidFill>
                  <a:srgbClr val="007020"/>
                </a:solidFill>
                <a:latin typeface="Courier"/>
              </a:rPr>
              <a:t>in</a:t>
            </a:r>
            <a:r>
              <a:rPr>
                <a:latin typeface="Courier"/>
              </a:rPr>
              <a:t> cases:</a:t>
            </a:r>
            <a:br/>
            <a:r>
              <a:rPr>
                <a:latin typeface="Courier"/>
              </a:rPr>
              <a:t>    lo, hi </a:t>
            </a:r>
            <a:r>
              <a:rPr>
                <a:solidFill>
                  <a:srgbClr val="666666"/>
                </a:solidFill>
                <a:latin typeface="Courier"/>
              </a:rPr>
              <a:t>=</a:t>
            </a:r>
            <a:r>
              <a:rPr>
                <a:latin typeface="Courier"/>
              </a:rPr>
              <a:t> wilson(k, n)</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:42}</a:t>
            </a:r>
            <a:r>
              <a:rPr>
                <a:solidFill>
                  <a:srgbClr val="BB6688"/>
                </a:solidFill>
                <a:latin typeface="Courier"/>
              </a:rPr>
              <a:t> </a:t>
            </a:r>
            <a:r>
              <a:rPr>
                <a:solidFill>
                  <a:srgbClr val="4070A0"/>
                </a:solidFill>
                <a:latin typeface="Courier"/>
              </a:rPr>
              <a:t>{</a:t>
            </a:r>
            <a:r>
              <a:rPr>
                <a:latin typeface="Courier"/>
              </a:rPr>
              <a:t>k</a:t>
            </a:r>
            <a:r>
              <a:rPr>
                <a:solidFill>
                  <a:srgbClr val="666666"/>
                </a:solidFill>
                <a:latin typeface="Courier"/>
              </a:rPr>
              <a:t>/</a:t>
            </a:r>
            <a:r>
              <a:rPr>
                <a:latin typeface="Courier"/>
              </a:rPr>
              <a:t>n</a:t>
            </a:r>
            <a:r>
              <a:rPr>
                <a:solidFill>
                  <a:srgbClr val="4070A0"/>
                </a:solidFill>
                <a:latin typeface="Courier"/>
              </a:rPr>
              <a:t>:6.1%}</a:t>
            </a:r>
            <a:r>
              <a:rPr>
                <a:solidFill>
                  <a:srgbClr val="BB6688"/>
                </a:solidFill>
                <a:latin typeface="Courier"/>
              </a:rPr>
              <a:t>  [</a:t>
            </a:r>
            <a:r>
              <a:rPr>
                <a:solidFill>
                  <a:srgbClr val="4070A0"/>
                </a:solidFill>
                <a:latin typeface="Courier"/>
              </a:rPr>
              <a:t>{</a:t>
            </a:r>
            <a:r>
              <a:rPr>
                <a:latin typeface="Courier"/>
              </a:rPr>
              <a:t>lo</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hi</a:t>
            </a:r>
            <a:r>
              <a:rPr>
                <a:solidFill>
                  <a:srgbClr val="4070A0"/>
                </a:solidFill>
                <a:latin typeface="Courier"/>
              </a:rPr>
              <a:t>:.1%}</a:t>
            </a:r>
            <a:r>
              <a:rPr>
                <a:solidFill>
                  <a:srgbClr val="BB6688"/>
                </a:solidFill>
                <a:latin typeface="Courier"/>
              </a:rPr>
              <a:t>]  width </a:t>
            </a:r>
            <a:r>
              <a:rPr>
                <a:solidFill>
                  <a:srgbClr val="4070A0"/>
                </a:solidFill>
                <a:latin typeface="Courier"/>
              </a:rPr>
              <a:t>{</a:t>
            </a:r>
            <a:r>
              <a:rPr>
                <a:latin typeface="Courier"/>
              </a:rPr>
              <a:t>hi</a:t>
            </a:r>
            <a:r>
              <a:rPr>
                <a:solidFill>
                  <a:srgbClr val="666666"/>
                </a:solidFill>
                <a:latin typeface="Courier"/>
              </a:rPr>
              <a:t>-</a:t>
            </a:r>
            <a:r>
              <a:rPr>
                <a:latin typeface="Courier"/>
              </a:rPr>
              <a:t>lo</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la largeur, pas seulement les bornes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five, and the width is the column to read.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la largeur, pas seulement les bornes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Estimation</a:t>
                      </a:r>
                    </a:p>
                  </a:txBody>
                  <a:tcPr/>
                </a:tc>
                <a:tc>
                  <a:txBody>
                    <a:bodyPr/>
                    <a:lstStyle/>
                    <a:p>
                      <a:pPr lvl="0" indent="0" marL="0">
                        <a:buNone/>
                      </a:pPr>
                      <a:r>
                        <a:rPr/>
                        <a:t>Valeur</a:t>
                      </a:r>
                    </a:p>
                  </a:txBody>
                  <a:tcPr/>
                </a:tc>
                <a:tc>
                  <a:txBody>
                    <a:bodyPr/>
                    <a:lstStyle/>
                    <a:p>
                      <a:pPr lvl="0" indent="0" marL="0">
                        <a:buNone/>
                      </a:pPr>
                      <a:r>
                        <a:rPr/>
                        <a:t>Intervalle à 95 %</a:t>
                      </a:r>
                    </a:p>
                  </a:txBody>
                  <a:tcPr/>
                </a:tc>
                <a:tc>
                  <a:txBody>
                    <a:bodyPr/>
                    <a:lstStyle/>
                    <a:p>
                      <a:pPr lvl="0" indent="0" marL="0">
                        <a:buNone/>
                      </a:pPr>
                      <a:r>
                        <a:rPr/>
                        <a:t>Largeur</a:t>
                      </a:r>
                    </a:p>
                  </a:txBody>
                  <a:tcPr/>
                </a:tc>
              </a:tr>
              <a:tr h="0">
                <a:tc>
                  <a:txBody>
                    <a:bodyPr/>
                    <a:lstStyle/>
                    <a:p>
                      <a:pPr lvl="0" indent="0" marL="0">
                        <a:buNone/>
                      </a:pPr>
                      <a:r>
                        <a:rPr/>
                        <a:t>Défécation à l’air libre</a:t>
                      </a:r>
                    </a:p>
                  </a:txBody>
                </a:tc>
                <a:tc>
                  <a:txBody>
                    <a:bodyPr/>
                    <a:lstStyle/>
                    <a:p>
                      <a:pPr lvl="0" indent="0" marL="0">
                        <a:buNone/>
                      </a:pPr>
                      <a:r>
                        <a:rPr/>
                        <a:t>13,3 %</a:t>
                      </a:r>
                    </a:p>
                  </a:txBody>
                </a:tc>
                <a:tc>
                  <a:txBody>
                    <a:bodyPr/>
                    <a:lstStyle/>
                    <a:p>
                      <a:pPr lvl="0" indent="0" marL="0">
                        <a:buNone/>
                      </a:pPr>
                      <a:r>
                        <a:rPr/>
                        <a:t>12,0–14,7 %</a:t>
                      </a:r>
                    </a:p>
                  </a:txBody>
                </a:tc>
                <a:tc>
                  <a:txBody>
                    <a:bodyPr/>
                    <a:lstStyle/>
                    <a:p>
                      <a:pPr lvl="0" indent="0" marL="0">
                        <a:buNone/>
                      </a:pPr>
                      <a:r>
                        <a:rPr b="1"/>
                        <a:t>2,7 pts</a:t>
                      </a:r>
                    </a:p>
                  </a:txBody>
                </a:tc>
              </a:tr>
              <a:tr h="0">
                <a:tc>
                  <a:txBody>
                    <a:bodyPr/>
                    <a:lstStyle/>
                    <a:p>
                      <a:pPr lvl="0" indent="0" marL="0">
                        <a:buNone/>
                      </a:pPr>
                      <a:r>
                        <a:rPr/>
                        <a:t>Létalité du choléra</a:t>
                      </a:r>
                    </a:p>
                  </a:txBody>
                </a:tc>
                <a:tc>
                  <a:txBody>
                    <a:bodyPr/>
                    <a:lstStyle/>
                    <a:p>
                      <a:pPr lvl="0" indent="0" marL="0">
                        <a:buNone/>
                      </a:pPr>
                      <a:r>
                        <a:rPr/>
                        <a:t>3,9 %</a:t>
                      </a:r>
                    </a:p>
                  </a:txBody>
                </a:tc>
                <a:tc>
                  <a:txBody>
                    <a:bodyPr/>
                    <a:lstStyle/>
                    <a:p>
                      <a:pPr lvl="0" indent="0" marL="0">
                        <a:buNone/>
                      </a:pPr>
                      <a:r>
                        <a:rPr/>
                        <a:t>2,9–5,3 %</a:t>
                      </a:r>
                    </a:p>
                  </a:txBody>
                </a:tc>
                <a:tc>
                  <a:txBody>
                    <a:bodyPr/>
                    <a:lstStyle/>
                    <a:p>
                      <a:pPr lvl="0" indent="0" marL="0">
                        <a:buNone/>
                      </a:pPr>
                      <a:r>
                        <a:rPr/>
                        <a:t>2,5 pts</a:t>
                      </a:r>
                    </a:p>
                  </a:txBody>
                </a:tc>
              </a:tr>
              <a:tr h="0">
                <a:tc>
                  <a:txBody>
                    <a:bodyPr/>
                    <a:lstStyle/>
                    <a:p>
                      <a:pPr lvl="0" indent="0" marL="0">
                        <a:buNone/>
                      </a:pPr>
                      <a:r>
                        <a:rPr/>
                        <a:t>Létalité, district Nord</a:t>
                      </a:r>
                    </a:p>
                  </a:txBody>
                </a:tc>
                <a:tc>
                  <a:txBody>
                    <a:bodyPr/>
                    <a:lstStyle/>
                    <a:p>
                      <a:pPr lvl="0" indent="0" marL="0">
                        <a:buNone/>
                      </a:pPr>
                      <a:r>
                        <a:rPr/>
                        <a:t>6,3 %</a:t>
                      </a:r>
                    </a:p>
                  </a:txBody>
                </a:tc>
                <a:tc>
                  <a:txBody>
                    <a:bodyPr/>
                    <a:lstStyle/>
                    <a:p>
                      <a:pPr lvl="0" indent="0" marL="0">
                        <a:buNone/>
                      </a:pPr>
                      <a:r>
                        <a:rPr/>
                        <a:t>4,3–9,2 %</a:t>
                      </a:r>
                    </a:p>
                  </a:txBody>
                </a:tc>
                <a:tc>
                  <a:txBody>
                    <a:bodyPr/>
                    <a:lstStyle/>
                    <a:p>
                      <a:pPr lvl="0" indent="0" marL="0">
                        <a:buNone/>
                      </a:pPr>
                      <a:r>
                        <a:rPr/>
                        <a:t>4,9 pts</a:t>
                      </a:r>
                    </a:p>
                  </a:txBody>
                </a:tc>
              </a:tr>
              <a:tr h="0">
                <a:tc>
                  <a:txBody>
                    <a:bodyPr/>
                    <a:lstStyle/>
                    <a:p>
                      <a:pPr lvl="0" indent="0" marL="0">
                        <a:buNone/>
                      </a:pPr>
                      <a:r>
                        <a:rPr/>
                        <a:t>Aboutissement, handicap signalé</a:t>
                      </a:r>
                    </a:p>
                  </a:txBody>
                </a:tc>
                <a:tc>
                  <a:txBody>
                    <a:bodyPr/>
                    <a:lstStyle/>
                    <a:p>
                      <a:pPr lvl="0" indent="0" marL="0">
                        <a:buNone/>
                      </a:pPr>
                      <a:r>
                        <a:rPr/>
                        <a:t>26,7 %</a:t>
                      </a:r>
                    </a:p>
                  </a:txBody>
                </a:tc>
                <a:tc>
                  <a:txBody>
                    <a:bodyPr/>
                    <a:lstStyle/>
                    <a:p>
                      <a:pPr lvl="0" indent="0" marL="0">
                        <a:buNone/>
                      </a:pPr>
                      <a:r>
                        <a:rPr/>
                        <a:t>21,1–33,2 %</a:t>
                      </a:r>
                    </a:p>
                  </a:txBody>
                </a:tc>
                <a:tc>
                  <a:txBody>
                    <a:bodyPr/>
                    <a:lstStyle/>
                    <a:p>
                      <a:pPr lvl="0" indent="0" marL="0">
                        <a:buNone/>
                      </a:pPr>
                      <a:r>
                        <a:rPr/>
                        <a:t>12,1 pts</a:t>
                      </a:r>
                    </a:p>
                  </a:txBody>
                </a:tc>
              </a:tr>
              <a:tr h="0">
                <a:tc>
                  <a:txBody>
                    <a:bodyPr/>
                    <a:lstStyle/>
                    <a:p>
                      <a:pPr lvl="0" indent="0" marL="0">
                        <a:buNone/>
                      </a:pPr>
                      <a:r>
                        <a:rPr b="1"/>
                        <a:t>Retard d’âge, sixième année</a:t>
                      </a:r>
                    </a:p>
                  </a:txBody>
                </a:tc>
                <a:tc>
                  <a:txBody>
                    <a:bodyPr/>
                    <a:lstStyle/>
                    <a:p>
                      <a:pPr lvl="0" indent="0" marL="0">
                        <a:buNone/>
                      </a:pPr>
                      <a:r>
                        <a:rPr b="1"/>
                        <a:t>50,8 %</a:t>
                      </a:r>
                    </a:p>
                  </a:txBody>
                </a:tc>
                <a:tc>
                  <a:txBody>
                    <a:bodyPr/>
                    <a:lstStyle/>
                    <a:p>
                      <a:pPr lvl="0" indent="0" marL="0">
                        <a:buNone/>
                      </a:pPr>
                      <a:r>
                        <a:rPr b="1"/>
                        <a:t>42,3–59,1 %</a:t>
                      </a:r>
                    </a:p>
                  </a:txBody>
                </a:tc>
                <a:tc>
                  <a:txBody>
                    <a:bodyPr/>
                    <a:lstStyle/>
                    <a:p>
                      <a:pPr lvl="0" indent="0" marL="0">
                        <a:buNone/>
                      </a:pPr>
                      <a:r>
                        <a:rPr b="1"/>
                        <a:t>16,8 pts</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la largeur, pas seulement les bornes</a:t>
            </a:r>
          </a:p>
        </p:txBody>
      </p:sp>
      <p:sp>
        <p:nvSpPr>
          <p:cNvPr id="3" name="Content Placeholder 2"/>
          <p:cNvSpPr>
            <a:spLocks noGrp="1"/>
          </p:cNvSpPr>
          <p:nvPr>
            <p:ph idx="1"/>
          </p:nvPr>
        </p:nvSpPr>
        <p:spPr/>
        <p:txBody>
          <a:bodyPr/>
          <a:lstStyle/>
          <a:p>
            <a:pPr lvl="0"/>
            <a:r>
              <a:rPr/>
              <a:t>Le retard d’âge en sixième vaut 50,8 % et pourrait se situer entre 42 % et 59 % — Le cours d’éducation a rapporté ce…</a:t>
            </a:r>
          </a:p>
          <a:p>
            <a:pPr lvl="0"/>
            <a:r>
              <a:rPr/>
              <a:t>Deux choses gouvernent la largeur et une seule dépend de vous — La taille d’échantillon, décidée par le plan ; et la…</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L’écrire dans une phrase</a:t>
            </a:r>
          </a:p>
        </p:txBody>
      </p:sp>
      <p:sp>
        <p:nvSpPr>
          <p:cNvPr id="3" name="Content Placeholder 2"/>
          <p:cNvSpPr>
            <a:spLocks noGrp="1"/>
          </p:cNvSpPr>
          <p:nvPr>
            <p:ph idx="1"/>
          </p:nvPr>
        </p:nvSpPr>
        <p:spPr/>
        <p:txBody>
          <a:bodyPr/>
          <a:lstStyle/>
          <a:p>
            <a:pPr lvl="0"/>
            <a:r>
              <a:rPr/>
              <a:t>Pas ceci — « 50,8 % des élèves de sixième sont en retard d’âge</a:t>
            </a:r>
          </a:p>
          <a:p>
            <a:pPr lvl="0"/>
            <a:r>
              <a:rPr/>
              <a:t>Ni ceci — « 50,8 % (IC à 95 % 42,3–59,1) des élèves de sixième sont en retard d’âge</a:t>
            </a:r>
          </a:p>
          <a:p>
            <a:pPr lvl="0"/>
            <a:r>
              <a:rPr/>
              <a:t>Ceci — « Entre quatre et six élèves de sixième sur dix sont en retard d’âge (50,8 %, IC à 95 % 42,3–59,1, n=132)</a:t>
            </a:r>
          </a:p>
          <a:p>
            <a:pPr lvl="0"/>
            <a:r>
              <a:rPr/>
              <a:t>Mettez l’intervalle en mots d’abord, puis donnez les nombres — Les mots sont ce que lit un non-analyste et ils portent…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L’écrire dans une phrase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sentence(label, k, n):</a:t>
            </a:r>
            <a:br/>
            <a:r>
              <a:rPr>
                <a:latin typeface="Courier"/>
              </a:rPr>
              <a:t>    lo, hi </a:t>
            </a:r>
            <a:r>
              <a:rPr>
                <a:solidFill>
                  <a:srgbClr val="666666"/>
                </a:solidFill>
                <a:latin typeface="Courier"/>
              </a:rPr>
              <a:t>=</a:t>
            </a:r>
            <a:r>
              <a:rPr>
                <a:latin typeface="Courier"/>
              </a:rPr>
              <a:t> wilson(k, n)</a:t>
            </a:r>
            <a:br/>
            <a:r>
              <a:rPr>
                <a:latin typeface="Courier"/>
              </a:rPr>
              <a:t>    </a:t>
            </a:r>
            <a:r>
              <a:rPr b="1">
                <a:solidFill>
                  <a:srgbClr val="007020"/>
                </a:solidFill>
                <a:latin typeface="Courier"/>
              </a:rPr>
              <a:t>return</a:t>
            </a:r>
            <a:r>
              <a:rPr>
                <a:latin typeface="Courier"/>
              </a:rPr>
              <a:t> (</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k</a:t>
            </a:r>
            <a:r>
              <a:rPr>
                <a:solidFill>
                  <a:srgbClr val="666666"/>
                </a:solidFill>
                <a:latin typeface="Courier"/>
              </a:rPr>
              <a:t>/</a:t>
            </a:r>
            <a:r>
              <a:rPr>
                <a:latin typeface="Courier"/>
              </a:rPr>
              <a:t>n</a:t>
            </a:r>
            <a:r>
              <a:rPr>
                <a:solidFill>
                  <a:srgbClr val="4070A0"/>
                </a:solidFill>
                <a:latin typeface="Courier"/>
              </a:rPr>
              <a:t>:.1%}</a:t>
            </a:r>
            <a:r>
              <a:rPr>
                <a:solidFill>
                  <a:srgbClr val="BB6688"/>
                </a:solidFill>
                <a:latin typeface="Courier"/>
              </a:rPr>
              <a:t> (95% CI </a:t>
            </a:r>
            <a:r>
              <a:rPr>
                <a:solidFill>
                  <a:srgbClr val="4070A0"/>
                </a:solidFill>
                <a:latin typeface="Courier"/>
              </a:rPr>
              <a:t>{</a:t>
            </a:r>
            <a:r>
              <a:rPr>
                <a:latin typeface="Courier"/>
              </a:rPr>
              <a:t>lo</a:t>
            </a:r>
            <a:r>
              <a:rPr>
                <a:solidFill>
                  <a:srgbClr val="4070A0"/>
                </a:solidFill>
                <a:latin typeface="Courier"/>
              </a:rPr>
              <a:t>:.1%}</a:t>
            </a:r>
            <a:r>
              <a:rPr>
                <a:solidFill>
                  <a:srgbClr val="BB6688"/>
                </a:solidFill>
                <a:latin typeface="Courier"/>
              </a:rPr>
              <a:t> to </a:t>
            </a:r>
            <a:r>
              <a:rPr>
                <a:solidFill>
                  <a:srgbClr val="4070A0"/>
                </a:solidFill>
                <a:latin typeface="Courier"/>
              </a:rPr>
              <a:t>{</a:t>
            </a:r>
            <a:r>
              <a:rPr>
                <a:latin typeface="Courier"/>
              </a:rPr>
              <a:t>hi</a:t>
            </a:r>
            <a:r>
              <a:rPr>
                <a:solidFill>
                  <a:srgbClr val="4070A0"/>
                </a:solidFill>
                <a:latin typeface="Courier"/>
              </a:rPr>
              <a:t>:.1%}</a:t>
            </a:r>
            <a:r>
              <a:rPr>
                <a:solidFill>
                  <a:srgbClr val="BB6688"/>
                </a:solidFill>
                <a:latin typeface="Courier"/>
              </a:rPr>
              <a:t>, n=</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a:t>
            </a:r>
            <a:r>
              <a:rPr>
                <a:latin typeface="Courier"/>
              </a:rPr>
              <a:t>)</a:t>
            </a:r>
            <a:br/>
            <a:br/>
            <a:r>
              <a:rPr>
                <a:solidFill>
                  <a:srgbClr val="008000"/>
                </a:solidFill>
                <a:latin typeface="Courier"/>
              </a:rPr>
              <a:t>print</a:t>
            </a:r>
            <a:r>
              <a:rPr>
                <a:latin typeface="Courier"/>
              </a:rPr>
              <a:t>(sentence(</a:t>
            </a:r>
            <a:r>
              <a:rPr>
                <a:solidFill>
                  <a:srgbClr val="4070A0"/>
                </a:solidFill>
                <a:latin typeface="Courier"/>
              </a:rPr>
              <a:t>"Grade 6 over-age"</a:t>
            </a:r>
            <a:r>
              <a:rPr>
                <a:latin typeface="Courier"/>
              </a:rPr>
              <a:t>, </a:t>
            </a:r>
            <a:r>
              <a:rPr>
                <a:solidFill>
                  <a:srgbClr val="40A070"/>
                </a:solidFill>
                <a:latin typeface="Courier"/>
              </a:rPr>
              <a:t>67</a:t>
            </a:r>
            <a:r>
              <a:rPr>
                <a:latin typeface="Courier"/>
              </a:rPr>
              <a:t>, </a:t>
            </a:r>
            <a:r>
              <a:rPr>
                <a:solidFill>
                  <a:srgbClr val="40A070"/>
                </a:solidFill>
                <a:latin typeface="Courier"/>
              </a:rPr>
              <a:t>132</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L’écrire dans une phrase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Generate the string in code so the number and its interval cannot drift apart.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l’intervalle change la décision — En Python</a:t>
            </a:r>
          </a:p>
        </p:txBody>
      </p:sp>
      <p:sp>
        <p:nvSpPr>
          <p:cNvPr id="3" name="Content Placeholder 2"/>
          <p:cNvSpPr>
            <a:spLocks noGrp="1"/>
          </p:cNvSpPr>
          <p:nvPr>
            <p:ph idx="1"/>
          </p:nvPr>
        </p:nvSpPr>
        <p:spPr/>
        <p:txBody>
          <a:bodyPr/>
          <a:lstStyle/>
          <a:p>
            <a:pPr lvl="0" indent="0">
              <a:buNone/>
            </a:pPr>
            <a:r>
              <a:rPr>
                <a:latin typeface="Courier"/>
              </a:rPr>
              <a:t>lo, hi </a:t>
            </a:r>
            <a:r>
              <a:rPr>
                <a:solidFill>
                  <a:srgbClr val="666666"/>
                </a:solidFill>
                <a:latin typeface="Courier"/>
              </a:rPr>
              <a:t>=</a:t>
            </a:r>
            <a:r>
              <a:rPr>
                <a:latin typeface="Courier"/>
              </a:rPr>
              <a:t> wilson(</a:t>
            </a:r>
            <a:r>
              <a:rPr>
                <a:solidFill>
                  <a:srgbClr val="40A070"/>
                </a:solidFill>
                <a:latin typeface="Courier"/>
              </a:rPr>
              <a:t>38</a:t>
            </a:r>
            <a:r>
              <a:rPr>
                <a:latin typeface="Courier"/>
              </a:rPr>
              <a:t>, </a:t>
            </a:r>
            <a:r>
              <a:rPr>
                <a:solidFill>
                  <a:srgbClr val="40A070"/>
                </a:solidFill>
                <a:latin typeface="Courier"/>
              </a:rPr>
              <a:t>974</a:t>
            </a:r>
            <a:r>
              <a:rPr>
                <a:latin typeface="Courier"/>
              </a:rPr>
              <a:t>)</a:t>
            </a:r>
            <a:br/>
            <a:r>
              <a:rPr>
                <a:latin typeface="Courier"/>
              </a:rPr>
              <a:t>threshold </a:t>
            </a:r>
            <a:r>
              <a:rPr>
                <a:solidFill>
                  <a:srgbClr val="666666"/>
                </a:solidFill>
                <a:latin typeface="Courier"/>
              </a:rPr>
              <a:t>=</a:t>
            </a:r>
            <a:r>
              <a:rPr>
                <a:latin typeface="Courier"/>
              </a:rPr>
              <a:t> </a:t>
            </a:r>
            <a:r>
              <a:rPr>
                <a:solidFill>
                  <a:srgbClr val="40A070"/>
                </a:solidFill>
                <a:latin typeface="Courier"/>
              </a:rPr>
              <a:t>0.01</a:t>
            </a:r>
            <a:r>
              <a:rPr>
                <a:latin typeface="Courier"/>
              </a:rPr>
              <a:t>                      </a:t>
            </a:r>
            <a:r>
              <a:rPr i="1">
                <a:solidFill>
                  <a:srgbClr val="60A0B0"/>
                </a:solidFill>
                <a:latin typeface="Courier"/>
              </a:rPr>
              <a:t># Sphere: cholera CFR below 1%</a:t>
            </a:r>
            <a:br/>
            <a:r>
              <a:rPr>
                <a:solidFill>
                  <a:srgbClr val="008000"/>
                </a:solidFill>
                <a:latin typeface="Courier"/>
              </a:rPr>
              <a:t>print</a:t>
            </a:r>
            <a:r>
              <a:rPr>
                <a:latin typeface="Courier"/>
              </a:rPr>
              <a:t>(</a:t>
            </a:r>
            <a:r>
              <a:rPr>
                <a:solidFill>
                  <a:srgbClr val="BB6688"/>
                </a:solidFill>
                <a:latin typeface="Courier"/>
              </a:rPr>
              <a:t>f"CFR </a:t>
            </a:r>
            <a:r>
              <a:rPr>
                <a:solidFill>
                  <a:srgbClr val="4070A0"/>
                </a:solidFill>
                <a:latin typeface="Courier"/>
              </a:rPr>
              <a:t>{</a:t>
            </a:r>
            <a:r>
              <a:rPr>
                <a:solidFill>
                  <a:srgbClr val="40A070"/>
                </a:solidFill>
                <a:latin typeface="Courier"/>
              </a:rPr>
              <a:t>38</a:t>
            </a:r>
            <a:r>
              <a:rPr>
                <a:solidFill>
                  <a:srgbClr val="666666"/>
                </a:solidFill>
                <a:latin typeface="Courier"/>
              </a:rPr>
              <a:t>/</a:t>
            </a:r>
            <a:r>
              <a:rPr>
                <a:solidFill>
                  <a:srgbClr val="40A070"/>
                </a:solidFill>
                <a:latin typeface="Courier"/>
              </a:rPr>
              <a:t>974</a:t>
            </a:r>
            <a:r>
              <a:rPr>
                <a:solidFill>
                  <a:srgbClr val="4070A0"/>
                </a:solidFill>
                <a:latin typeface="Courier"/>
              </a:rPr>
              <a:t>:.1%}</a:t>
            </a:r>
            <a:r>
              <a:rPr>
                <a:solidFill>
                  <a:srgbClr val="BB6688"/>
                </a:solidFill>
                <a:latin typeface="Courier"/>
              </a:rPr>
              <a:t>, interval [</a:t>
            </a:r>
            <a:r>
              <a:rPr>
                <a:solidFill>
                  <a:srgbClr val="4070A0"/>
                </a:solidFill>
                <a:latin typeface="Courier"/>
              </a:rPr>
              <a:t>{</a:t>
            </a:r>
            <a:r>
              <a:rPr>
                <a:latin typeface="Courier"/>
              </a:rPr>
              <a:t>lo</a:t>
            </a:r>
            <a:r>
              <a:rPr>
                <a:solidFill>
                  <a:srgbClr val="4070A0"/>
                </a:solidFill>
                <a:latin typeface="Courier"/>
              </a:rPr>
              <a:t>:.1%}</a:t>
            </a:r>
            <a:r>
              <a:rPr>
                <a:solidFill>
                  <a:srgbClr val="BB6688"/>
                </a:solidFill>
                <a:latin typeface="Courier"/>
              </a:rPr>
              <a:t>, </a:t>
            </a:r>
            <a:r>
              <a:rPr>
                <a:solidFill>
                  <a:srgbClr val="4070A0"/>
                </a:solidFill>
                <a:latin typeface="Courier"/>
              </a:rPr>
              <a:t>{</a:t>
            </a:r>
            <a:r>
              <a:rPr>
                <a:latin typeface="Courier"/>
              </a:rPr>
              <a:t>hi</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f"entire interval above the </a:t>
            </a:r>
            <a:r>
              <a:rPr>
                <a:solidFill>
                  <a:srgbClr val="4070A0"/>
                </a:solidFill>
                <a:latin typeface="Courier"/>
              </a:rPr>
              <a:t>{</a:t>
            </a:r>
            <a:r>
              <a:rPr>
                <a:latin typeface="Courier"/>
              </a:rPr>
              <a:t>threshold</a:t>
            </a:r>
            <a:r>
              <a:rPr>
                <a:solidFill>
                  <a:srgbClr val="4070A0"/>
                </a:solidFill>
                <a:latin typeface="Courier"/>
              </a:rPr>
              <a:t>:.0%}</a:t>
            </a:r>
            <a:r>
              <a:rPr>
                <a:solidFill>
                  <a:srgbClr val="BB6688"/>
                </a:solidFill>
                <a:latin typeface="Courier"/>
              </a:rPr>
              <a:t> threshold: </a:t>
            </a:r>
            <a:r>
              <a:rPr>
                <a:solidFill>
                  <a:srgbClr val="4070A0"/>
                </a:solidFill>
                <a:latin typeface="Courier"/>
              </a:rPr>
              <a:t>{</a:t>
            </a:r>
            <a:r>
              <a:rPr>
                <a:latin typeface="Courier"/>
              </a:rPr>
              <a:t>lo </a:t>
            </a:r>
            <a:r>
              <a:rPr>
                <a:solidFill>
                  <a:srgbClr val="666666"/>
                </a:solidFill>
                <a:latin typeface="Courier"/>
              </a:rPr>
              <a:t>&gt;</a:t>
            </a:r>
            <a:r>
              <a:rPr>
                <a:latin typeface="Courier"/>
              </a:rPr>
              <a:t> threshold</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l’intervalle change la décision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prop.test</a:t>
            </a:r>
            <a:r>
              <a:rPr>
                <a:latin typeface="Courier"/>
              </a:rPr>
              <a:t>(</a:t>
            </a:r>
            <a:r>
              <a:rPr>
                <a:solidFill>
                  <a:srgbClr val="40A070"/>
                </a:solidFill>
                <a:latin typeface="Courier"/>
              </a:rPr>
              <a:t>38</a:t>
            </a:r>
            <a:r>
              <a:rPr>
                <a:latin typeface="Courier"/>
              </a:rPr>
              <a:t>, </a:t>
            </a:r>
            <a:r>
              <a:rPr>
                <a:solidFill>
                  <a:srgbClr val="40A070"/>
                </a:solidFill>
                <a:latin typeface="Courier"/>
              </a:rPr>
              <a:t>974</a:t>
            </a:r>
            <a:r>
              <a:rPr>
                <a:latin typeface="Courier"/>
              </a:rPr>
              <a:t>)</a:t>
            </a:r>
            <a:r>
              <a:rPr>
                <a:solidFill>
                  <a:srgbClr val="4070A0"/>
                </a:solidFill>
                <a:latin typeface="Courier"/>
              </a:rPr>
              <a:t>$</a:t>
            </a:r>
            <a:r>
              <a:rPr>
                <a:latin typeface="Courier"/>
              </a:rPr>
              <a:t>conf.int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l’intervalle change la décision</a:t>
            </a:r>
          </a:p>
        </p:txBody>
      </p:sp>
      <p:sp>
        <p:nvSpPr>
          <p:cNvPr id="3" name="Content Placeholder 2"/>
          <p:cNvSpPr>
            <a:spLocks noGrp="1"/>
          </p:cNvSpPr>
          <p:nvPr>
            <p:ph idx="1"/>
          </p:nvPr>
        </p:nvSpPr>
        <p:spPr/>
        <p:txBody>
          <a:bodyPr/>
          <a:lstStyle/>
          <a:p>
            <a:pPr lvl="0"/>
            <a:r>
              <a:rPr/>
              <a:t>La létalité du choléra vaut 3,9 % avec un intervalle de 2,9 % à 5,3 %, et le seuil Sphère vaut 1 % — Toute valeur de…</a:t>
            </a:r>
          </a:p>
          <a:p>
            <a:pPr lvl="0"/>
            <a:r>
              <a:rPr/>
              <a:t>C’est là qu’on peut agir sur une estimation ponctuelle : quand tout l’intervalle dit la même chose — Là où il enjambe…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intervalles que ce cours ne calculera pas ainsi</a:t>
            </a:r>
          </a:p>
        </p:txBody>
      </p:sp>
      <p:sp>
        <p:nvSpPr>
          <p:cNvPr id="3" name="Content Placeholder 2"/>
          <p:cNvSpPr>
            <a:spLocks noGrp="1"/>
          </p:cNvSpPr>
          <p:nvPr>
            <p:ph idx="1"/>
          </p:nvPr>
        </p:nvSpPr>
        <p:spPr/>
        <p:txBody>
          <a:bodyPr/>
          <a:lstStyle/>
          <a:p>
            <a:pPr lvl="0"/>
            <a:r>
              <a:rPr/>
              <a:t>Une proportion issue d’un échantillon en grappes — Le cours sur les enquêtes a établi qu’un plan en grappes élargit…</a:t>
            </a:r>
          </a:p>
          <a:p>
            <a:pPr lvl="0"/>
            <a:r>
              <a:rPr/>
              <a:t>Une médiane ou une moyenne asymétrique — Les intervalles présentés ici sont pour des proportions</a:t>
            </a:r>
          </a:p>
          <a:p>
            <a:pPr lvl="0"/>
            <a:r>
              <a:rPr/>
              <a:t>Un effectif sans dénominateur — « 142 cas ont été signalés » n’a pas d’intervalle, car ce n’est l’estimation de rien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comme une fourchette — Exemple</a:t>
            </a:r>
          </a:p>
        </p:txBody>
      </p:sp>
      <p:sp>
        <p:nvSpPr>
          <p:cNvPr id="3" name="Content Placeholder 2"/>
          <p:cNvSpPr>
            <a:spLocks noGrp="1"/>
          </p:cNvSpPr>
          <p:nvPr>
            <p:ph idx="1"/>
          </p:nvPr>
        </p:nvSpPr>
        <p:spPr/>
        <p:txBody>
          <a:bodyPr/>
          <a:lstStyle/>
          <a:p>
            <a:pPr lvl="0" indent="0">
              <a:buNone/>
            </a:pPr>
            <a:r>
              <a:rPr>
                <a:latin typeface="Courier"/>
              </a:rPr>
              <a:t>Over-age enrolment, grade 6
  50.8%   95% CI 42.3 to 59.1, n = 132
  Between four and six students in ten. The interval is wide because grade 6
  holds 132 students; a difference of five points against another grade would
  not be distinguishable at this sample size.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comme une fourchette</a:t>
            </a:r>
          </a:p>
        </p:txBody>
      </p:sp>
      <p:sp>
        <p:nvSpPr>
          <p:cNvPr id="3" name="Content Placeholder 2"/>
          <p:cNvSpPr>
            <a:spLocks noGrp="1"/>
          </p:cNvSpPr>
          <p:nvPr>
            <p:ph idx="1"/>
          </p:nvPr>
        </p:nvSpPr>
        <p:spPr/>
        <p:txBody>
          <a:bodyPr/>
          <a:lstStyle/>
          <a:p>
            <a:pPr lvl="0"/>
            <a:r>
              <a:rPr/>
              <a:t>La dernière phrase est la plus utile — Elle dit d’avance au lecteur quelles comparaisons ce nombre peut porter, ce qui…</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 intervalle dit à quel point un nombre est incertain.</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https://data-analysis.cassion.dev/fr/cours/applied-statistics-for-programmes/stat-02-the-interval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proportion de zéro avec un intervalle jusqu’à 24 %</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Douze enfants, aucun en retard d’âge. L’intervalle du manuel dit 0 % à 0 %. Le bon dit 0 % à 24,3 %, et l’écart entre ces deux réponses décide si vous agiriez sur cette cellule.</vt:lpwstr>
  </property>
</Properties>
</file>