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notesMaster" Target="notesMasters/notesMaster1.xml" /><Relationship Id="rId30" Type="http://schemas.openxmlformats.org/officeDocument/2006/relationships/viewProps" Target="viewProps.xml" /><Relationship Id="rId29" Type="http://schemas.openxmlformats.org/officeDocument/2006/relationships/presProps" Target="presProps.xml" /><Relationship Id="rId1" Type="http://schemas.openxmlformats.org/officeDocument/2006/relationships/slideMaster" Target="slideMasters/slideMaster1.xml" /><Relationship Id="rId32" Type="http://schemas.openxmlformats.org/officeDocument/2006/relationships/tableStyles" Target="tableStyles.xml" /><Relationship Id="rId31"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5.5-point gap with an interval from −0.4 to +11.3, and a 19.4-point gap with an interval from −26.1 to −12.8. Same test, same code, opposite conclusions — and module 4 left both of them open on purpose.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education course found boys over-age more often than girls and declined to call it a finding. The protection course found a disability gap in referral completion and called it the most important result in the dataset. Both said “compute the interval first”. This is that computation.</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two intervals overlap. Overlapping intervals are a hint and not a test — the correct thing to compute is an interval on the </a:t>
            </a:r>
            <a:r>
              <a:rPr i="1"/>
              <a:t>difference</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Difference +5.5 points, 95% CI −0.4 to +11.3, p = 0.066. The interval includes zero. So the honest answer is not “there is no gap” — it is “this survey cannot tell you whether there is a gap, and if there is one it is somewhere between girls being slightly worse off and boys being eleven points worse off”. That is a genuinely useful sentence and it is not the same as a null result.</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Difference −19.4 points, 95% CI −26.1 to −12.8, p &lt; 0.001. Every value in that interval is a substantial gap. The smallest gap consistent with the data is 12.8 points, which is still large enough to act on. That is what makes this a finding rather than a hint.</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Notice that the significant result has the smaller sample in one arm. 202 cases produced a decisive answer and 510 students did not, because the effect size is nearly four times larger. Sample size and effect size trade off, and it is the combination that determines whether a comparison resolves.</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tests cover almost everything a programme report compares, and the choice is made by what the outcome is rather than by what feels sophisticated.</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Each test assumes things, and two of them are checkable in one line. Independence. Every test above assumes each row is an independent observation. It is the assumption most often violated and the hardest to see — lesson 6 is entirely about a case where it fails. Expected cell counts for chi-square. The test is unreliable when an expected cell falls below about five. Print </a:t>
            </a:r>
            <a:r>
              <a:rPr>
                <a:latin typeface="Courier"/>
              </a:rPr>
              <a:t>expected.min()</a:t>
            </a:r>
            <a:r>
              <a:rPr/>
              <a:t> every time; if it is small, collapse categories or use Fisher’s exact test. Equal variances for the t-test. Do not check it — use Welch’s t-test always, which does not assume it. </a:t>
            </a:r>
            <a:r>
              <a:rPr>
                <a:latin typeface="Courier"/>
              </a:rPr>
              <a:t>scipy.stats.ttest_ind(..., equal_var=False)</a:t>
            </a:r>
            <a:r>
              <a:rPr/>
              <a:t> and R’s </a:t>
            </a:r>
            <a:r>
              <a:rPr>
                <a:latin typeface="Courier"/>
              </a:rPr>
              <a:t>t.test</a:t>
            </a:r>
            <a:r>
              <a:rPr/>
              <a:t> default. The version that assumes equal variances buys nothing and fails when the groups differ in spread.</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Both blocks report the difference and its interval as the headline, with the two group figures beneath. That ordering is deliberate: the difference is the claim, and the two proportions are the evidence for it.</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One of these gaps is statistically significant. The next lesson asks whether that is the same thing as mattering — and finds a comparison where a p-value below 0.001 describes a difference no programme would act on.</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applied-statistics-for-programmes/stat-03-two-gaps-two-answer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Two gaps, two answers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A 5.5-point gap with an interval from −0.4 to +11.3, and a 19.4-point gap with an interval from −26.1 to −12.8. Same test, same code, opposite conclusions — and module 4 left both of them open on purpose.</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3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two questions module 4 deferred</a:t>
            </a:r>
          </a:p>
          <a:p>
            <a:pPr lvl="0"/>
            <a:r>
              <a:rPr/>
              <a:t>Gap one: the one that is not there</a:t>
            </a:r>
          </a:p>
          <a:p>
            <a:pPr lvl="0"/>
            <a:r>
              <a:rPr/>
              <a:t>Gap two: the one that is</a:t>
            </a:r>
          </a:p>
          <a:p>
            <a:pPr lvl="0"/>
            <a:r>
              <a:rPr/>
              <a:t>The two results side by side</a:t>
            </a:r>
          </a:p>
          <a:p>
            <a:pPr lvl="0"/>
            <a:r>
              <a:rPr/>
              <a:t>Choosing the test</a:t>
            </a:r>
          </a:p>
          <a:p>
            <a:pPr lvl="0"/>
            <a:r>
              <a:rPr/>
              <a:t>Check the assumptions, and say you did</a:t>
            </a:r>
          </a:p>
          <a:p>
            <a:pPr lvl="0"/>
            <a:r>
              <a:rPr/>
              <a:t>Report the difference, not the two numbers</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two questions module 4 deferred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r>
              <a:rPr b="1">
                <a:solidFill>
                  <a:srgbClr val="008000"/>
                </a:solidFill>
                <a:latin typeface="Courier"/>
              </a:rPr>
              <a:t>from</a:t>
            </a:r>
            <a:r>
              <a:rPr>
                <a:latin typeface="Courier"/>
              </a:rPr>
              <a:t> statsmodels.stats.proportion </a:t>
            </a:r>
            <a:r>
              <a:rPr b="1">
                <a:solidFill>
                  <a:srgbClr val="008000"/>
                </a:solidFill>
                <a:latin typeface="Courier"/>
              </a:rPr>
              <a:t>import</a:t>
            </a:r>
            <a:r>
              <a:rPr>
                <a:latin typeface="Courier"/>
              </a:rPr>
              <a:t> proportions_ztest, confint_proportions_2indep</a:t>
            </a:r>
            <a:br/>
            <a:br/>
            <a:r>
              <a:rPr>
                <a:latin typeface="Courier"/>
              </a:rPr>
              <a:t>enrolment </a:t>
            </a:r>
            <a:r>
              <a:rPr>
                <a:solidFill>
                  <a:srgbClr val="666666"/>
                </a:solidFill>
                <a:latin typeface="Courier"/>
              </a:rPr>
              <a:t>=</a:t>
            </a:r>
            <a:r>
              <a:rPr>
                <a:latin typeface="Courier"/>
              </a:rPr>
              <a:t> pd.read_csv(</a:t>
            </a:r>
            <a:r>
              <a:rPr>
                <a:solidFill>
                  <a:srgbClr val="4070A0"/>
                </a:solidFill>
                <a:latin typeface="Courier"/>
              </a:rPr>
              <a:t>"school-enrolment-2024.v1.csv"</a:t>
            </a:r>
            <a:r>
              <a:rPr>
                <a:latin typeface="Courier"/>
              </a:rPr>
              <a:t>)</a:t>
            </a:r>
            <a:br/>
            <a:r>
              <a:rPr>
                <a:latin typeface="Courier"/>
              </a:rPr>
              <a:t>clean </a:t>
            </a:r>
            <a:r>
              <a:rPr>
                <a:solidFill>
                  <a:srgbClr val="666666"/>
                </a:solidFill>
                <a:latin typeface="Courier"/>
              </a:rPr>
              <a:t>=</a:t>
            </a:r>
            <a:r>
              <a:rPr>
                <a:latin typeface="Courier"/>
              </a:rPr>
              <a:t> enrolment[(enrolment[</a:t>
            </a:r>
            <a:r>
              <a:rPr>
                <a:solidFill>
                  <a:srgbClr val="4070A0"/>
                </a:solidFill>
                <a:latin typeface="Courier"/>
              </a:rPr>
              <a:t>"age_years"</a:t>
            </a:r>
            <a:r>
              <a:rPr>
                <a:latin typeface="Courier"/>
              </a:rPr>
              <a:t>] </a:t>
            </a:r>
            <a:r>
              <a:rPr>
                <a:solidFill>
                  <a:srgbClr val="666666"/>
                </a:solidFill>
                <a:latin typeface="Courier"/>
              </a:rPr>
              <a:t>&lt;=</a:t>
            </a:r>
            <a:r>
              <a:rPr>
                <a:latin typeface="Courier"/>
              </a:rPr>
              <a:t> </a:t>
            </a:r>
            <a:r>
              <a:rPr>
                <a:solidFill>
                  <a:srgbClr val="40A070"/>
                </a:solidFill>
                <a:latin typeface="Courier"/>
              </a:rPr>
              <a:t>20</a:t>
            </a:r>
            <a:r>
              <a:rPr>
                <a:latin typeface="Courier"/>
              </a:rPr>
              <a:t>)</a:t>
            </a:r>
            <a:br/>
            <a:r>
              <a:rPr>
                <a:latin typeface="Courier"/>
              </a:rPr>
              <a:t>                  </a:t>
            </a:r>
            <a:r>
              <a:rPr>
                <a:solidFill>
                  <a:srgbClr val="666666"/>
                </a:solidFill>
                <a:latin typeface="Courier"/>
              </a:rPr>
              <a:t>&amp;</a:t>
            </a:r>
            <a:r>
              <a:rPr>
                <a:latin typeface="Courier"/>
              </a:rPr>
              <a:t> (enrolment[</a:t>
            </a:r>
            <a:r>
              <a:rPr>
                <a:solidFill>
                  <a:srgbClr val="4070A0"/>
                </a:solidFill>
                <a:latin typeface="Courier"/>
              </a:rPr>
              <a:t>"school_year"</a:t>
            </a:r>
            <a:r>
              <a:rPr>
                <a:latin typeface="Courier"/>
              </a:rPr>
              <a:t>] </a:t>
            </a:r>
            <a:r>
              <a:rPr>
                <a:solidFill>
                  <a:srgbClr val="666666"/>
                </a:solidFill>
                <a:latin typeface="Courier"/>
              </a:rPr>
              <a:t>==</a:t>
            </a:r>
            <a:r>
              <a:rPr>
                <a:latin typeface="Courier"/>
              </a:rPr>
              <a:t> </a:t>
            </a:r>
            <a:r>
              <a:rPr>
                <a:solidFill>
                  <a:srgbClr val="40A070"/>
                </a:solidFill>
                <a:latin typeface="Courier"/>
              </a:rPr>
              <a:t>2024</a:t>
            </a:r>
            <a:r>
              <a:rPr>
                <a:latin typeface="Courier"/>
              </a:rPr>
              <a:t>)</a:t>
            </a:r>
            <a:br/>
            <a:r>
              <a:rPr>
                <a:latin typeface="Courier"/>
              </a:rPr>
              <a:t>                  </a:t>
            </a:r>
            <a:r>
              <a:rPr>
                <a:solidFill>
                  <a:srgbClr val="666666"/>
                </a:solidFill>
                <a:latin typeface="Courier"/>
              </a:rPr>
              <a:t>&amp;</a:t>
            </a:r>
            <a:r>
              <a:rPr>
                <a:latin typeface="Courier"/>
              </a:rPr>
              <a:t> enrolment[</a:t>
            </a:r>
            <a:r>
              <a:rPr>
                <a:solidFill>
                  <a:srgbClr val="4070A0"/>
                </a:solidFill>
                <a:latin typeface="Courier"/>
              </a:rPr>
              <a:t>"grade"</a:t>
            </a:r>
            <a:r>
              <a:rPr>
                <a:latin typeface="Courier"/>
              </a:rPr>
              <a:t>].between(</a:t>
            </a:r>
            <a:r>
              <a:rPr>
                <a:solidFill>
                  <a:srgbClr val="40A070"/>
                </a:solidFill>
                <a:latin typeface="Courier"/>
              </a:rPr>
              <a:t>1</a:t>
            </a:r>
            <a:r>
              <a:rPr>
                <a:latin typeface="Courier"/>
              </a:rPr>
              <a:t>, </a:t>
            </a:r>
            <a:r>
              <a:rPr>
                <a:solidFill>
                  <a:srgbClr val="40A070"/>
                </a:solidFill>
                <a:latin typeface="Courier"/>
              </a:rPr>
              <a:t>6</a:t>
            </a:r>
            <a:r>
              <a:rPr>
                <a:latin typeface="Courier"/>
              </a:rPr>
              <a:t>)]</a:t>
            </a:r>
            <a:br/>
            <a:r>
              <a:rPr>
                <a:latin typeface="Courier"/>
              </a:rPr>
              <a:t>clean </a:t>
            </a:r>
            <a:r>
              <a:rPr>
                <a:solidFill>
                  <a:srgbClr val="666666"/>
                </a:solidFill>
                <a:latin typeface="Courier"/>
              </a:rPr>
              <a:t>=</a:t>
            </a:r>
            <a:r>
              <a:rPr>
                <a:latin typeface="Courier"/>
              </a:rPr>
              <a:t> clean.assign(over_age</a:t>
            </a:r>
            <a:r>
              <a:rPr>
                <a:solidFill>
                  <a:srgbClr val="666666"/>
                </a:solidFill>
                <a:latin typeface="Courier"/>
              </a:rPr>
              <a:t>=</a:t>
            </a:r>
            <a:r>
              <a:rPr>
                <a:latin typeface="Courier"/>
              </a:rPr>
              <a:t>clean[</a:t>
            </a:r>
            <a:r>
              <a:rPr>
                <a:solidFill>
                  <a:srgbClr val="4070A0"/>
                </a:solidFill>
                <a:latin typeface="Courier"/>
              </a:rPr>
              <a:t>"age_years"</a:t>
            </a:r>
            <a:r>
              <a:rPr>
                <a:latin typeface="Courier"/>
              </a:rPr>
              <a:t>] </a:t>
            </a:r>
            <a:r>
              <a:rPr>
                <a:solidFill>
                  <a:srgbClr val="666666"/>
                </a:solidFill>
                <a:latin typeface="Courier"/>
              </a:rPr>
              <a:t>&gt;</a:t>
            </a:r>
            <a:r>
              <a:rPr>
                <a:latin typeface="Courier"/>
              </a:rPr>
              <a:t> clean[</a:t>
            </a:r>
            <a:r>
              <a:rPr>
                <a:solidFill>
                  <a:srgbClr val="4070A0"/>
                </a:solidFill>
                <a:latin typeface="Courier"/>
              </a:rPr>
              <a:t>"grade"</a:t>
            </a:r>
            <a:r>
              <a:rPr>
                <a:latin typeface="Courier"/>
              </a:rPr>
              <a:t>] </a:t>
            </a:r>
            <a:r>
              <a:rPr>
                <a:solidFill>
                  <a:srgbClr val="666666"/>
                </a:solidFill>
                <a:latin typeface="Courier"/>
              </a:rPr>
              <a:t>+</a:t>
            </a:r>
            <a:r>
              <a:rPr>
                <a:latin typeface="Courier"/>
              </a:rPr>
              <a:t> </a:t>
            </a:r>
            <a:r>
              <a:rPr>
                <a:solidFill>
                  <a:srgbClr val="40A070"/>
                </a:solidFill>
                <a:latin typeface="Courier"/>
              </a:rPr>
              <a:t>5</a:t>
            </a:r>
            <a:r>
              <a:rPr>
                <a:latin typeface="Courier"/>
              </a:rPr>
              <a:t>)</a:t>
            </a:r>
            <a:br/>
            <a:br/>
            <a:r>
              <a:rPr>
                <a:latin typeface="Courier"/>
              </a:rPr>
              <a:t>boys </a:t>
            </a:r>
            <a:r>
              <a:rPr>
                <a:solidFill>
                  <a:srgbClr val="666666"/>
                </a:solidFill>
                <a:latin typeface="Courier"/>
              </a:rPr>
              <a:t>=</a:t>
            </a:r>
            <a:r>
              <a:rPr>
                <a:latin typeface="Courier"/>
              </a:rPr>
              <a:t> clean[clean[</a:t>
            </a:r>
            <a:r>
              <a:rPr>
                <a:solidFill>
                  <a:srgbClr val="4070A0"/>
                </a:solidFill>
                <a:latin typeface="Courier"/>
              </a:rPr>
              <a:t>"sex"</a:t>
            </a:r>
            <a:r>
              <a:rPr>
                <a:latin typeface="Courier"/>
              </a:rPr>
              <a:t>] </a:t>
            </a:r>
            <a:r>
              <a:rPr>
                <a:solidFill>
                  <a:srgbClr val="666666"/>
                </a:solidFill>
                <a:latin typeface="Courier"/>
              </a:rPr>
              <a:t>==</a:t>
            </a:r>
            <a:r>
              <a:rPr>
                <a:latin typeface="Courier"/>
              </a:rPr>
              <a:t> </a:t>
            </a:r>
            <a:r>
              <a:rPr>
                <a:solidFill>
                  <a:srgbClr val="4070A0"/>
                </a:solidFill>
                <a:latin typeface="Courier"/>
              </a:rPr>
              <a:t>"m"</a:t>
            </a:r>
            <a:r>
              <a:rPr>
                <a:latin typeface="Courier"/>
              </a:rPr>
              <a:t>][</a:t>
            </a:r>
            <a:r>
              <a:rPr>
                <a:solidFill>
                  <a:srgbClr val="4070A0"/>
                </a:solidFill>
                <a:latin typeface="Courier"/>
              </a:rPr>
              <a:t>"over_age"</a:t>
            </a:r>
            <a:r>
              <a:rPr>
                <a:latin typeface="Courier"/>
              </a:rPr>
              <a:t>]</a:t>
            </a:r>
            <a:br/>
            <a:r>
              <a:rPr>
                <a:latin typeface="Courier"/>
              </a:rPr>
              <a:t>girls </a:t>
            </a:r>
            <a:r>
              <a:rPr>
                <a:solidFill>
                  <a:srgbClr val="666666"/>
                </a:solidFill>
                <a:latin typeface="Courier"/>
              </a:rPr>
              <a:t>=</a:t>
            </a:r>
            <a:r>
              <a:rPr>
                <a:latin typeface="Courier"/>
              </a:rPr>
              <a:t> clean[clean[</a:t>
            </a:r>
            <a:r>
              <a:rPr>
                <a:solidFill>
                  <a:srgbClr val="4070A0"/>
                </a:solidFill>
                <a:latin typeface="Courier"/>
              </a:rPr>
              <a:t>"sex"</a:t>
            </a:r>
            <a:r>
              <a:rPr>
                <a:latin typeface="Courier"/>
              </a:rPr>
              <a:t>] </a:t>
            </a:r>
            <a:r>
              <a:rPr>
                <a:solidFill>
                  <a:srgbClr val="666666"/>
                </a:solidFill>
                <a:latin typeface="Courier"/>
              </a:rPr>
              <a:t>==</a:t>
            </a:r>
            <a:r>
              <a:rPr>
                <a:latin typeface="Courier"/>
              </a:rPr>
              <a:t> </a:t>
            </a:r>
            <a:r>
              <a:rPr>
                <a:solidFill>
                  <a:srgbClr val="4070A0"/>
                </a:solidFill>
                <a:latin typeface="Courier"/>
              </a:rPr>
              <a:t>"f"</a:t>
            </a:r>
            <a:r>
              <a:rPr>
                <a:latin typeface="Courier"/>
              </a:rPr>
              <a:t>][</a:t>
            </a:r>
            <a:r>
              <a:rPr>
                <a:solidFill>
                  <a:srgbClr val="4070A0"/>
                </a:solidFill>
                <a:latin typeface="Courier"/>
              </a:rPr>
              <a:t>"over_age"</a:t>
            </a:r>
            <a:r>
              <a:rPr>
                <a:latin typeface="Courier"/>
              </a:rPr>
              <a:t>]</a:t>
            </a:r>
            <a:br/>
            <a:r>
              <a:rPr>
                <a:solidFill>
                  <a:srgbClr val="008000"/>
                </a:solidFill>
                <a:latin typeface="Courier"/>
              </a:rPr>
              <a:t>print</a:t>
            </a:r>
            <a:r>
              <a:rPr>
                <a:latin typeface="Courier"/>
              </a:rPr>
              <a:t>(</a:t>
            </a:r>
            <a:r>
              <a:rPr>
                <a:solidFill>
                  <a:srgbClr val="BB6688"/>
                </a:solidFill>
                <a:latin typeface="Courier"/>
              </a:rPr>
              <a:t>f"boys  </a:t>
            </a:r>
            <a:r>
              <a:rPr>
                <a:solidFill>
                  <a:srgbClr val="4070A0"/>
                </a:solidFill>
                <a:latin typeface="Courier"/>
              </a:rPr>
              <a:t>{</a:t>
            </a:r>
            <a:r>
              <a:rPr>
                <a:latin typeface="Courier"/>
              </a:rPr>
              <a:t>boys</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solidFill>
                  <a:srgbClr val="4070A0"/>
                </a:solidFill>
                <a:latin typeface="Courier"/>
              </a:rPr>
              <a:t>{</a:t>
            </a:r>
            <a:r>
              <a:rPr>
                <a:solidFill>
                  <a:srgbClr val="008000"/>
                </a:solidFill>
                <a:latin typeface="Courier"/>
              </a:rPr>
              <a:t>len</a:t>
            </a:r>
            <a:r>
              <a:rPr>
                <a:latin typeface="Courier"/>
              </a:rPr>
              <a:t>(boys)</a:t>
            </a:r>
            <a:r>
              <a:rPr>
                <a:solidFill>
                  <a:srgbClr val="4070A0"/>
                </a:solidFill>
                <a:latin typeface="Courier"/>
              </a:rPr>
              <a:t>}</a:t>
            </a:r>
            <a:r>
              <a:rPr>
                <a:solidFill>
                  <a:srgbClr val="BB6688"/>
                </a:solidFill>
                <a:latin typeface="Courier"/>
              </a:rPr>
              <a:t> = </a:t>
            </a:r>
            <a:r>
              <a:rPr>
                <a:solidFill>
                  <a:srgbClr val="4070A0"/>
                </a:solidFill>
                <a:latin typeface="Courier"/>
              </a:rPr>
              <a:t>{</a:t>
            </a:r>
            <a:r>
              <a:rPr>
                <a:latin typeface="Courier"/>
              </a:rPr>
              <a:t>boys</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f"girls </a:t>
            </a:r>
            <a:r>
              <a:rPr>
                <a:solidFill>
                  <a:srgbClr val="4070A0"/>
                </a:solidFill>
                <a:latin typeface="Courier"/>
              </a:rPr>
              <a:t>{</a:t>
            </a:r>
            <a:r>
              <a:rPr>
                <a:latin typeface="Courier"/>
              </a:rPr>
              <a:t>girls</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solidFill>
                  <a:srgbClr val="4070A0"/>
                </a:solidFill>
                <a:latin typeface="Courier"/>
              </a:rPr>
              <a:t>{</a:t>
            </a:r>
            <a:r>
              <a:rPr>
                <a:solidFill>
                  <a:srgbClr val="008000"/>
                </a:solidFill>
                <a:latin typeface="Courier"/>
              </a:rPr>
              <a:t>len</a:t>
            </a:r>
            <a:r>
              <a:rPr>
                <a:latin typeface="Courier"/>
              </a:rPr>
              <a:t>(girls)</a:t>
            </a:r>
            <a:r>
              <a:rPr>
                <a:solidFill>
                  <a:srgbClr val="4070A0"/>
                </a:solidFill>
                <a:latin typeface="Courier"/>
              </a:rPr>
              <a:t>}</a:t>
            </a:r>
            <a:r>
              <a:rPr>
                <a:solidFill>
                  <a:srgbClr val="BB6688"/>
                </a:solidFill>
                <a:latin typeface="Courier"/>
              </a:rPr>
              <a:t> = </a:t>
            </a:r>
            <a:r>
              <a:rPr>
                <a:solidFill>
                  <a:srgbClr val="4070A0"/>
                </a:solidFill>
                <a:latin typeface="Courier"/>
              </a:rPr>
              <a:t>{</a:t>
            </a:r>
            <a:r>
              <a:rPr>
                <a:latin typeface="Courier"/>
              </a:rPr>
              <a:t>girls</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two questions module 4 deferred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enrolment </a:t>
            </a:r>
            <a:r>
              <a:rPr>
                <a:solidFill>
                  <a:srgbClr val="4070A0"/>
                </a:solidFill>
                <a:latin typeface="Courier"/>
              </a:rPr>
              <a:t>|&gt;</a:t>
            </a:r>
            <a:br/>
            <a:r>
              <a:rPr>
                <a:latin typeface="Courier"/>
              </a:rPr>
              <a:t>  </a:t>
            </a:r>
            <a:r>
              <a:rPr>
                <a:solidFill>
                  <a:srgbClr val="06287E"/>
                </a:solidFill>
                <a:latin typeface="Courier"/>
              </a:rPr>
              <a:t>filter</a:t>
            </a:r>
            <a:r>
              <a:rPr>
                <a:latin typeface="Courier"/>
              </a:rPr>
              <a:t>(age_years </a:t>
            </a:r>
            <a:r>
              <a:rPr>
                <a:solidFill>
                  <a:srgbClr val="4070A0"/>
                </a:solidFill>
                <a:latin typeface="Courier"/>
              </a:rPr>
              <a:t>&lt;=</a:t>
            </a:r>
            <a:r>
              <a:rPr>
                <a:latin typeface="Courier"/>
              </a:rPr>
              <a:t> </a:t>
            </a:r>
            <a:r>
              <a:rPr>
                <a:solidFill>
                  <a:srgbClr val="40A070"/>
                </a:solidFill>
                <a:latin typeface="Courier"/>
              </a:rPr>
              <a:t>20</a:t>
            </a:r>
            <a:r>
              <a:rPr>
                <a:latin typeface="Courier"/>
              </a:rPr>
              <a:t>, school_year </a:t>
            </a:r>
            <a:r>
              <a:rPr>
                <a:solidFill>
                  <a:srgbClr val="4070A0"/>
                </a:solidFill>
                <a:latin typeface="Courier"/>
              </a:rPr>
              <a:t>==</a:t>
            </a:r>
            <a:r>
              <a:rPr>
                <a:latin typeface="Courier"/>
              </a:rPr>
              <a:t> </a:t>
            </a:r>
            <a:r>
              <a:rPr>
                <a:solidFill>
                  <a:srgbClr val="40A070"/>
                </a:solidFill>
                <a:latin typeface="Courier"/>
              </a:rPr>
              <a:t>2024</a:t>
            </a:r>
            <a:r>
              <a:rPr>
                <a:latin typeface="Courier"/>
              </a:rPr>
              <a:t>, </a:t>
            </a:r>
            <a:r>
              <a:rPr>
                <a:solidFill>
                  <a:srgbClr val="06287E"/>
                </a:solidFill>
                <a:latin typeface="Courier"/>
              </a:rPr>
              <a:t>between</a:t>
            </a:r>
            <a:r>
              <a:rPr>
                <a:latin typeface="Courier"/>
              </a:rPr>
              <a:t>(grade, </a:t>
            </a:r>
            <a:r>
              <a:rPr>
                <a:solidFill>
                  <a:srgbClr val="40A070"/>
                </a:solidFill>
                <a:latin typeface="Courier"/>
              </a:rPr>
              <a:t>1</a:t>
            </a:r>
            <a:r>
              <a:rPr>
                <a:latin typeface="Courier"/>
              </a:rPr>
              <a:t>, </a:t>
            </a:r>
            <a:r>
              <a:rPr>
                <a:solidFill>
                  <a:srgbClr val="40A070"/>
                </a:solidFill>
                <a:latin typeface="Courier"/>
              </a:rPr>
              <a:t>6</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over_age =</a:t>
            </a:r>
            <a:r>
              <a:rPr>
                <a:latin typeface="Courier"/>
              </a:rPr>
              <a:t> age_years </a:t>
            </a:r>
            <a:r>
              <a:rPr>
                <a:solidFill>
                  <a:srgbClr val="4070A0"/>
                </a:solidFill>
                <a:latin typeface="Courier"/>
              </a:rPr>
              <a:t>&gt;</a:t>
            </a:r>
            <a:r>
              <a:rPr>
                <a:latin typeface="Courier"/>
              </a:rPr>
              <a:t> grade </a:t>
            </a:r>
            <a:r>
              <a:rPr>
                <a:solidFill>
                  <a:srgbClr val="4070A0"/>
                </a:solidFill>
                <a:latin typeface="Courier"/>
              </a:rPr>
              <a:t>+</a:t>
            </a:r>
            <a:r>
              <a:rPr>
                <a:latin typeface="Courier"/>
              </a:rPr>
              <a:t> </a:t>
            </a:r>
            <a:r>
              <a:rPr>
                <a:solidFill>
                  <a:srgbClr val="40A070"/>
                </a:solidFill>
                <a:latin typeface="Courier"/>
              </a:rPr>
              <a:t>5</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k =</a:t>
            </a:r>
            <a:r>
              <a:rPr>
                <a:latin typeface="Courier"/>
              </a:rPr>
              <a:t> </a:t>
            </a:r>
            <a:r>
              <a:rPr>
                <a:solidFill>
                  <a:srgbClr val="06287E"/>
                </a:solidFill>
                <a:latin typeface="Courier"/>
              </a:rPr>
              <a:t>sum</a:t>
            </a:r>
            <a:r>
              <a:rPr>
                <a:latin typeface="Courier"/>
              </a:rPr>
              <a:t>(over_age),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sex)</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Gap one: the one that is not there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Group</a:t>
                      </a:r>
                    </a:p>
                  </a:txBody>
                  <a:tcPr/>
                </a:tc>
                <a:tc>
                  <a:txBody>
                    <a:bodyPr/>
                    <a:lstStyle/>
                    <a:p>
                      <a:pPr lvl="0" indent="0" marL="0">
                        <a:buNone/>
                      </a:pPr>
                      <a:r>
                        <a:rPr/>
                        <a:t>Over-age</a:t>
                      </a:r>
                    </a:p>
                  </a:txBody>
                  <a:tcPr/>
                </a:tc>
                <a:tc>
                  <a:txBody>
                    <a:bodyPr/>
                    <a:lstStyle/>
                    <a:p>
                      <a:pPr lvl="0" indent="0" marL="0">
                        <a:buNone/>
                      </a:pPr>
                      <a:r>
                        <a:rPr/>
                        <a:t>n</a:t>
                      </a:r>
                    </a:p>
                  </a:txBody>
                  <a:tcPr/>
                </a:tc>
                <a:tc>
                  <a:txBody>
                    <a:bodyPr/>
                    <a:lstStyle/>
                    <a:p>
                      <a:pPr lvl="0" indent="0" marL="0">
                        <a:buNone/>
                      </a:pPr>
                      <a:r>
                        <a:rPr/>
                        <a:t>95% interval</a:t>
                      </a:r>
                    </a:p>
                  </a:txBody>
                  <a:tcPr/>
                </a:tc>
              </a:tr>
              <a:tr h="0">
                <a:tc>
                  <a:txBody>
                    <a:bodyPr/>
                    <a:lstStyle/>
                    <a:p>
                      <a:pPr lvl="0" indent="0" marL="0">
                        <a:buNone/>
                      </a:pPr>
                      <a:r>
                        <a:rPr/>
                        <a:t>Boys</a:t>
                      </a:r>
                    </a:p>
                  </a:txBody>
                </a:tc>
                <a:tc>
                  <a:txBody>
                    <a:bodyPr/>
                    <a:lstStyle/>
                    <a:p>
                      <a:pPr lvl="0" indent="0" marL="0">
                        <a:buNone/>
                      </a:pPr>
                      <a:r>
                        <a:rPr/>
                        <a:t>39.2%</a:t>
                      </a:r>
                    </a:p>
                  </a:txBody>
                </a:tc>
                <a:tc>
                  <a:txBody>
                    <a:bodyPr/>
                    <a:lstStyle/>
                    <a:p>
                      <a:pPr lvl="0" indent="0" marL="0">
                        <a:buNone/>
                      </a:pPr>
                      <a:r>
                        <a:rPr/>
                        <a:t>510</a:t>
                      </a:r>
                    </a:p>
                  </a:txBody>
                </a:tc>
                <a:tc>
                  <a:txBody>
                    <a:bodyPr/>
                    <a:lstStyle/>
                    <a:p>
                      <a:pPr lvl="0" indent="0" marL="0">
                        <a:buNone/>
                      </a:pPr>
                      <a:r>
                        <a:rPr/>
                        <a:t>35.1–43.5%</a:t>
                      </a:r>
                    </a:p>
                  </a:txBody>
                </a:tc>
              </a:tr>
              <a:tr h="0">
                <a:tc>
                  <a:txBody>
                    <a:bodyPr/>
                    <a:lstStyle/>
                    <a:p>
                      <a:pPr lvl="0" indent="0" marL="0">
                        <a:buNone/>
                      </a:pPr>
                      <a:r>
                        <a:rPr/>
                        <a:t>Girls</a:t>
                      </a:r>
                    </a:p>
                  </a:txBody>
                </a:tc>
                <a:tc>
                  <a:txBody>
                    <a:bodyPr/>
                    <a:lstStyle/>
                    <a:p>
                      <a:pPr lvl="0" indent="0" marL="0">
                        <a:buNone/>
                      </a:pPr>
                      <a:r>
                        <a:rPr/>
                        <a:t>33.8%</a:t>
                      </a:r>
                    </a:p>
                  </a:txBody>
                </a:tc>
                <a:tc>
                  <a:txBody>
                    <a:bodyPr/>
                    <a:lstStyle/>
                    <a:p>
                      <a:pPr lvl="0" indent="0" marL="0">
                        <a:buNone/>
                      </a:pPr>
                      <a:r>
                        <a:rPr/>
                        <a:t>542</a:t>
                      </a:r>
                    </a:p>
                  </a:txBody>
                </a:tc>
                <a:tc>
                  <a:txBody>
                    <a:bodyPr/>
                    <a:lstStyle/>
                    <a:p>
                      <a:pPr lvl="0" indent="0" marL="0">
                        <a:buNone/>
                      </a:pPr>
                      <a:r>
                        <a:rPr/>
                        <a:t>29.9–37.8%</a:t>
                      </a:r>
                    </a:p>
                  </a:txBody>
                </a:tc>
              </a:tr>
            </a:tbl>
          </a:graphicData>
        </a:graphic>
      </p:graphicFrame>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Gap one: the one that is not there — In Python</a:t>
            </a:r>
          </a:p>
        </p:txBody>
      </p:sp>
      <p:sp>
        <p:nvSpPr>
          <p:cNvPr id="3" name="Content Placeholder 2"/>
          <p:cNvSpPr>
            <a:spLocks noGrp="1"/>
          </p:cNvSpPr>
          <p:nvPr>
            <p:ph idx="1"/>
          </p:nvPr>
        </p:nvSpPr>
        <p:spPr/>
        <p:txBody>
          <a:bodyPr/>
          <a:lstStyle/>
          <a:p>
            <a:pPr lvl="0" indent="0">
              <a:buNone/>
            </a:pPr>
            <a:r>
              <a:rPr>
                <a:latin typeface="Courier"/>
              </a:rPr>
              <a:t>count </a:t>
            </a:r>
            <a:r>
              <a:rPr>
                <a:solidFill>
                  <a:srgbClr val="666666"/>
                </a:solidFill>
                <a:latin typeface="Courier"/>
              </a:rPr>
              <a:t>=</a:t>
            </a:r>
            <a:r>
              <a:rPr>
                <a:latin typeface="Courier"/>
              </a:rPr>
              <a:t> np.array([boys.</a:t>
            </a:r>
            <a:r>
              <a:rPr>
                <a:solidFill>
                  <a:srgbClr val="008000"/>
                </a:solidFill>
                <a:latin typeface="Courier"/>
              </a:rPr>
              <a:t>sum</a:t>
            </a:r>
            <a:r>
              <a:rPr>
                <a:latin typeface="Courier"/>
              </a:rPr>
              <a:t>(), girls.</a:t>
            </a:r>
            <a:r>
              <a:rPr>
                <a:solidFill>
                  <a:srgbClr val="008000"/>
                </a:solidFill>
                <a:latin typeface="Courier"/>
              </a:rPr>
              <a:t>sum</a:t>
            </a:r>
            <a:r>
              <a:rPr>
                <a:latin typeface="Courier"/>
              </a:rPr>
              <a:t>()])</a:t>
            </a:r>
            <a:br/>
            <a:r>
              <a:rPr>
                <a:latin typeface="Courier"/>
              </a:rPr>
              <a:t>nobs </a:t>
            </a:r>
            <a:r>
              <a:rPr>
                <a:solidFill>
                  <a:srgbClr val="666666"/>
                </a:solidFill>
                <a:latin typeface="Courier"/>
              </a:rPr>
              <a:t>=</a:t>
            </a:r>
            <a:r>
              <a:rPr>
                <a:latin typeface="Courier"/>
              </a:rPr>
              <a:t> np.array([</a:t>
            </a:r>
            <a:r>
              <a:rPr>
                <a:solidFill>
                  <a:srgbClr val="008000"/>
                </a:solidFill>
                <a:latin typeface="Courier"/>
              </a:rPr>
              <a:t>len</a:t>
            </a:r>
            <a:r>
              <a:rPr>
                <a:latin typeface="Courier"/>
              </a:rPr>
              <a:t>(boys), </a:t>
            </a:r>
            <a:r>
              <a:rPr>
                <a:solidFill>
                  <a:srgbClr val="008000"/>
                </a:solidFill>
                <a:latin typeface="Courier"/>
              </a:rPr>
              <a:t>len</a:t>
            </a:r>
            <a:r>
              <a:rPr>
                <a:latin typeface="Courier"/>
              </a:rPr>
              <a:t>(girls)])</a:t>
            </a:r>
            <a:br/>
            <a:br/>
            <a:r>
              <a:rPr>
                <a:latin typeface="Courier"/>
              </a:rPr>
              <a:t>stat, pvalue </a:t>
            </a:r>
            <a:r>
              <a:rPr>
                <a:solidFill>
                  <a:srgbClr val="666666"/>
                </a:solidFill>
                <a:latin typeface="Courier"/>
              </a:rPr>
              <a:t>=</a:t>
            </a:r>
            <a:r>
              <a:rPr>
                <a:latin typeface="Courier"/>
              </a:rPr>
              <a:t> proportions_ztest(count, nobs)</a:t>
            </a:r>
            <a:br/>
            <a:r>
              <a:rPr>
                <a:latin typeface="Courier"/>
              </a:rPr>
              <a:t>low, high </a:t>
            </a:r>
            <a:r>
              <a:rPr>
                <a:solidFill>
                  <a:srgbClr val="666666"/>
                </a:solidFill>
                <a:latin typeface="Courier"/>
              </a:rPr>
              <a:t>=</a:t>
            </a:r>
            <a:r>
              <a:rPr>
                <a:latin typeface="Courier"/>
              </a:rPr>
              <a:t> confint_proportions_2indep(count[</a:t>
            </a:r>
            <a:r>
              <a:rPr>
                <a:solidFill>
                  <a:srgbClr val="40A070"/>
                </a:solidFill>
                <a:latin typeface="Courier"/>
              </a:rPr>
              <a:t>0</a:t>
            </a:r>
            <a:r>
              <a:rPr>
                <a:latin typeface="Courier"/>
              </a:rPr>
              <a:t>], nobs[</a:t>
            </a:r>
            <a:r>
              <a:rPr>
                <a:solidFill>
                  <a:srgbClr val="40A070"/>
                </a:solidFill>
                <a:latin typeface="Courier"/>
              </a:rPr>
              <a:t>0</a:t>
            </a:r>
            <a:r>
              <a:rPr>
                <a:latin typeface="Courier"/>
              </a:rPr>
              <a:t>], count[</a:t>
            </a:r>
            <a:r>
              <a:rPr>
                <a:solidFill>
                  <a:srgbClr val="40A070"/>
                </a:solidFill>
                <a:latin typeface="Courier"/>
              </a:rPr>
              <a:t>1</a:t>
            </a:r>
            <a:r>
              <a:rPr>
                <a:latin typeface="Courier"/>
              </a:rPr>
              <a:t>], nobs[</a:t>
            </a:r>
            <a:r>
              <a:rPr>
                <a:solidFill>
                  <a:srgbClr val="40A070"/>
                </a:solidFill>
                <a:latin typeface="Courier"/>
              </a:rPr>
              <a:t>1</a:t>
            </a:r>
            <a:r>
              <a:rPr>
                <a:latin typeface="Courier"/>
              </a:rPr>
              <a:t>])</a:t>
            </a:r>
            <a:br/>
            <a:r>
              <a:rPr>
                <a:solidFill>
                  <a:srgbClr val="008000"/>
                </a:solidFill>
                <a:latin typeface="Courier"/>
              </a:rPr>
              <a:t>print</a:t>
            </a:r>
            <a:r>
              <a:rPr>
                <a:latin typeface="Courier"/>
              </a:rPr>
              <a:t>(</a:t>
            </a:r>
            <a:r>
              <a:rPr>
                <a:solidFill>
                  <a:srgbClr val="BB6688"/>
                </a:solidFill>
                <a:latin typeface="Courier"/>
              </a:rPr>
              <a:t>f"difference </a:t>
            </a:r>
            <a:r>
              <a:rPr>
                <a:solidFill>
                  <a:srgbClr val="4070A0"/>
                </a:solidFill>
                <a:latin typeface="Courier"/>
              </a:rPr>
              <a:t>{</a:t>
            </a:r>
            <a:r>
              <a:rPr>
                <a:latin typeface="Courier"/>
              </a:rPr>
              <a:t>boys</a:t>
            </a:r>
            <a:r>
              <a:rPr>
                <a:solidFill>
                  <a:srgbClr val="4070A0"/>
                </a:solidFill>
                <a:latin typeface="Courier"/>
              </a:rPr>
              <a:t>.</a:t>
            </a:r>
            <a:r>
              <a:rPr>
                <a:latin typeface="Courier"/>
              </a:rPr>
              <a:t>mean() </a:t>
            </a:r>
            <a:r>
              <a:rPr>
                <a:solidFill>
                  <a:srgbClr val="666666"/>
                </a:solidFill>
                <a:latin typeface="Courier"/>
              </a:rPr>
              <a:t>-</a:t>
            </a:r>
            <a:r>
              <a:rPr>
                <a:latin typeface="Courier"/>
              </a:rPr>
              <a:t> girls</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f"95% CI [</a:t>
            </a:r>
            <a:r>
              <a:rPr>
                <a:solidFill>
                  <a:srgbClr val="4070A0"/>
                </a:solidFill>
                <a:latin typeface="Courier"/>
              </a:rPr>
              <a:t>{</a:t>
            </a:r>
            <a:r>
              <a:rPr>
                <a:latin typeface="Courier"/>
              </a:rPr>
              <a:t>low</a:t>
            </a:r>
            <a:r>
              <a:rPr>
                <a:solidFill>
                  <a:srgbClr val="4070A0"/>
                </a:solidFill>
                <a:latin typeface="Courier"/>
              </a:rPr>
              <a:t>:+.1%}</a:t>
            </a:r>
            <a:r>
              <a:rPr>
                <a:solidFill>
                  <a:srgbClr val="BB6688"/>
                </a:solidFill>
                <a:latin typeface="Courier"/>
              </a:rPr>
              <a:t>, </a:t>
            </a:r>
            <a:r>
              <a:rPr>
                <a:solidFill>
                  <a:srgbClr val="4070A0"/>
                </a:solidFill>
                <a:latin typeface="Courier"/>
              </a:rPr>
              <a:t>{</a:t>
            </a:r>
            <a:r>
              <a:rPr>
                <a:latin typeface="Courier"/>
              </a:rPr>
              <a:t>high</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f"z = </a:t>
            </a:r>
            <a:r>
              <a:rPr>
                <a:solidFill>
                  <a:srgbClr val="4070A0"/>
                </a:solidFill>
                <a:latin typeface="Courier"/>
              </a:rPr>
              <a:t>{</a:t>
            </a:r>
            <a:r>
              <a:rPr>
                <a:latin typeface="Courier"/>
              </a:rPr>
              <a:t>stat</a:t>
            </a:r>
            <a:r>
              <a:rPr>
                <a:solidFill>
                  <a:srgbClr val="4070A0"/>
                </a:solidFill>
                <a:latin typeface="Courier"/>
              </a:rPr>
              <a:t>:.2f}</a:t>
            </a:r>
            <a:r>
              <a:rPr>
                <a:solidFill>
                  <a:srgbClr val="BB6688"/>
                </a:solidFill>
                <a:latin typeface="Courier"/>
              </a:rPr>
              <a:t>, p = </a:t>
            </a:r>
            <a:r>
              <a:rPr>
                <a:solidFill>
                  <a:srgbClr val="4070A0"/>
                </a:solidFill>
                <a:latin typeface="Courier"/>
              </a:rPr>
              <a:t>{</a:t>
            </a:r>
            <a:r>
              <a:rPr>
                <a:latin typeface="Courier"/>
              </a:rPr>
              <a:t>pvalue</a:t>
            </a:r>
            <a:r>
              <a:rPr>
                <a:solidFill>
                  <a:srgbClr val="4070A0"/>
                </a:solidFill>
                <a:latin typeface="Courier"/>
              </a:rPr>
              <a:t>:.3f}</a:t>
            </a:r>
            <a:r>
              <a:rPr>
                <a:solidFill>
                  <a:srgbClr val="BB6688"/>
                </a:solidFill>
                <a:latin typeface="Courier"/>
              </a:rPr>
              <a:t>"</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Gap one: the one that is not there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prop.test</a:t>
            </a:r>
            <a:r>
              <a:rPr>
                <a:latin typeface="Courier"/>
              </a:rPr>
              <a:t>(</a:t>
            </a:r>
            <a:r>
              <a:rPr>
                <a:solidFill>
                  <a:srgbClr val="06287E"/>
                </a:solidFill>
                <a:latin typeface="Courier"/>
              </a:rPr>
              <a:t>c</a:t>
            </a:r>
            <a:r>
              <a:rPr>
                <a:latin typeface="Courier"/>
              </a:rPr>
              <a:t>(</a:t>
            </a:r>
            <a:r>
              <a:rPr>
                <a:solidFill>
                  <a:srgbClr val="40A070"/>
                </a:solidFill>
                <a:latin typeface="Courier"/>
              </a:rPr>
              <a:t>200</a:t>
            </a:r>
            <a:r>
              <a:rPr>
                <a:latin typeface="Courier"/>
              </a:rPr>
              <a:t>, </a:t>
            </a:r>
            <a:r>
              <a:rPr>
                <a:solidFill>
                  <a:srgbClr val="40A070"/>
                </a:solidFill>
                <a:latin typeface="Courier"/>
              </a:rPr>
              <a:t>183</a:t>
            </a:r>
            <a:r>
              <a:rPr>
                <a:latin typeface="Courier"/>
              </a:rPr>
              <a:t>), </a:t>
            </a:r>
            <a:r>
              <a:rPr>
                <a:solidFill>
                  <a:srgbClr val="06287E"/>
                </a:solidFill>
                <a:latin typeface="Courier"/>
              </a:rPr>
              <a:t>c</a:t>
            </a:r>
            <a:r>
              <a:rPr>
                <a:latin typeface="Courier"/>
              </a:rPr>
              <a:t>(</a:t>
            </a:r>
            <a:r>
              <a:rPr>
                <a:solidFill>
                  <a:srgbClr val="40A070"/>
                </a:solidFill>
                <a:latin typeface="Courier"/>
              </a:rPr>
              <a:t>510</a:t>
            </a:r>
            <a:r>
              <a:rPr>
                <a:latin typeface="Courier"/>
              </a:rPr>
              <a:t>, </a:t>
            </a:r>
            <a:r>
              <a:rPr>
                <a:solidFill>
                  <a:srgbClr val="40A070"/>
                </a:solidFill>
                <a:latin typeface="Courier"/>
              </a:rPr>
              <a:t>542</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Gap one: the one that is not there</a:t>
            </a:r>
          </a:p>
        </p:txBody>
      </p:sp>
      <p:sp>
        <p:nvSpPr>
          <p:cNvPr id="3" name="Content Placeholder 2"/>
          <p:cNvSpPr>
            <a:spLocks noGrp="1"/>
          </p:cNvSpPr>
          <p:nvPr>
            <p:ph idx="1"/>
          </p:nvPr>
        </p:nvSpPr>
        <p:spPr/>
        <p:txBody>
          <a:bodyPr/>
          <a:lstStyle/>
          <a:p>
            <a:pPr lvl="0"/>
            <a:r>
              <a:rPr/>
              <a:t>Difference +5.5 points, 95% CI −0.4 to +11.3, p = 0.066</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Gap two: the one that is — In Python</a:t>
            </a:r>
          </a:p>
        </p:txBody>
      </p:sp>
      <p:sp>
        <p:nvSpPr>
          <p:cNvPr id="3" name="Content Placeholder 2"/>
          <p:cNvSpPr>
            <a:spLocks noGrp="1"/>
          </p:cNvSpPr>
          <p:nvPr>
            <p:ph idx="1"/>
          </p:nvPr>
        </p:nvSpPr>
        <p:spPr/>
        <p:txBody>
          <a:bodyPr/>
          <a:lstStyle/>
          <a:p>
            <a:pPr lvl="0" indent="0">
              <a:buNone/>
            </a:pPr>
            <a:r>
              <a:rPr>
                <a:latin typeface="Courier"/>
              </a:rPr>
              <a:t>protection </a:t>
            </a:r>
            <a:r>
              <a:rPr>
                <a:solidFill>
                  <a:srgbClr val="666666"/>
                </a:solidFill>
                <a:latin typeface="Courier"/>
              </a:rPr>
              <a:t>=</a:t>
            </a:r>
            <a:r>
              <a:rPr>
                <a:latin typeface="Courier"/>
              </a:rPr>
              <a:t> pd.read_csv(</a:t>
            </a:r>
            <a:r>
              <a:rPr>
                <a:solidFill>
                  <a:srgbClr val="4070A0"/>
                </a:solidFill>
                <a:latin typeface="Courier"/>
              </a:rPr>
              <a:t>"protection-referrals-2024.v1.csv"</a:t>
            </a:r>
            <a:r>
              <a:rPr>
                <a:latin typeface="Courier"/>
              </a:rPr>
              <a:t>)</a:t>
            </a:r>
            <a:br/>
            <a:r>
              <a:rPr>
                <a:latin typeface="Courier"/>
              </a:rPr>
              <a:t>consenting </a:t>
            </a:r>
            <a:r>
              <a:rPr>
                <a:solidFill>
                  <a:srgbClr val="666666"/>
                </a:solidFill>
                <a:latin typeface="Courier"/>
              </a:rPr>
              <a:t>=</a:t>
            </a:r>
            <a:r>
              <a:rPr>
                <a:latin typeface="Courier"/>
              </a:rPr>
              <a:t> protection[protection[</a:t>
            </a:r>
            <a:r>
              <a:rPr>
                <a:solidFill>
                  <a:srgbClr val="4070A0"/>
                </a:solidFill>
                <a:latin typeface="Courier"/>
              </a:rPr>
              <a:t>"consent_to_refer"</a:t>
            </a:r>
            <a:r>
              <a:rPr>
                <a:latin typeface="Courier"/>
              </a:rPr>
              <a:t>]]</a:t>
            </a:r>
            <a:br/>
            <a:r>
              <a:rPr>
                <a:latin typeface="Courier"/>
              </a:rPr>
              <a:t>reached </a:t>
            </a:r>
            <a:r>
              <a:rPr>
                <a:solidFill>
                  <a:srgbClr val="666666"/>
                </a:solidFill>
                <a:latin typeface="Courier"/>
              </a:rPr>
              <a:t>=</a:t>
            </a:r>
            <a:r>
              <a:rPr>
                <a:latin typeface="Courier"/>
              </a:rPr>
              <a:t> (consenting[</a:t>
            </a:r>
            <a:r>
              <a:rPr>
                <a:solidFill>
                  <a:srgbClr val="4070A0"/>
                </a:solidFill>
                <a:latin typeface="Courier"/>
              </a:rPr>
              <a:t>"referral_accepted"</a:t>
            </a:r>
            <a:r>
              <a:rPr>
                <a:latin typeface="Courier"/>
              </a:rPr>
              <a:t>]</a:t>
            </a:r>
            <a:br/>
            <a:r>
              <a:rPr>
                <a:latin typeface="Courier"/>
              </a:rPr>
              <a:t>           </a:t>
            </a:r>
            <a:r>
              <a:rPr>
                <a:solidFill>
                  <a:srgbClr val="666666"/>
                </a:solidFill>
                <a:latin typeface="Courier"/>
              </a:rPr>
              <a:t>&amp;</a:t>
            </a:r>
            <a:r>
              <a:rPr>
                <a:latin typeface="Courier"/>
              </a:rPr>
              <a:t> consenting[</a:t>
            </a:r>
            <a:r>
              <a:rPr>
                <a:solidFill>
                  <a:srgbClr val="4070A0"/>
                </a:solidFill>
                <a:latin typeface="Courier"/>
              </a:rPr>
              <a:t>"days_to_first_service"</a:t>
            </a:r>
            <a:r>
              <a:rPr>
                <a:latin typeface="Courier"/>
              </a:rPr>
              <a:t>].notna())</a:t>
            </a:r>
            <a:br/>
            <a:br/>
            <a:r>
              <a:rPr>
                <a:latin typeface="Courier"/>
              </a:rPr>
              <a:t>disability </a:t>
            </a:r>
            <a:r>
              <a:rPr>
                <a:solidFill>
                  <a:srgbClr val="666666"/>
                </a:solidFill>
                <a:latin typeface="Courier"/>
              </a:rPr>
              <a:t>=</a:t>
            </a:r>
            <a:r>
              <a:rPr>
                <a:latin typeface="Courier"/>
              </a:rPr>
              <a:t> consenting[</a:t>
            </a:r>
            <a:r>
              <a:rPr>
                <a:solidFill>
                  <a:srgbClr val="4070A0"/>
                </a:solidFill>
                <a:latin typeface="Courier"/>
              </a:rPr>
              <a:t>"disability_reported"</a:t>
            </a:r>
            <a:r>
              <a:rPr>
                <a:latin typeface="Courier"/>
              </a:rPr>
              <a:t>].isin([</a:t>
            </a:r>
            <a:r>
              <a:rPr>
                <a:solidFill>
                  <a:srgbClr val="19177C"/>
                </a:solidFill>
                <a:latin typeface="Courier"/>
              </a:rPr>
              <a:t>True</a:t>
            </a:r>
            <a:r>
              <a:rPr>
                <a:latin typeface="Courier"/>
              </a:rPr>
              <a:t>, </a:t>
            </a:r>
            <a:r>
              <a:rPr>
                <a:solidFill>
                  <a:srgbClr val="4070A0"/>
                </a:solidFill>
                <a:latin typeface="Courier"/>
              </a:rPr>
              <a:t>"true"</a:t>
            </a:r>
            <a:r>
              <a:rPr>
                <a:latin typeface="Courier"/>
              </a:rPr>
              <a:t>, </a:t>
            </a:r>
            <a:r>
              <a:rPr>
                <a:solidFill>
                  <a:srgbClr val="4070A0"/>
                </a:solidFill>
                <a:latin typeface="Courier"/>
              </a:rPr>
              <a:t>"Yes"</a:t>
            </a:r>
            <a:r>
              <a:rPr>
                <a:latin typeface="Courier"/>
              </a:rPr>
              <a:t>])</a:t>
            </a:r>
            <a:br/>
            <a:r>
              <a:rPr>
                <a:latin typeface="Courier"/>
              </a:rPr>
              <a:t>k </a:t>
            </a:r>
            <a:r>
              <a:rPr>
                <a:solidFill>
                  <a:srgbClr val="666666"/>
                </a:solidFill>
                <a:latin typeface="Courier"/>
              </a:rPr>
              <a:t>=</a:t>
            </a:r>
            <a:r>
              <a:rPr>
                <a:latin typeface="Courier"/>
              </a:rPr>
              <a:t> np.array([reached[disability].</a:t>
            </a:r>
            <a:r>
              <a:rPr>
                <a:solidFill>
                  <a:srgbClr val="008000"/>
                </a:solidFill>
                <a:latin typeface="Courier"/>
              </a:rPr>
              <a:t>sum</a:t>
            </a:r>
            <a:r>
              <a:rPr>
                <a:latin typeface="Courier"/>
              </a:rPr>
              <a:t>(), reached[</a:t>
            </a:r>
            <a:r>
              <a:rPr>
                <a:solidFill>
                  <a:srgbClr val="666666"/>
                </a:solidFill>
                <a:latin typeface="Courier"/>
              </a:rPr>
              <a:t>~</a:t>
            </a:r>
            <a:r>
              <a:rPr>
                <a:latin typeface="Courier"/>
              </a:rPr>
              <a:t>disability].</a:t>
            </a:r>
            <a:r>
              <a:rPr>
                <a:solidFill>
                  <a:srgbClr val="008000"/>
                </a:solidFill>
                <a:latin typeface="Courier"/>
              </a:rPr>
              <a:t>sum</a:t>
            </a:r>
            <a:r>
              <a:rPr>
                <a:latin typeface="Courier"/>
              </a:rPr>
              <a:t>()])</a:t>
            </a:r>
            <a:br/>
            <a:r>
              <a:rPr>
                <a:latin typeface="Courier"/>
              </a:rPr>
              <a:t>n </a:t>
            </a:r>
            <a:r>
              <a:rPr>
                <a:solidFill>
                  <a:srgbClr val="666666"/>
                </a:solidFill>
                <a:latin typeface="Courier"/>
              </a:rPr>
              <a:t>=</a:t>
            </a:r>
            <a:r>
              <a:rPr>
                <a:latin typeface="Courier"/>
              </a:rPr>
              <a:t> np.array([disability.</a:t>
            </a:r>
            <a:r>
              <a:rPr>
                <a:solidFill>
                  <a:srgbClr val="008000"/>
                </a:solidFill>
                <a:latin typeface="Courier"/>
              </a:rPr>
              <a:t>sum</a:t>
            </a:r>
            <a:r>
              <a:rPr>
                <a:latin typeface="Courier"/>
              </a:rPr>
              <a:t>(), (</a:t>
            </a:r>
            <a:r>
              <a:rPr>
                <a:solidFill>
                  <a:srgbClr val="666666"/>
                </a:solidFill>
                <a:latin typeface="Courier"/>
              </a:rPr>
              <a:t>~</a:t>
            </a:r>
            <a:r>
              <a:rPr>
                <a:latin typeface="Courier"/>
              </a:rPr>
              <a:t>disability).</a:t>
            </a:r>
            <a:r>
              <a:rPr>
                <a:solidFill>
                  <a:srgbClr val="008000"/>
                </a:solidFill>
                <a:latin typeface="Courier"/>
              </a:rPr>
              <a:t>sum</a:t>
            </a:r>
            <a:r>
              <a:rPr>
                <a:latin typeface="Courier"/>
              </a:rPr>
              <a:t>()])</a:t>
            </a:r>
            <a:br/>
            <a:br/>
            <a:r>
              <a:rPr>
                <a:latin typeface="Courier"/>
              </a:rPr>
              <a:t>stat, pvalue </a:t>
            </a:r>
            <a:r>
              <a:rPr>
                <a:solidFill>
                  <a:srgbClr val="666666"/>
                </a:solidFill>
                <a:latin typeface="Courier"/>
              </a:rPr>
              <a:t>=</a:t>
            </a:r>
            <a:r>
              <a:rPr>
                <a:latin typeface="Courier"/>
              </a:rPr>
              <a:t> proportions_ztest(k, n)</a:t>
            </a:r>
            <a:br/>
            <a:r>
              <a:rPr>
                <a:latin typeface="Courier"/>
              </a:rPr>
              <a:t>low, high </a:t>
            </a:r>
            <a:r>
              <a:rPr>
                <a:solidFill>
                  <a:srgbClr val="666666"/>
                </a:solidFill>
                <a:latin typeface="Courier"/>
              </a:rPr>
              <a:t>=</a:t>
            </a:r>
            <a:r>
              <a:rPr>
                <a:latin typeface="Courier"/>
              </a:rPr>
              <a:t> confint_proportions_2indep(k[</a:t>
            </a:r>
            <a:r>
              <a:rPr>
                <a:solidFill>
                  <a:srgbClr val="40A070"/>
                </a:solidFill>
                <a:latin typeface="Courier"/>
              </a:rPr>
              <a:t>0</a:t>
            </a:r>
            <a:r>
              <a:rPr>
                <a:latin typeface="Courier"/>
              </a:rPr>
              <a:t>], n[</a:t>
            </a:r>
            <a:r>
              <a:rPr>
                <a:solidFill>
                  <a:srgbClr val="40A070"/>
                </a:solidFill>
                <a:latin typeface="Courier"/>
              </a:rPr>
              <a:t>0</a:t>
            </a:r>
            <a:r>
              <a:rPr>
                <a:latin typeface="Courier"/>
              </a:rPr>
              <a:t>], k[</a:t>
            </a:r>
            <a:r>
              <a:rPr>
                <a:solidFill>
                  <a:srgbClr val="40A070"/>
                </a:solidFill>
                <a:latin typeface="Courier"/>
              </a:rPr>
              <a:t>1</a:t>
            </a:r>
            <a:r>
              <a:rPr>
                <a:latin typeface="Courier"/>
              </a:rPr>
              <a:t>], n[</a:t>
            </a:r>
            <a:r>
              <a:rPr>
                <a:solidFill>
                  <a:srgbClr val="40A070"/>
                </a:solidFill>
                <a:latin typeface="Courier"/>
              </a:rPr>
              <a:t>1</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k[</a:t>
            </a:r>
            <a:r>
              <a:rPr>
                <a:solidFill>
                  <a:srgbClr val="40A070"/>
                </a:solidFill>
                <a:latin typeface="Courier"/>
              </a:rPr>
              <a:t>0</a:t>
            </a:r>
            <a:r>
              <a:rPr>
                <a:latin typeface="Courier"/>
              </a:rPr>
              <a:t>]</a:t>
            </a:r>
            <a:r>
              <a:rPr>
                <a:solidFill>
                  <a:srgbClr val="4070A0"/>
                </a:solidFill>
                <a:latin typeface="Courier"/>
              </a:rPr>
              <a:t>}</a:t>
            </a:r>
            <a:r>
              <a:rPr>
                <a:solidFill>
                  <a:srgbClr val="BB6688"/>
                </a:solidFill>
                <a:latin typeface="Courier"/>
              </a:rPr>
              <a:t>/</a:t>
            </a:r>
            <a:r>
              <a:rPr>
                <a:solidFill>
                  <a:srgbClr val="4070A0"/>
                </a:solidFill>
                <a:latin typeface="Courier"/>
              </a:rPr>
              <a:t>{</a:t>
            </a:r>
            <a:r>
              <a:rPr>
                <a:latin typeface="Courier"/>
              </a:rPr>
              <a:t>n[</a:t>
            </a:r>
            <a:r>
              <a:rPr>
                <a:solidFill>
                  <a:srgbClr val="40A070"/>
                </a:solidFill>
                <a:latin typeface="Courier"/>
              </a:rPr>
              <a:t>0</a:t>
            </a:r>
            <a:r>
              <a:rPr>
                <a:latin typeface="Courier"/>
              </a:rPr>
              <a:t>]</a:t>
            </a:r>
            <a:r>
              <a:rPr>
                <a:solidFill>
                  <a:srgbClr val="4070A0"/>
                </a:solidFill>
                <a:latin typeface="Courier"/>
              </a:rPr>
              <a:t>}</a:t>
            </a:r>
            <a:r>
              <a:rPr>
                <a:solidFill>
                  <a:srgbClr val="BB6688"/>
                </a:solidFill>
                <a:latin typeface="Courier"/>
              </a:rPr>
              <a:t> = </a:t>
            </a:r>
            <a:r>
              <a:rPr>
                <a:solidFill>
                  <a:srgbClr val="4070A0"/>
                </a:solidFill>
                <a:latin typeface="Courier"/>
              </a:rPr>
              <a:t>{</a:t>
            </a:r>
            <a:r>
              <a:rPr>
                <a:latin typeface="Courier"/>
              </a:rPr>
              <a:t>k[</a:t>
            </a:r>
            <a:r>
              <a:rPr>
                <a:solidFill>
                  <a:srgbClr val="40A070"/>
                </a:solidFill>
                <a:latin typeface="Courier"/>
              </a:rPr>
              <a:t>0</a:t>
            </a:r>
            <a:r>
              <a:rPr>
                <a:latin typeface="Courier"/>
              </a:rPr>
              <a:t>]</a:t>
            </a:r>
            <a:r>
              <a:rPr>
                <a:solidFill>
                  <a:srgbClr val="666666"/>
                </a:solidFill>
                <a:latin typeface="Courier"/>
              </a:rPr>
              <a:t>/</a:t>
            </a:r>
            <a:r>
              <a:rPr>
                <a:latin typeface="Courier"/>
              </a:rPr>
              <a:t>n[</a:t>
            </a:r>
            <a:r>
              <a:rPr>
                <a:solidFill>
                  <a:srgbClr val="40A070"/>
                </a:solidFill>
                <a:latin typeface="Courier"/>
              </a:rPr>
              <a:t>0</a:t>
            </a:r>
            <a:r>
              <a:rPr>
                <a:latin typeface="Courier"/>
              </a:rPr>
              <a:t>]</a:t>
            </a:r>
            <a:r>
              <a:rPr>
                <a:solidFill>
                  <a:srgbClr val="4070A0"/>
                </a:solidFill>
                <a:latin typeface="Courier"/>
              </a:rPr>
              <a:t>:.1%}</a:t>
            </a:r>
            <a:r>
              <a:rPr>
                <a:solidFill>
                  <a:srgbClr val="BB6688"/>
                </a:solidFill>
                <a:latin typeface="Courier"/>
              </a:rPr>
              <a:t>   </a:t>
            </a:r>
            <a:r>
              <a:rPr>
                <a:solidFill>
                  <a:srgbClr val="4070A0"/>
                </a:solidFill>
                <a:latin typeface="Courier"/>
              </a:rPr>
              <a:t>{</a:t>
            </a:r>
            <a:r>
              <a:rPr>
                <a:latin typeface="Courier"/>
              </a:rPr>
              <a:t>k[</a:t>
            </a:r>
            <a:r>
              <a:rPr>
                <a:solidFill>
                  <a:srgbClr val="40A070"/>
                </a:solidFill>
                <a:latin typeface="Courier"/>
              </a:rPr>
              <a:t>1</a:t>
            </a:r>
            <a:r>
              <a:rPr>
                <a:latin typeface="Courier"/>
              </a:rPr>
              <a:t>]</a:t>
            </a:r>
            <a:r>
              <a:rPr>
                <a:solidFill>
                  <a:srgbClr val="4070A0"/>
                </a:solidFill>
                <a:latin typeface="Courier"/>
              </a:rPr>
              <a:t>}</a:t>
            </a:r>
            <a:r>
              <a:rPr>
                <a:solidFill>
                  <a:srgbClr val="BB6688"/>
                </a:solidFill>
                <a:latin typeface="Courier"/>
              </a:rPr>
              <a:t>/</a:t>
            </a:r>
            <a:r>
              <a:rPr>
                <a:solidFill>
                  <a:srgbClr val="4070A0"/>
                </a:solidFill>
                <a:latin typeface="Courier"/>
              </a:rPr>
              <a:t>{</a:t>
            </a:r>
            <a:r>
              <a:rPr>
                <a:latin typeface="Courier"/>
              </a:rPr>
              <a:t>n[</a:t>
            </a:r>
            <a:r>
              <a:rPr>
                <a:solidFill>
                  <a:srgbClr val="40A070"/>
                </a:solidFill>
                <a:latin typeface="Courier"/>
              </a:rPr>
              <a:t>1</a:t>
            </a:r>
            <a:r>
              <a:rPr>
                <a:latin typeface="Courier"/>
              </a:rPr>
              <a:t>]</a:t>
            </a:r>
            <a:r>
              <a:rPr>
                <a:solidFill>
                  <a:srgbClr val="4070A0"/>
                </a:solidFill>
                <a:latin typeface="Courier"/>
              </a:rPr>
              <a:t>}</a:t>
            </a:r>
            <a:r>
              <a:rPr>
                <a:solidFill>
                  <a:srgbClr val="BB6688"/>
                </a:solidFill>
                <a:latin typeface="Courier"/>
              </a:rPr>
              <a:t> = </a:t>
            </a:r>
            <a:r>
              <a:rPr>
                <a:solidFill>
                  <a:srgbClr val="4070A0"/>
                </a:solidFill>
                <a:latin typeface="Courier"/>
              </a:rPr>
              <a:t>{</a:t>
            </a:r>
            <a:r>
              <a:rPr>
                <a:latin typeface="Courier"/>
              </a:rPr>
              <a:t>k[</a:t>
            </a:r>
            <a:r>
              <a:rPr>
                <a:solidFill>
                  <a:srgbClr val="40A070"/>
                </a:solidFill>
                <a:latin typeface="Courier"/>
              </a:rPr>
              <a:t>1</a:t>
            </a:r>
            <a:r>
              <a:rPr>
                <a:latin typeface="Courier"/>
              </a:rPr>
              <a:t>]</a:t>
            </a:r>
            <a:r>
              <a:rPr>
                <a:solidFill>
                  <a:srgbClr val="666666"/>
                </a:solidFill>
                <a:latin typeface="Courier"/>
              </a:rPr>
              <a:t>/</a:t>
            </a:r>
            <a:r>
              <a:rPr>
                <a:latin typeface="Courier"/>
              </a:rPr>
              <a:t>n[</a:t>
            </a:r>
            <a:r>
              <a:rPr>
                <a:solidFill>
                  <a:srgbClr val="40A070"/>
                </a:solidFill>
                <a:latin typeface="Courier"/>
              </a:rPr>
              <a:t>1</a:t>
            </a:r>
            <a:r>
              <a:rPr>
                <a:latin typeface="Courier"/>
              </a:rPr>
              <a:t>]</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f"difference </a:t>
            </a:r>
            <a:r>
              <a:rPr>
                <a:solidFill>
                  <a:srgbClr val="4070A0"/>
                </a:solidFill>
                <a:latin typeface="Courier"/>
              </a:rPr>
              <a:t>{</a:t>
            </a:r>
            <a:r>
              <a:rPr>
                <a:latin typeface="Courier"/>
              </a:rPr>
              <a:t>k[</a:t>
            </a:r>
            <a:r>
              <a:rPr>
                <a:solidFill>
                  <a:srgbClr val="40A070"/>
                </a:solidFill>
                <a:latin typeface="Courier"/>
              </a:rPr>
              <a:t>0</a:t>
            </a:r>
            <a:r>
              <a:rPr>
                <a:latin typeface="Courier"/>
              </a:rPr>
              <a:t>]</a:t>
            </a:r>
            <a:r>
              <a:rPr>
                <a:solidFill>
                  <a:srgbClr val="666666"/>
                </a:solidFill>
                <a:latin typeface="Courier"/>
              </a:rPr>
              <a:t>/</a:t>
            </a:r>
            <a:r>
              <a:rPr>
                <a:latin typeface="Courier"/>
              </a:rPr>
              <a:t>n[</a:t>
            </a:r>
            <a:r>
              <a:rPr>
                <a:solidFill>
                  <a:srgbClr val="40A070"/>
                </a:solidFill>
                <a:latin typeface="Courier"/>
              </a:rPr>
              <a:t>0</a:t>
            </a:r>
            <a:r>
              <a:rPr>
                <a:latin typeface="Courier"/>
              </a:rPr>
              <a:t>] </a:t>
            </a:r>
            <a:r>
              <a:rPr>
                <a:solidFill>
                  <a:srgbClr val="666666"/>
                </a:solidFill>
                <a:latin typeface="Courier"/>
              </a:rPr>
              <a:t>-</a:t>
            </a:r>
            <a:r>
              <a:rPr>
                <a:latin typeface="Courier"/>
              </a:rPr>
              <a:t> k[</a:t>
            </a:r>
            <a:r>
              <a:rPr>
                <a:solidFill>
                  <a:srgbClr val="40A070"/>
                </a:solidFill>
                <a:latin typeface="Courier"/>
              </a:rPr>
              <a:t>1</a:t>
            </a:r>
            <a:r>
              <a:rPr>
                <a:latin typeface="Courier"/>
              </a:rPr>
              <a:t>]</a:t>
            </a:r>
            <a:r>
              <a:rPr>
                <a:solidFill>
                  <a:srgbClr val="666666"/>
                </a:solidFill>
                <a:latin typeface="Courier"/>
              </a:rPr>
              <a:t>/</a:t>
            </a:r>
            <a:r>
              <a:rPr>
                <a:latin typeface="Courier"/>
              </a:rPr>
              <a:t>n[</a:t>
            </a:r>
            <a:r>
              <a:rPr>
                <a:solidFill>
                  <a:srgbClr val="40A070"/>
                </a:solidFill>
                <a:latin typeface="Courier"/>
              </a:rPr>
              <a:t>1</a:t>
            </a:r>
            <a:r>
              <a:rPr>
                <a:latin typeface="Courier"/>
              </a:rPr>
              <a:t>]</a:t>
            </a:r>
            <a:r>
              <a:rPr>
                <a:solidFill>
                  <a:srgbClr val="4070A0"/>
                </a:solidFill>
                <a:latin typeface="Courier"/>
              </a:rPr>
              <a:t>:+.1%}</a:t>
            </a:r>
            <a:r>
              <a:rPr>
                <a:solidFill>
                  <a:srgbClr val="BB6688"/>
                </a:solidFill>
                <a:latin typeface="Courier"/>
              </a:rPr>
              <a:t>, CI [</a:t>
            </a:r>
            <a:r>
              <a:rPr>
                <a:solidFill>
                  <a:srgbClr val="4070A0"/>
                </a:solidFill>
                <a:latin typeface="Courier"/>
              </a:rPr>
              <a:t>{</a:t>
            </a:r>
            <a:r>
              <a:rPr>
                <a:latin typeface="Courier"/>
              </a:rPr>
              <a:t>low</a:t>
            </a:r>
            <a:r>
              <a:rPr>
                <a:solidFill>
                  <a:srgbClr val="4070A0"/>
                </a:solidFill>
                <a:latin typeface="Courier"/>
              </a:rPr>
              <a:t>:+.1%}</a:t>
            </a:r>
            <a:r>
              <a:rPr>
                <a:solidFill>
                  <a:srgbClr val="BB6688"/>
                </a:solidFill>
                <a:latin typeface="Courier"/>
              </a:rPr>
              <a:t>, </a:t>
            </a:r>
            <a:r>
              <a:rPr>
                <a:solidFill>
                  <a:srgbClr val="4070A0"/>
                </a:solidFill>
                <a:latin typeface="Courier"/>
              </a:rPr>
              <a:t>{</a:t>
            </a:r>
            <a:r>
              <a:rPr>
                <a:latin typeface="Courier"/>
              </a:rPr>
              <a:t>high</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f"z = </a:t>
            </a:r>
            <a:r>
              <a:rPr>
                <a:solidFill>
                  <a:srgbClr val="4070A0"/>
                </a:solidFill>
                <a:latin typeface="Courier"/>
              </a:rPr>
              <a:t>{</a:t>
            </a:r>
            <a:r>
              <a:rPr>
                <a:latin typeface="Courier"/>
              </a:rPr>
              <a:t>stat</a:t>
            </a:r>
            <a:r>
              <a:rPr>
                <a:solidFill>
                  <a:srgbClr val="4070A0"/>
                </a:solidFill>
                <a:latin typeface="Courier"/>
              </a:rPr>
              <a:t>:.2f}</a:t>
            </a:r>
            <a:r>
              <a:rPr>
                <a:solidFill>
                  <a:srgbClr val="BB6688"/>
                </a:solidFill>
                <a:latin typeface="Courier"/>
              </a:rPr>
              <a:t>, p = </a:t>
            </a:r>
            <a:r>
              <a:rPr>
                <a:solidFill>
                  <a:srgbClr val="4070A0"/>
                </a:solidFill>
                <a:latin typeface="Courier"/>
              </a:rPr>
              <a:t>{</a:t>
            </a:r>
            <a:r>
              <a:rPr>
                <a:latin typeface="Courier"/>
              </a:rPr>
              <a:t>pvalue</a:t>
            </a:r>
            <a:r>
              <a:rPr>
                <a:solidFill>
                  <a:srgbClr val="4070A0"/>
                </a:solidFill>
                <a:latin typeface="Courier"/>
              </a:rPr>
              <a:t>:.2e}</a:t>
            </a:r>
            <a:r>
              <a:rPr>
                <a:solidFill>
                  <a:srgbClr val="BB6688"/>
                </a:solidFill>
                <a:latin typeface="Courier"/>
              </a:rPr>
              <a:t>"</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Gap two: the one that is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prop.test</a:t>
            </a:r>
            <a:r>
              <a:rPr>
                <a:latin typeface="Courier"/>
              </a:rPr>
              <a:t>(</a:t>
            </a:r>
            <a:r>
              <a:rPr>
                <a:solidFill>
                  <a:srgbClr val="06287E"/>
                </a:solidFill>
                <a:latin typeface="Courier"/>
              </a:rPr>
              <a:t>c</a:t>
            </a:r>
            <a:r>
              <a:rPr>
                <a:latin typeface="Courier"/>
              </a:rPr>
              <a:t>(</a:t>
            </a:r>
            <a:r>
              <a:rPr>
                <a:solidFill>
                  <a:srgbClr val="40A070"/>
                </a:solidFill>
                <a:latin typeface="Courier"/>
              </a:rPr>
              <a:t>54</a:t>
            </a:r>
            <a:r>
              <a:rPr>
                <a:latin typeface="Courier"/>
              </a:rPr>
              <a:t>, </a:t>
            </a:r>
            <a:r>
              <a:rPr>
                <a:solidFill>
                  <a:srgbClr val="40A070"/>
                </a:solidFill>
                <a:latin typeface="Courier"/>
              </a:rPr>
              <a:t>663</a:t>
            </a:r>
            <a:r>
              <a:rPr>
                <a:latin typeface="Courier"/>
              </a:rPr>
              <a:t>), </a:t>
            </a:r>
            <a:r>
              <a:rPr>
                <a:solidFill>
                  <a:srgbClr val="06287E"/>
                </a:solidFill>
                <a:latin typeface="Courier"/>
              </a:rPr>
              <a:t>c</a:t>
            </a:r>
            <a:r>
              <a:rPr>
                <a:latin typeface="Courier"/>
              </a:rPr>
              <a:t>(</a:t>
            </a:r>
            <a:r>
              <a:rPr>
                <a:solidFill>
                  <a:srgbClr val="40A070"/>
                </a:solidFill>
                <a:latin typeface="Courier"/>
              </a:rPr>
              <a:t>202</a:t>
            </a:r>
            <a:r>
              <a:rPr>
                <a:latin typeface="Courier"/>
              </a:rPr>
              <a:t>, </a:t>
            </a:r>
            <a:r>
              <a:rPr>
                <a:solidFill>
                  <a:srgbClr val="40A070"/>
                </a:solidFill>
                <a:latin typeface="Courier"/>
              </a:rPr>
              <a:t>1436</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Gap two: the one that is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Group</a:t>
                      </a:r>
                    </a:p>
                  </a:txBody>
                  <a:tcPr/>
                </a:tc>
                <a:tc>
                  <a:txBody>
                    <a:bodyPr/>
                    <a:lstStyle/>
                    <a:p>
                      <a:pPr lvl="0" indent="0" marL="0">
                        <a:buNone/>
                      </a:pPr>
                      <a:r>
                        <a:rPr/>
                        <a:t>Completion</a:t>
                      </a:r>
                    </a:p>
                  </a:txBody>
                  <a:tcPr/>
                </a:tc>
                <a:tc>
                  <a:txBody>
                    <a:bodyPr/>
                    <a:lstStyle/>
                    <a:p>
                      <a:pPr lvl="0" indent="0" marL="0">
                        <a:buNone/>
                      </a:pPr>
                      <a:r>
                        <a:rPr/>
                        <a:t>n</a:t>
                      </a:r>
                    </a:p>
                  </a:txBody>
                  <a:tcPr/>
                </a:tc>
              </a:tr>
              <a:tr h="0">
                <a:tc>
                  <a:txBody>
                    <a:bodyPr/>
                    <a:lstStyle/>
                    <a:p>
                      <a:pPr lvl="0" indent="0" marL="0">
                        <a:buNone/>
                      </a:pPr>
                      <a:r>
                        <a:rPr/>
                        <a:t>Disability reported</a:t>
                      </a:r>
                    </a:p>
                  </a:txBody>
                </a:tc>
                <a:tc>
                  <a:txBody>
                    <a:bodyPr/>
                    <a:lstStyle/>
                    <a:p>
                      <a:pPr lvl="0" indent="0" marL="0">
                        <a:buNone/>
                      </a:pPr>
                      <a:r>
                        <a:rPr/>
                        <a:t>26.7%</a:t>
                      </a:r>
                    </a:p>
                  </a:txBody>
                </a:tc>
                <a:tc>
                  <a:txBody>
                    <a:bodyPr/>
                    <a:lstStyle/>
                    <a:p>
                      <a:pPr lvl="0" indent="0" marL="0">
                        <a:buNone/>
                      </a:pPr>
                      <a:r>
                        <a:rPr/>
                        <a:t>202</a:t>
                      </a:r>
                    </a:p>
                  </a:txBody>
                </a:tc>
              </a:tr>
              <a:tr h="0">
                <a:tc>
                  <a:txBody>
                    <a:bodyPr/>
                    <a:lstStyle/>
                    <a:p>
                      <a:pPr lvl="0" indent="0" marL="0">
                        <a:buNone/>
                      </a:pPr>
                      <a:r>
                        <a:rPr/>
                        <a:t>Not reported</a:t>
                      </a:r>
                    </a:p>
                  </a:txBody>
                </a:tc>
                <a:tc>
                  <a:txBody>
                    <a:bodyPr/>
                    <a:lstStyle/>
                    <a:p>
                      <a:pPr lvl="0" indent="0" marL="0">
                        <a:buNone/>
                      </a:pPr>
                      <a:r>
                        <a:rPr/>
                        <a:t>46.2%</a:t>
                      </a:r>
                    </a:p>
                  </a:txBody>
                </a:tc>
                <a:tc>
                  <a:txBody>
                    <a:bodyPr/>
                    <a:lstStyle/>
                    <a:p>
                      <a:pPr lvl="0" indent="0" marL="0">
                        <a:buNone/>
                      </a:pPr>
                      <a:r>
                        <a:rPr/>
                        <a:t>1,436</a:t>
                      </a:r>
                    </a:p>
                  </a:txBody>
                </a:tc>
              </a:tr>
            </a:tbl>
          </a:graphicData>
        </a:graphic>
      </p:graphicFrame>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Gap two: the one that is</a:t>
            </a:r>
          </a:p>
        </p:txBody>
      </p:sp>
      <p:sp>
        <p:nvSpPr>
          <p:cNvPr id="3" name="Content Placeholder 2"/>
          <p:cNvSpPr>
            <a:spLocks noGrp="1"/>
          </p:cNvSpPr>
          <p:nvPr>
            <p:ph idx="1"/>
          </p:nvPr>
        </p:nvSpPr>
        <p:spPr/>
        <p:txBody>
          <a:bodyPr/>
          <a:lstStyle/>
          <a:p>
            <a:pPr lvl="0"/>
            <a:r>
              <a:rPr/>
              <a:t>Difference −19.4 points, 95% CI −26.1 to −12.8, p &lt; 0.001</a:t>
            </a:r>
          </a:p>
          <a:p>
            <a:pPr lvl="0"/>
            <a:r>
              <a:rPr/>
              <a:t>Every value in that interval is a substantial gap — The smallest gap consistent with the data is 12.8 points, which is…</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two results side by side — In Python</a:t>
            </a:r>
          </a:p>
        </p:txBody>
      </p:sp>
      <p:sp>
        <p:nvSpPr>
          <p:cNvPr id="3" name="Content Placeholder 2"/>
          <p:cNvSpPr>
            <a:spLocks noGrp="1"/>
          </p:cNvSpPr>
          <p:nvPr>
            <p:ph idx="1"/>
          </p:nvPr>
        </p:nvSpPr>
        <p:spPr/>
        <p:txBody>
          <a:bodyPr/>
          <a:lstStyle/>
          <a:p>
            <a:pPr lvl="0" indent="0">
              <a:buNone/>
            </a:pPr>
            <a:r>
              <a:rPr>
                <a:latin typeface="Courier"/>
              </a:rPr>
              <a:t>results </a:t>
            </a:r>
            <a:r>
              <a:rPr>
                <a:solidFill>
                  <a:srgbClr val="666666"/>
                </a:solidFill>
                <a:latin typeface="Courier"/>
              </a:rPr>
              <a:t>=</a:t>
            </a:r>
            <a:r>
              <a:rPr>
                <a:latin typeface="Courier"/>
              </a:rPr>
              <a:t> pd.DataFrame([</a:t>
            </a:r>
            <a:br/>
            <a:r>
              <a:rPr>
                <a:latin typeface="Courier"/>
              </a:rPr>
              <a:t>    {</a:t>
            </a:r>
            <a:r>
              <a:rPr>
                <a:solidFill>
                  <a:srgbClr val="4070A0"/>
                </a:solidFill>
                <a:latin typeface="Courier"/>
              </a:rPr>
              <a:t>"comparison"</a:t>
            </a:r>
            <a:r>
              <a:rPr>
                <a:latin typeface="Courier"/>
              </a:rPr>
              <a:t>: </a:t>
            </a:r>
            <a:r>
              <a:rPr>
                <a:solidFill>
                  <a:srgbClr val="4070A0"/>
                </a:solidFill>
                <a:latin typeface="Courier"/>
              </a:rPr>
              <a:t>"over-age, boys vs girls"</a:t>
            </a:r>
            <a:r>
              <a:rPr>
                <a:latin typeface="Courier"/>
              </a:rPr>
              <a:t>, </a:t>
            </a:r>
            <a:r>
              <a:rPr>
                <a:solidFill>
                  <a:srgbClr val="4070A0"/>
                </a:solidFill>
                <a:latin typeface="Courier"/>
              </a:rPr>
              <a:t>"diff"</a:t>
            </a:r>
            <a:r>
              <a:rPr>
                <a:latin typeface="Courier"/>
              </a:rPr>
              <a:t>: </a:t>
            </a:r>
            <a:r>
              <a:rPr>
                <a:solidFill>
                  <a:srgbClr val="40A070"/>
                </a:solidFill>
                <a:latin typeface="Courier"/>
              </a:rPr>
              <a:t>5.5</a:t>
            </a:r>
            <a:r>
              <a:rPr>
                <a:latin typeface="Courier"/>
              </a:rPr>
              <a:t>,</a:t>
            </a:r>
            <a:br/>
            <a:r>
              <a:rPr>
                <a:latin typeface="Courier"/>
              </a:rPr>
              <a:t>     </a:t>
            </a:r>
            <a:r>
              <a:rPr>
                <a:solidFill>
                  <a:srgbClr val="4070A0"/>
                </a:solidFill>
                <a:latin typeface="Courier"/>
              </a:rPr>
              <a:t>"ci"</a:t>
            </a:r>
            <a:r>
              <a:rPr>
                <a:latin typeface="Courier"/>
              </a:rPr>
              <a:t>: </a:t>
            </a:r>
            <a:r>
              <a:rPr>
                <a:solidFill>
                  <a:srgbClr val="4070A0"/>
                </a:solidFill>
                <a:latin typeface="Courier"/>
              </a:rPr>
              <a:t>"-0.4 to +11.3"</a:t>
            </a:r>
            <a:r>
              <a:rPr>
                <a:latin typeface="Courier"/>
              </a:rPr>
              <a:t>, </a:t>
            </a:r>
            <a:r>
              <a:rPr>
                <a:solidFill>
                  <a:srgbClr val="4070A0"/>
                </a:solidFill>
                <a:latin typeface="Courier"/>
              </a:rPr>
              <a:t>"n"</a:t>
            </a:r>
            <a:r>
              <a:rPr>
                <a:latin typeface="Courier"/>
              </a:rPr>
              <a:t>: </a:t>
            </a:r>
            <a:r>
              <a:rPr>
                <a:solidFill>
                  <a:srgbClr val="4070A0"/>
                </a:solidFill>
                <a:latin typeface="Courier"/>
              </a:rPr>
              <a:t>"510 vs 542"</a:t>
            </a:r>
            <a:r>
              <a:rPr>
                <a:latin typeface="Courier"/>
              </a:rPr>
              <a:t>, </a:t>
            </a:r>
            <a:r>
              <a:rPr>
                <a:solidFill>
                  <a:srgbClr val="4070A0"/>
                </a:solidFill>
                <a:latin typeface="Courier"/>
              </a:rPr>
              <a:t>"p"</a:t>
            </a:r>
            <a:r>
              <a:rPr>
                <a:latin typeface="Courier"/>
              </a:rPr>
              <a:t>: </a:t>
            </a:r>
            <a:r>
              <a:rPr>
                <a:solidFill>
                  <a:srgbClr val="40A070"/>
                </a:solidFill>
                <a:latin typeface="Courier"/>
              </a:rPr>
              <a:t>0.066</a:t>
            </a:r>
            <a:r>
              <a:rPr>
                <a:latin typeface="Courier"/>
              </a:rPr>
              <a:t>},</a:t>
            </a:r>
            <a:br/>
            <a:r>
              <a:rPr>
                <a:latin typeface="Courier"/>
              </a:rPr>
              <a:t>    {</a:t>
            </a:r>
            <a:r>
              <a:rPr>
                <a:solidFill>
                  <a:srgbClr val="4070A0"/>
                </a:solidFill>
                <a:latin typeface="Courier"/>
              </a:rPr>
              <a:t>"comparison"</a:t>
            </a:r>
            <a:r>
              <a:rPr>
                <a:latin typeface="Courier"/>
              </a:rPr>
              <a:t>: </a:t>
            </a:r>
            <a:r>
              <a:rPr>
                <a:solidFill>
                  <a:srgbClr val="4070A0"/>
                </a:solidFill>
                <a:latin typeface="Courier"/>
              </a:rPr>
              <a:t>"completion, disability"</a:t>
            </a:r>
            <a:r>
              <a:rPr>
                <a:latin typeface="Courier"/>
              </a:rPr>
              <a:t>, </a:t>
            </a:r>
            <a:r>
              <a:rPr>
                <a:solidFill>
                  <a:srgbClr val="4070A0"/>
                </a:solidFill>
                <a:latin typeface="Courier"/>
              </a:rPr>
              <a:t>"diff"</a:t>
            </a:r>
            <a:r>
              <a:rPr>
                <a:latin typeface="Courier"/>
              </a:rPr>
              <a:t>: </a:t>
            </a:r>
            <a:r>
              <a:rPr>
                <a:solidFill>
                  <a:srgbClr val="666666"/>
                </a:solidFill>
                <a:latin typeface="Courier"/>
              </a:rPr>
              <a:t>-</a:t>
            </a:r>
            <a:r>
              <a:rPr>
                <a:solidFill>
                  <a:srgbClr val="40A070"/>
                </a:solidFill>
                <a:latin typeface="Courier"/>
              </a:rPr>
              <a:t>19.4</a:t>
            </a:r>
            <a:r>
              <a:rPr>
                <a:latin typeface="Courier"/>
              </a:rPr>
              <a:t>,</a:t>
            </a:r>
            <a:br/>
            <a:r>
              <a:rPr>
                <a:latin typeface="Courier"/>
              </a:rPr>
              <a:t>     </a:t>
            </a:r>
            <a:r>
              <a:rPr>
                <a:solidFill>
                  <a:srgbClr val="4070A0"/>
                </a:solidFill>
                <a:latin typeface="Courier"/>
              </a:rPr>
              <a:t>"ci"</a:t>
            </a:r>
            <a:r>
              <a:rPr>
                <a:latin typeface="Courier"/>
              </a:rPr>
              <a:t>: </a:t>
            </a:r>
            <a:r>
              <a:rPr>
                <a:solidFill>
                  <a:srgbClr val="4070A0"/>
                </a:solidFill>
                <a:latin typeface="Courier"/>
              </a:rPr>
              <a:t>"-26.1 to -12.8"</a:t>
            </a:r>
            <a:r>
              <a:rPr>
                <a:latin typeface="Courier"/>
              </a:rPr>
              <a:t>, </a:t>
            </a:r>
            <a:r>
              <a:rPr>
                <a:solidFill>
                  <a:srgbClr val="4070A0"/>
                </a:solidFill>
                <a:latin typeface="Courier"/>
              </a:rPr>
              <a:t>"n"</a:t>
            </a:r>
            <a:r>
              <a:rPr>
                <a:latin typeface="Courier"/>
              </a:rPr>
              <a:t>: </a:t>
            </a:r>
            <a:r>
              <a:rPr>
                <a:solidFill>
                  <a:srgbClr val="4070A0"/>
                </a:solidFill>
                <a:latin typeface="Courier"/>
              </a:rPr>
              <a:t>"202 vs 1436"</a:t>
            </a:r>
            <a:r>
              <a:rPr>
                <a:latin typeface="Courier"/>
              </a:rPr>
              <a:t>, </a:t>
            </a:r>
            <a:r>
              <a:rPr>
                <a:solidFill>
                  <a:srgbClr val="4070A0"/>
                </a:solidFill>
                <a:latin typeface="Courier"/>
              </a:rPr>
              <a:t>"p"</a:t>
            </a:r>
            <a:r>
              <a:rPr>
                <a:latin typeface="Courier"/>
              </a:rPr>
              <a:t>: </a:t>
            </a:r>
            <a:r>
              <a:rPr>
                <a:solidFill>
                  <a:srgbClr val="40A070"/>
                </a:solidFill>
                <a:latin typeface="Courier"/>
              </a:rPr>
              <a:t>0.0000002</a:t>
            </a:r>
            <a:r>
              <a:rPr>
                <a:latin typeface="Courier"/>
              </a:rPr>
              <a:t>},</a:t>
            </a:r>
            <a:br/>
            <a:r>
              <a:rPr>
                <a:latin typeface="Courier"/>
              </a:rPr>
              <a:t>])</a:t>
            </a:r>
            <a:br/>
            <a:r>
              <a:rPr>
                <a:solidFill>
                  <a:srgbClr val="008000"/>
                </a:solidFill>
                <a:latin typeface="Courier"/>
              </a:rPr>
              <a:t>print</a:t>
            </a:r>
            <a:r>
              <a:rPr>
                <a:latin typeface="Courier"/>
              </a:rPr>
              <a:t>(results)</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two results side by side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Two rows. The conclusion column is the analyst's, not the test's.</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two results side by side</a:t>
            </a:r>
          </a:p>
        </p:txBody>
      </p:sp>
      <p:sp>
        <p:nvSpPr>
          <p:cNvPr id="3" name="Content Placeholder 2"/>
          <p:cNvSpPr>
            <a:spLocks noGrp="1"/>
          </p:cNvSpPr>
          <p:nvPr>
            <p:ph idx="1"/>
          </p:nvPr>
        </p:nvSpPr>
        <p:spPr/>
        <p:txBody>
          <a:bodyPr/>
          <a:lstStyle/>
          <a:p>
            <a:pPr lvl="0"/>
            <a:r>
              <a:rPr/>
              <a:t>Notice that the significant result has the smaller sample in one arm — 202 cases produced a decisive answer and 510…</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Choosing the test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Comparing</a:t>
                      </a:r>
                    </a:p>
                  </a:txBody>
                  <a:tcPr/>
                </a:tc>
                <a:tc>
                  <a:txBody>
                    <a:bodyPr/>
                    <a:lstStyle/>
                    <a:p>
                      <a:pPr lvl="0" indent="0" marL="0">
                        <a:buNone/>
                      </a:pPr>
                      <a:r>
                        <a:rPr/>
                        <a:t>Test</a:t>
                      </a:r>
                    </a:p>
                  </a:txBody>
                  <a:tcPr/>
                </a:tc>
                <a:tc>
                  <a:txBody>
                    <a:bodyPr/>
                    <a:lstStyle/>
                    <a:p>
                      <a:pPr lvl="0" indent="0" marL="0">
                        <a:buNone/>
                      </a:pPr>
                      <a:r>
                        <a:rPr/>
                        <a:t>In this course</a:t>
                      </a:r>
                    </a:p>
                  </a:txBody>
                  <a:tcPr/>
                </a:tc>
              </a:tr>
              <a:tr h="0">
                <a:tc>
                  <a:txBody>
                    <a:bodyPr/>
                    <a:lstStyle/>
                    <a:p>
                      <a:pPr lvl="0" indent="0" marL="0">
                        <a:buNone/>
                      </a:pPr>
                      <a:r>
                        <a:rPr/>
                        <a:t>Two proportions</a:t>
                      </a:r>
                    </a:p>
                  </a:txBody>
                </a:tc>
                <a:tc>
                  <a:txBody>
                    <a:bodyPr/>
                    <a:lstStyle/>
                    <a:p>
                      <a:pPr lvl="0" indent="0" marL="0">
                        <a:buNone/>
                      </a:pPr>
                      <a:r>
                        <a:rPr/>
                        <a:t>Two-sample z-test, or </a:t>
                      </a:r>
                      <a:r>
                        <a:rPr>
                          <a:latin typeface="Courier"/>
                        </a:rPr>
                        <a:t>prop.test</a:t>
                      </a:r>
                    </a:p>
                  </a:txBody>
                </a:tc>
                <a:tc>
                  <a:txBody>
                    <a:bodyPr/>
                    <a:lstStyle/>
                    <a:p>
                      <a:pPr lvl="0" indent="0" marL="0">
                        <a:buNone/>
                      </a:pPr>
                      <a:r>
                        <a:rPr/>
                        <a:t>Both gaps above</a:t>
                      </a:r>
                    </a:p>
                  </a:txBody>
                </a:tc>
              </a:tr>
              <a:tr h="0">
                <a:tc>
                  <a:txBody>
                    <a:bodyPr/>
                    <a:lstStyle/>
                    <a:p>
                      <a:pPr lvl="0" indent="0" marL="0">
                        <a:buNone/>
                      </a:pPr>
                      <a:r>
                        <a:rPr/>
                        <a:t>Two means</a:t>
                      </a:r>
                    </a:p>
                  </a:txBody>
                </a:tc>
                <a:tc>
                  <a:txBody>
                    <a:bodyPr/>
                    <a:lstStyle/>
                    <a:p>
                      <a:pPr lvl="0" indent="0" marL="0">
                        <a:buNone/>
                      </a:pPr>
                      <a:r>
                        <a:rPr/>
                        <a:t>Welch’s t-test</a:t>
                      </a:r>
                    </a:p>
                  </a:txBody>
                </a:tc>
                <a:tc>
                  <a:txBody>
                    <a:bodyPr/>
                    <a:lstStyle/>
                    <a:p>
                      <a:pPr lvl="0" indent="0" marL="0">
                        <a:buNone/>
                      </a:pPr>
                      <a:r>
                        <a:rPr/>
                        <a:t>Attendance by feeding, lesson 6</a:t>
                      </a:r>
                    </a:p>
                  </a:txBody>
                </a:tc>
              </a:tr>
              <a:tr h="0">
                <a:tc>
                  <a:txBody>
                    <a:bodyPr/>
                    <a:lstStyle/>
                    <a:p>
                      <a:pPr lvl="0" indent="0" marL="0">
                        <a:buNone/>
                      </a:pPr>
                      <a:r>
                        <a:rPr/>
                        <a:t>A categorical against a categorical</a:t>
                      </a:r>
                    </a:p>
                  </a:txBody>
                </a:tc>
                <a:tc>
                  <a:txBody>
                    <a:bodyPr/>
                    <a:lstStyle/>
                    <a:p>
                      <a:pPr lvl="0" indent="0" marL="0">
                        <a:buNone/>
                      </a:pPr>
                      <a:r>
                        <a:rPr/>
                        <a:t>Chi-square</a:t>
                      </a:r>
                    </a:p>
                  </a:txBody>
                </a:tc>
                <a:tc>
                  <a:txBody>
                    <a:bodyPr/>
                    <a:lstStyle/>
                    <a:p>
                      <a:pPr lvl="0" indent="0" marL="0">
                        <a:buNone/>
                      </a:pPr>
                      <a:r>
                        <a:rPr/>
                        <a:t>Closure reason by district</a:t>
                      </a:r>
                    </a:p>
                  </a:txBody>
                </a:tc>
              </a:tr>
            </a:tbl>
          </a:graphicData>
        </a:graphic>
      </p:graphicFrame>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Choosing the test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from</a:t>
            </a:r>
            <a:r>
              <a:rPr>
                <a:latin typeface="Courier"/>
              </a:rPr>
              <a:t> scipy </a:t>
            </a:r>
            <a:r>
              <a:rPr b="1">
                <a:solidFill>
                  <a:srgbClr val="008000"/>
                </a:solidFill>
                <a:latin typeface="Courier"/>
              </a:rPr>
              <a:t>import</a:t>
            </a:r>
            <a:r>
              <a:rPr>
                <a:latin typeface="Courier"/>
              </a:rPr>
              <a:t> stats</a:t>
            </a:r>
            <a:br/>
            <a:br/>
            <a:r>
              <a:rPr>
                <a:latin typeface="Courier"/>
              </a:rPr>
              <a:t>points </a:t>
            </a:r>
            <a:r>
              <a:rPr>
                <a:solidFill>
                  <a:srgbClr val="666666"/>
                </a:solidFill>
                <a:latin typeface="Courier"/>
              </a:rPr>
              <a:t>=</a:t>
            </a:r>
            <a:r>
              <a:rPr>
                <a:latin typeface="Courier"/>
              </a:rPr>
              <a:t> pd.read_csv(</a:t>
            </a:r>
            <a:r>
              <a:rPr>
                <a:solidFill>
                  <a:srgbClr val="4070A0"/>
                </a:solidFill>
                <a:latin typeface="Courier"/>
              </a:rPr>
              <a:t>"water-point-monitoring-2024.v1.csv"</a:t>
            </a:r>
            <a:r>
              <a:rPr>
                <a:latin typeface="Courier"/>
              </a:rPr>
              <a:t>)</a:t>
            </a:r>
            <a:br/>
            <a:r>
              <a:rPr>
                <a:latin typeface="Courier"/>
              </a:rPr>
              <a:t>table </a:t>
            </a:r>
            <a:r>
              <a:rPr>
                <a:solidFill>
                  <a:srgbClr val="666666"/>
                </a:solidFill>
                <a:latin typeface="Courier"/>
              </a:rPr>
              <a:t>=</a:t>
            </a:r>
            <a:r>
              <a:rPr>
                <a:latin typeface="Courier"/>
              </a:rPr>
              <a:t> pd.crosstab(points[</a:t>
            </a:r>
            <a:r>
              <a:rPr>
                <a:solidFill>
                  <a:srgbClr val="4070A0"/>
                </a:solidFill>
                <a:latin typeface="Courier"/>
              </a:rPr>
              <a:t>"admin2"</a:t>
            </a:r>
            <a:r>
              <a:rPr>
                <a:latin typeface="Courier"/>
              </a:rPr>
              <a:t>], points[</a:t>
            </a:r>
            <a:r>
              <a:rPr>
                <a:solidFill>
                  <a:srgbClr val="4070A0"/>
                </a:solidFill>
                <a:latin typeface="Courier"/>
              </a:rPr>
              <a:t>"functional_status"</a:t>
            </a:r>
            <a:r>
              <a:rPr>
                <a:latin typeface="Courier"/>
              </a:rPr>
              <a:t>])</a:t>
            </a:r>
            <a:br/>
            <a:r>
              <a:rPr>
                <a:latin typeface="Courier"/>
              </a:rPr>
              <a:t>chi2, p, dof, expected </a:t>
            </a:r>
            <a:r>
              <a:rPr>
                <a:solidFill>
                  <a:srgbClr val="666666"/>
                </a:solidFill>
                <a:latin typeface="Courier"/>
              </a:rPr>
              <a:t>=</a:t>
            </a:r>
            <a:r>
              <a:rPr>
                <a:latin typeface="Courier"/>
              </a:rPr>
              <a:t> stats.chi2_contingency(table)</a:t>
            </a:r>
            <a:br/>
            <a:r>
              <a:rPr>
                <a:solidFill>
                  <a:srgbClr val="008000"/>
                </a:solidFill>
                <a:latin typeface="Courier"/>
              </a:rPr>
              <a:t>print</a:t>
            </a:r>
            <a:r>
              <a:rPr>
                <a:latin typeface="Courier"/>
              </a:rPr>
              <a:t>(</a:t>
            </a:r>
            <a:r>
              <a:rPr>
                <a:solidFill>
                  <a:srgbClr val="BB6688"/>
                </a:solidFill>
                <a:latin typeface="Courier"/>
              </a:rPr>
              <a:t>f"chi-square </a:t>
            </a:r>
            <a:r>
              <a:rPr>
                <a:solidFill>
                  <a:srgbClr val="4070A0"/>
                </a:solidFill>
                <a:latin typeface="Courier"/>
              </a:rPr>
              <a:t>{</a:t>
            </a:r>
            <a:r>
              <a:rPr>
                <a:latin typeface="Courier"/>
              </a:rPr>
              <a:t>chi2</a:t>
            </a:r>
            <a:r>
              <a:rPr>
                <a:solidFill>
                  <a:srgbClr val="4070A0"/>
                </a:solidFill>
                <a:latin typeface="Courier"/>
              </a:rPr>
              <a:t>:.1f}</a:t>
            </a:r>
            <a:r>
              <a:rPr>
                <a:solidFill>
                  <a:srgbClr val="BB6688"/>
                </a:solidFill>
                <a:latin typeface="Courier"/>
              </a:rPr>
              <a:t>, dof </a:t>
            </a:r>
            <a:r>
              <a:rPr>
                <a:solidFill>
                  <a:srgbClr val="4070A0"/>
                </a:solidFill>
                <a:latin typeface="Courier"/>
              </a:rPr>
              <a:t>{</a:t>
            </a:r>
            <a:r>
              <a:rPr>
                <a:latin typeface="Courier"/>
              </a:rPr>
              <a:t>dof</a:t>
            </a:r>
            <a:r>
              <a:rPr>
                <a:solidFill>
                  <a:srgbClr val="4070A0"/>
                </a:solidFill>
                <a:latin typeface="Courier"/>
              </a:rPr>
              <a:t>}</a:t>
            </a:r>
            <a:r>
              <a:rPr>
                <a:solidFill>
                  <a:srgbClr val="BB6688"/>
                </a:solidFill>
                <a:latin typeface="Courier"/>
              </a:rPr>
              <a:t>, p = </a:t>
            </a:r>
            <a:r>
              <a:rPr>
                <a:solidFill>
                  <a:srgbClr val="4070A0"/>
                </a:solidFill>
                <a:latin typeface="Courier"/>
              </a:rPr>
              <a:t>{</a:t>
            </a:r>
            <a:r>
              <a:rPr>
                <a:latin typeface="Courier"/>
              </a:rPr>
              <a:t>p</a:t>
            </a:r>
            <a:r>
              <a:rPr>
                <a:solidFill>
                  <a:srgbClr val="4070A0"/>
                </a:solidFill>
                <a:latin typeface="Courier"/>
              </a:rPr>
              <a:t>:.4f}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f"smallest expected cell: </a:t>
            </a:r>
            <a:r>
              <a:rPr>
                <a:solidFill>
                  <a:srgbClr val="4070A0"/>
                </a:solidFill>
                <a:latin typeface="Courier"/>
              </a:rPr>
              <a:t>{</a:t>
            </a:r>
            <a:r>
              <a:rPr>
                <a:latin typeface="Courier"/>
              </a:rPr>
              <a:t>expected</a:t>
            </a:r>
            <a:r>
              <a:rPr>
                <a:solidFill>
                  <a:srgbClr val="4070A0"/>
                </a:solidFill>
                <a:latin typeface="Courier"/>
              </a:rPr>
              <a:t>.</a:t>
            </a:r>
            <a:r>
              <a:rPr>
                <a:solidFill>
                  <a:srgbClr val="008000"/>
                </a:solidFill>
                <a:latin typeface="Courier"/>
              </a:rPr>
              <a:t>min</a:t>
            </a:r>
            <a:r>
              <a:rPr>
                <a:latin typeface="Courier"/>
              </a:rPr>
              <a:t>()</a:t>
            </a:r>
            <a:r>
              <a:rPr>
                <a:solidFill>
                  <a:srgbClr val="4070A0"/>
                </a:solidFill>
                <a:latin typeface="Courier"/>
              </a:rPr>
              <a:t>:.1f}</a:t>
            </a:r>
            <a:r>
              <a:rPr>
                <a:solidFill>
                  <a:srgbClr val="BB6688"/>
                </a:solidFill>
                <a:latin typeface="Courier"/>
              </a:rPr>
              <a:t>"</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Choosing the test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chisq.test</a:t>
            </a:r>
            <a:r>
              <a:rPr>
                <a:latin typeface="Courier"/>
              </a:rPr>
              <a:t>(</a:t>
            </a:r>
            <a:r>
              <a:rPr>
                <a:solidFill>
                  <a:srgbClr val="06287E"/>
                </a:solidFill>
                <a:latin typeface="Courier"/>
              </a:rPr>
              <a:t>table</a:t>
            </a:r>
            <a:r>
              <a:rPr>
                <a:latin typeface="Courier"/>
              </a:rPr>
              <a:t>(points</a:t>
            </a:r>
            <a:r>
              <a:rPr>
                <a:solidFill>
                  <a:srgbClr val="4070A0"/>
                </a:solidFill>
                <a:latin typeface="Courier"/>
              </a:rPr>
              <a:t>$</a:t>
            </a:r>
            <a:r>
              <a:rPr>
                <a:latin typeface="Courier"/>
              </a:rPr>
              <a:t>admin2, points</a:t>
            </a:r>
            <a:r>
              <a:rPr>
                <a:solidFill>
                  <a:srgbClr val="4070A0"/>
                </a:solidFill>
                <a:latin typeface="Courier"/>
              </a:rPr>
              <a:t>$</a:t>
            </a:r>
            <a:r>
              <a:rPr>
                <a:latin typeface="Courier"/>
              </a:rPr>
              <a:t>functional_status))</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Check the assumptions, and say you did</a:t>
            </a:r>
          </a:p>
        </p:txBody>
      </p:sp>
      <p:sp>
        <p:nvSpPr>
          <p:cNvPr id="3" name="Content Placeholder 2"/>
          <p:cNvSpPr>
            <a:spLocks noGrp="1"/>
          </p:cNvSpPr>
          <p:nvPr>
            <p:ph idx="1"/>
          </p:nvPr>
        </p:nvSpPr>
        <p:spPr/>
        <p:txBody>
          <a:bodyPr/>
          <a:lstStyle/>
          <a:p>
            <a:pPr lvl="0"/>
            <a:r>
              <a:rPr/>
              <a:t>Independence — Every test above assumes each row is an independent observation</a:t>
            </a:r>
          </a:p>
          <a:p>
            <a:pPr lvl="0"/>
            <a:r>
              <a:rPr/>
              <a:t>Expected cell counts for chi-square — The test is unreliable when an expected cell falls below about five</a:t>
            </a:r>
          </a:p>
          <a:p>
            <a:pPr lvl="0"/>
            <a:r>
              <a:rPr/>
              <a:t>Equal variances for the t-test — Do not check it — use Welch’s t-test always, which does not assume it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Check the assumptions, and say you did — In Python</a:t>
            </a:r>
          </a:p>
        </p:txBody>
      </p:sp>
      <p:sp>
        <p:nvSpPr>
          <p:cNvPr id="3" name="Content Placeholder 2"/>
          <p:cNvSpPr>
            <a:spLocks noGrp="1"/>
          </p:cNvSpPr>
          <p:nvPr>
            <p:ph idx="1"/>
          </p:nvPr>
        </p:nvSpPr>
        <p:spPr/>
        <p:txBody>
          <a:bodyPr/>
          <a:lstStyle/>
          <a:p>
            <a:pPr lvl="0" indent="0">
              <a:buNone/>
            </a:pPr>
            <a:r>
              <a:rPr>
                <a:latin typeface="Courier"/>
              </a:rPr>
              <a:t>girls_rate, boys_rate </a:t>
            </a:r>
            <a:r>
              <a:rPr>
                <a:solidFill>
                  <a:srgbClr val="666666"/>
                </a:solidFill>
                <a:latin typeface="Courier"/>
              </a:rPr>
              <a:t>=</a:t>
            </a:r>
            <a:r>
              <a:rPr>
                <a:latin typeface="Courier"/>
              </a:rPr>
              <a:t> girls.mean(), boys.mean()</a:t>
            </a:r>
            <a:br/>
            <a:r>
              <a:rPr>
                <a:solidFill>
                  <a:srgbClr val="008000"/>
                </a:solidFill>
                <a:latin typeface="Courier"/>
              </a:rPr>
              <a:t>print</a:t>
            </a:r>
            <a:r>
              <a:rPr>
                <a:latin typeface="Courier"/>
              </a:rPr>
              <a:t>(</a:t>
            </a:r>
            <a:r>
              <a:rPr>
                <a:solidFill>
                  <a:srgbClr val="4070A0"/>
                </a:solidFill>
                <a:latin typeface="Courier"/>
              </a:rPr>
              <a:t>"assumptions checked:"</a:t>
            </a:r>
            <a:r>
              <a:rPr>
                <a:latin typeface="Courier"/>
              </a:rPr>
              <a:t>)</a:t>
            </a:r>
            <a:br/>
            <a:r>
              <a:rPr>
                <a:solidFill>
                  <a:srgbClr val="008000"/>
                </a:solidFill>
                <a:latin typeface="Courier"/>
              </a:rPr>
              <a:t>print</a:t>
            </a:r>
            <a:r>
              <a:rPr>
                <a:latin typeface="Courier"/>
              </a:rPr>
              <a:t>(</a:t>
            </a:r>
            <a:r>
              <a:rPr>
                <a:solidFill>
                  <a:srgbClr val="BB6688"/>
                </a:solidFill>
                <a:latin typeface="Courier"/>
              </a:rPr>
              <a:t>f"  independence: one row per student, no student in two rows — verified"</a:t>
            </a:r>
            <a:r>
              <a:rPr>
                <a:latin typeface="Courier"/>
              </a:rPr>
              <a:t>)</a:t>
            </a:r>
            <a:br/>
            <a:r>
              <a:rPr>
                <a:solidFill>
                  <a:srgbClr val="008000"/>
                </a:solidFill>
                <a:latin typeface="Courier"/>
              </a:rPr>
              <a:t>print</a:t>
            </a:r>
            <a:r>
              <a:rPr>
                <a:latin typeface="Courier"/>
              </a:rPr>
              <a:t>(</a:t>
            </a:r>
            <a:r>
              <a:rPr>
                <a:solidFill>
                  <a:srgbClr val="BB6688"/>
                </a:solidFill>
                <a:latin typeface="Courier"/>
              </a:rPr>
              <a:t>f"  sample sizes: </a:t>
            </a:r>
            <a:r>
              <a:rPr>
                <a:solidFill>
                  <a:srgbClr val="4070A0"/>
                </a:solidFill>
                <a:latin typeface="Courier"/>
              </a:rPr>
              <a:t>{</a:t>
            </a:r>
            <a:r>
              <a:rPr>
                <a:solidFill>
                  <a:srgbClr val="008000"/>
                </a:solidFill>
                <a:latin typeface="Courier"/>
              </a:rPr>
              <a:t>len</a:t>
            </a:r>
            <a:r>
              <a:rPr>
                <a:latin typeface="Courier"/>
              </a:rPr>
              <a:t>(boys)</a:t>
            </a:r>
            <a:r>
              <a:rPr>
                <a:solidFill>
                  <a:srgbClr val="4070A0"/>
                </a:solidFill>
                <a:latin typeface="Courier"/>
              </a:rPr>
              <a:t>}</a:t>
            </a:r>
            <a:r>
              <a:rPr>
                <a:solidFill>
                  <a:srgbClr val="BB6688"/>
                </a:solidFill>
                <a:latin typeface="Courier"/>
              </a:rPr>
              <a:t> and </a:t>
            </a:r>
            <a:r>
              <a:rPr>
                <a:solidFill>
                  <a:srgbClr val="4070A0"/>
                </a:solidFill>
                <a:latin typeface="Courier"/>
              </a:rPr>
              <a:t>{</a:t>
            </a:r>
            <a:r>
              <a:rPr>
                <a:solidFill>
                  <a:srgbClr val="008000"/>
                </a:solidFill>
                <a:latin typeface="Courier"/>
              </a:rPr>
              <a:t>len</a:t>
            </a:r>
            <a:r>
              <a:rPr>
                <a:latin typeface="Courier"/>
              </a:rPr>
              <a:t>(girls)</a:t>
            </a:r>
            <a:r>
              <a:rPr>
                <a:solidFill>
                  <a:srgbClr val="4070A0"/>
                </a:solidFill>
                <a:latin typeface="Courier"/>
              </a:rPr>
              <a:t>}</a:t>
            </a:r>
            <a:r>
              <a:rPr>
                <a:solidFill>
                  <a:srgbClr val="BB6688"/>
                </a:solidFill>
                <a:latin typeface="Courier"/>
              </a:rPr>
              <a:t>, both well above 30"</a:t>
            </a:r>
            <a:r>
              <a:rPr>
                <a:latin typeface="Courier"/>
              </a:rPr>
              <a:t>)</a:t>
            </a:r>
            <a:br/>
            <a:r>
              <a:rPr>
                <a:solidFill>
                  <a:srgbClr val="008000"/>
                </a:solidFill>
                <a:latin typeface="Courier"/>
              </a:rPr>
              <a:t>print</a:t>
            </a:r>
            <a:r>
              <a:rPr>
                <a:latin typeface="Courier"/>
              </a:rPr>
              <a:t>(</a:t>
            </a:r>
            <a:r>
              <a:rPr>
                <a:solidFill>
                  <a:srgbClr val="BB6688"/>
                </a:solidFill>
                <a:latin typeface="Courier"/>
              </a:rPr>
              <a:t>f"  expected counts: smallest is </a:t>
            </a:r>
            <a:r>
              <a:rPr>
                <a:solidFill>
                  <a:srgbClr val="4070A0"/>
                </a:solidFill>
                <a:latin typeface="Courier"/>
              </a:rPr>
              <a:t>{</a:t>
            </a:r>
            <a:r>
              <a:rPr>
                <a:solidFill>
                  <a:srgbClr val="008000"/>
                </a:solidFill>
                <a:latin typeface="Courier"/>
              </a:rPr>
              <a:t>min</a:t>
            </a:r>
            <a:r>
              <a:rPr>
                <a:latin typeface="Courier"/>
              </a:rPr>
              <a:t>(</a:t>
            </a:r>
            <a:r>
              <a:rPr>
                <a:solidFill>
                  <a:srgbClr val="008000"/>
                </a:solidFill>
                <a:latin typeface="Courier"/>
              </a:rPr>
              <a:t>len</a:t>
            </a:r>
            <a:r>
              <a:rPr>
                <a:latin typeface="Courier"/>
              </a:rPr>
              <a:t>(boys), </a:t>
            </a:r>
            <a:r>
              <a:rPr>
                <a:solidFill>
                  <a:srgbClr val="008000"/>
                </a:solidFill>
                <a:latin typeface="Courier"/>
              </a:rPr>
              <a:t>len</a:t>
            </a:r>
            <a:r>
              <a:rPr>
                <a:latin typeface="Courier"/>
              </a:rPr>
              <a:t>(girls)) </a:t>
            </a:r>
            <a:r>
              <a:rPr>
                <a:solidFill>
                  <a:srgbClr val="666666"/>
                </a:solidFill>
                <a:latin typeface="Courier"/>
              </a:rPr>
              <a:t>*</a:t>
            </a:r>
            <a:r>
              <a:rPr>
                <a:latin typeface="Courier"/>
              </a:rPr>
              <a:t> </a:t>
            </a:r>
            <a:r>
              <a:rPr>
                <a:solidFill>
                  <a:srgbClr val="008000"/>
                </a:solidFill>
                <a:latin typeface="Courier"/>
              </a:rPr>
              <a:t>min</a:t>
            </a:r>
            <a:r>
              <a:rPr>
                <a:latin typeface="Courier"/>
              </a:rPr>
              <a:t>(girls_rate, </a:t>
            </a:r>
            <a:r>
              <a:rPr>
                <a:solidFill>
                  <a:srgbClr val="40A070"/>
                </a:solidFill>
                <a:latin typeface="Courier"/>
              </a:rPr>
              <a:t>1</a:t>
            </a:r>
            <a:r>
              <a:rPr>
                <a:latin typeface="Courier"/>
              </a:rPr>
              <a:t> </a:t>
            </a:r>
            <a:r>
              <a:rPr>
                <a:solidFill>
                  <a:srgbClr val="666666"/>
                </a:solidFill>
                <a:latin typeface="Courier"/>
              </a:rPr>
              <a:t>-</a:t>
            </a:r>
            <a:r>
              <a:rPr>
                <a:latin typeface="Courier"/>
              </a:rPr>
              <a:t> boys_rate)</a:t>
            </a:r>
            <a:r>
              <a:rPr>
                <a:solidFill>
                  <a:srgbClr val="4070A0"/>
                </a:solidFill>
                <a:latin typeface="Courier"/>
              </a:rPr>
              <a:t>:.0f}</a:t>
            </a:r>
            <a:r>
              <a:rPr>
                <a:solidFill>
                  <a:srgbClr val="BB6688"/>
                </a:solidFill>
                <a:latin typeface="Courier"/>
              </a:rPr>
              <a:t>"</a:t>
            </a:r>
            <a:r>
              <a:rPr>
                <a:latin typeface="Courier"/>
              </a:rPr>
              <a: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Check the assumptions, and say you did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Write the check into the script, not into your memory of having done it.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the difference, not the two numbers — Example (cont.)</a:t>
            </a:r>
          </a:p>
        </p:txBody>
      </p:sp>
      <p:sp>
        <p:nvSpPr>
          <p:cNvPr id="3" name="Content Placeholder 2"/>
          <p:cNvSpPr>
            <a:spLocks noGrp="1"/>
          </p:cNvSpPr>
          <p:nvPr>
            <p:ph idx="1"/>
          </p:nvPr>
        </p:nvSpPr>
        <p:spPr/>
        <p:txBody>
          <a:bodyPr/>
          <a:lstStyle/>
          <a:p>
            <a:pPr lvl="0" indent="0">
              <a:buNone/>
            </a:pPr>
            <a:r>
              <a:rPr>
                <a:latin typeface="Courier"/>
              </a:rPr>
              <a:t>Over-age enrolment by sex, primary, 2024
  Boys    39.2%   n = 510
  Girls   33.8%   n = 542
  Difference +5.5 points, 95% CI -0.4 to +11.3, p = 0.066
  The interval includes zero. This survey cannot establish whether over-age
  enrolment differs by sex; if it does, the gap is between 0 and 11 points
  and boys are the disadvantaged group. Not reported as a finding.
Referral completion by disability status, 1,638 consenting cases
  Disability reported     26.7%   n = 202
  Not reported            46.2%   n = 1,436
  Difference -19.4 points, 95% CI -26.1 to -12.8, p &lt; 0.001
</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the difference, not the two numbers — Example (cont.)</a:t>
            </a:r>
          </a:p>
        </p:txBody>
      </p:sp>
      <p:sp>
        <p:nvSpPr>
          <p:cNvPr id="3" name="Content Placeholder 2"/>
          <p:cNvSpPr>
            <a:spLocks noGrp="1"/>
          </p:cNvSpPr>
          <p:nvPr>
            <p:ph idx="1"/>
          </p:nvPr>
        </p:nvSpPr>
        <p:spPr/>
        <p:txBody>
          <a:bodyPr/>
          <a:lstStyle/>
          <a:p>
            <a:pPr lvl="0" indent="0">
              <a:buNone/>
            </a:pPr>
            <a:r>
              <a:rPr>
                <a:latin typeface="Courier"/>
              </a:rPr>
              <a:t>  The smallest gap consistent with the data is 12.8 points. Reported as a
  finding, and the pathway lesson locates it at referral-making and
  acceptance rather than at consent.</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the difference, not the two numbers</a:t>
            </a:r>
          </a:p>
        </p:txBody>
      </p:sp>
      <p:sp>
        <p:nvSpPr>
          <p:cNvPr id="3" name="Content Placeholder 2"/>
          <p:cNvSpPr>
            <a:spLocks noGrp="1"/>
          </p:cNvSpPr>
          <p:nvPr>
            <p:ph idx="1"/>
          </p:nvPr>
        </p:nvSpPr>
        <p:spPr/>
        <p:txBody>
          <a:bodyPr/>
          <a:lstStyle/>
          <a:p>
            <a:pPr lvl="0"/>
            <a:r>
              <a:rPr/>
              <a:t>Both blocks report the difference and its interval as the headline — with the two group figures beneath</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One of these gaps is statistically significant.</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https://data-analysis.cassion.dev/courses/applied-statistics-for-programmes/stat-03-two-gaps-two-answers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Two gaps, two answers</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3 of 8</vt:lpwstr>
  </property>
  <property fmtid="{D5CDD505-2E9C-101B-9397-08002B2CF9AE}" pid="3" name="subtitle">
    <vt:lpwstr>A 5.5-point gap with an interval from −0.4 to +11.3, and a 19.4-point gap with an interval from −26.1 to −12.8. Same test, same code, opposite conclusions — and module 4 left both of them open on purpose.</vt:lpwstr>
  </property>
</Properties>
</file>