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notesMaster" Target="notesMasters/notesMaster1.xml" /><Relationship Id="rId30" Type="http://schemas.openxmlformats.org/officeDocument/2006/relationships/viewProps" Target="viewProps.xml" /><Relationship Id="rId29" Type="http://schemas.openxmlformats.org/officeDocument/2006/relationships/presProps" Target="presProps.xml" /><Relationship Id="rId1" Type="http://schemas.openxmlformats.org/officeDocument/2006/relationships/slideMaster" Target="slideMasters/slideMaster1.xml" /><Relationship Id="rId32" Type="http://schemas.openxmlformats.org/officeDocument/2006/relationships/tableStyles" Target="tableStyles.xml" /><Relationship Id="rId31"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écart de 5,5 points avec un intervalle de −0,4 à +11,3, et un écart de 19,4 points avec un intervalle de −26,1 à −12,8. Même test, même code, conclusions opposées — et le module 4 avait laissé les deux ouverts exprès.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cours d’éducation a trouvé les garçons plus souvent en retard d’âge que les filles et a refusé d’en faire un constat. Le cours de protection a trouvé un écart d’aboutissement selon le handicap et l’a qualifié de résultat le plus important du jeu de données. Les deux disaient « calculez d’abord l’intervalle ». Voici ce calcul.</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deux intervalles se recouvrent. Un recouvrement d’intervalles est un indice et non un test — ce qu’il faut calculer, c’est un intervalle sur la </a:t>
            </a:r>
            <a:r>
              <a:rPr i="1"/>
              <a:t>différence</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Différence +5,5 points, IC à 95 % −0,4 à +11,3, p = 0,066. L’intervalle contient zéro. La réponse honnête n’est donc pas « il n’y a pas d’écart » — c’est « cette enquête ne peut pas vous dire s’il y a un écart, et s’il y en a un il se situe quelque part entre des filles légèrement plus mal loties et des garçons plus mal lotis de onze points ». C’est une phrase réellement utile et ce n’est pas la même chose qu’un résultat nul.</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Différence −19,4 points, IC à 95 % −26,1 à −12,8, p &lt; 0,001. Toute valeur de cet intervalle est un écart substantiel. Le plus petit écart compatible avec les données vaut 12,8 points, ce qui reste assez grand pour agir. C’est ce qui en fait un constat plutôt qu’un indice.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Remarquez que le résultat significatif a le plus petit échantillon dans l’un des bras. 202 cas ont produit une réponse tranchée et 510 élèves non, parce que la taille d’effet est presque quatre fois plus grande. Taille d’échantillon et taille d’effet s’échangent, et c’est leur combinaison qui décide si une comparaison se tranche.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tests couvrent presque tout ce qu’un rapport de programme compare, et le choix se fait d’après la nature du résultat plutôt que d’après ce qui paraît sophistiqué.</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Chaque test suppose des choses, et deux d’entre elles se vérifient en une ligne. Indépendance. Tous les tests ci-dessus supposent que chaque ligne est une observation indépendante. C’est l’hypothèse la plus souvent violée et la plus difficile à voir — la leçon 6 porte entièrement sur un cas où elle tombe. Effectifs attendus pour le khi-deux. Le test devient peu fiable quand une cellule attendue passe sous cinq environ. Affichez </a:t>
            </a:r>
            <a:r>
              <a:rPr>
                <a:latin typeface="Courier"/>
              </a:rPr>
              <a:t>expected.min()</a:t>
            </a:r>
            <a:r>
              <a:rPr/>
              <a:t> à chaque fois ; s’il est petit, regroupez des catégories ou employez le test exact de Fisher. Égalité des variances pour le test t. Ne la vérifiez pas — employez toujours le test t de Welch, qui ne la suppose pas. </a:t>
            </a:r>
            <a:r>
              <a:rPr>
                <a:latin typeface="Courier"/>
              </a:rPr>
              <a:t>scipy.stats.ttest_ind(..., equal_var=False)</a:t>
            </a:r>
            <a:r>
              <a:rPr/>
              <a:t> et le comportement par défaut de </a:t>
            </a:r>
            <a:r>
              <a:rPr>
                <a:latin typeface="Courier"/>
              </a:rPr>
              <a:t>t.test</a:t>
            </a:r>
            <a:r>
              <a:rPr/>
              <a:t> en R. La version qui suppose des variances égales n’apporte rien et tombe dès que les groupes diffèrent par leur dispersion.</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deux blocs mettent la différence et son intervalle en titre, avec les deux valeurs de groupe en dessous. Cet ordre est délibéré : la différence est l’affirmation, et les deux proportions en sont la preuve.</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L’un de ces écarts est statistiquement significatif. La leçon suivante demande si c’est la même chose qu’être important — et trouve une comparaison où un p inférieur à 0,001 décrit une différence sur laquelle aucun programme n’agirait.</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applied-statistics-for-programmes/stat-03-two-gaps-two-answer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Deux écarts, deux réponses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Un écart de 5,5 points avec un intervalle de −0,4 à +11,3, et un écart de 19,4 points avec un intervalle de −26,1 à −12,8. Même test, même code, conclusions opposées — et le module 4 avait laissé les deux ouverts exprès.</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3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Les deux questions que le module 4 a reportées</a:t>
            </a:r>
          </a:p>
          <a:p>
            <a:pPr lvl="0"/>
            <a:r>
              <a:rPr/>
              <a:t>Écart numéro un : celui qui n’y est pas</a:t>
            </a:r>
          </a:p>
          <a:p>
            <a:pPr lvl="0"/>
            <a:r>
              <a:rPr/>
              <a:t>Écart numéro deux : celui qui y est</a:t>
            </a:r>
          </a:p>
          <a:p>
            <a:pPr lvl="0"/>
            <a:r>
              <a:rPr/>
              <a:t>Les deux résultats côte à côte</a:t>
            </a:r>
          </a:p>
          <a:p>
            <a:pPr lvl="0"/>
            <a:r>
              <a:rPr/>
              <a:t>Choisir le test</a:t>
            </a:r>
          </a:p>
          <a:p>
            <a:pPr lvl="0"/>
            <a:r>
              <a:rPr/>
              <a:t>Vérifiez les hypothèses, et dites que vous l’avez fait</a:t>
            </a:r>
          </a:p>
          <a:p>
            <a:pPr lvl="0"/>
            <a:r>
              <a:rPr/>
              <a:t>Rapportez la différence, non les deux nombres</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deux questions que le module 4 a reportées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r>
              <a:rPr b="1">
                <a:solidFill>
                  <a:srgbClr val="008000"/>
                </a:solidFill>
                <a:latin typeface="Courier"/>
              </a:rPr>
              <a:t>from</a:t>
            </a:r>
            <a:r>
              <a:rPr>
                <a:latin typeface="Courier"/>
              </a:rPr>
              <a:t> statsmodels.stats.proportion </a:t>
            </a:r>
            <a:r>
              <a:rPr b="1">
                <a:solidFill>
                  <a:srgbClr val="008000"/>
                </a:solidFill>
                <a:latin typeface="Courier"/>
              </a:rPr>
              <a:t>import</a:t>
            </a:r>
            <a:r>
              <a:rPr>
                <a:latin typeface="Courier"/>
              </a:rPr>
              <a:t> proportions_ztest, confint_proportions_2indep</a:t>
            </a:r>
            <a:br/>
            <a:br/>
            <a:r>
              <a:rPr>
                <a:latin typeface="Courier"/>
              </a:rPr>
              <a:t>enrolment </a:t>
            </a:r>
            <a:r>
              <a:rPr>
                <a:solidFill>
                  <a:srgbClr val="666666"/>
                </a:solidFill>
                <a:latin typeface="Courier"/>
              </a:rPr>
              <a:t>=</a:t>
            </a:r>
            <a:r>
              <a:rPr>
                <a:latin typeface="Courier"/>
              </a:rPr>
              <a:t> pd.read_csv(</a:t>
            </a:r>
            <a:r>
              <a:rPr>
                <a:solidFill>
                  <a:srgbClr val="4070A0"/>
                </a:solidFill>
                <a:latin typeface="Courier"/>
              </a:rPr>
              <a:t>"school-enrolment-2024.v1.csv"</a:t>
            </a:r>
            <a:r>
              <a:rPr>
                <a:latin typeface="Courier"/>
              </a:rPr>
              <a:t>)</a:t>
            </a:r>
            <a:br/>
            <a:r>
              <a:rPr>
                <a:latin typeface="Courier"/>
              </a:rPr>
              <a:t>clean </a:t>
            </a:r>
            <a:r>
              <a:rPr>
                <a:solidFill>
                  <a:srgbClr val="666666"/>
                </a:solidFill>
                <a:latin typeface="Courier"/>
              </a:rPr>
              <a:t>=</a:t>
            </a:r>
            <a:r>
              <a:rPr>
                <a:latin typeface="Courier"/>
              </a:rPr>
              <a:t> enrolment[(enrolment[</a:t>
            </a:r>
            <a:r>
              <a:rPr>
                <a:solidFill>
                  <a:srgbClr val="4070A0"/>
                </a:solidFill>
                <a:latin typeface="Courier"/>
              </a:rPr>
              <a:t>"age_years"</a:t>
            </a:r>
            <a:r>
              <a:rPr>
                <a:latin typeface="Courier"/>
              </a:rPr>
              <a:t>] </a:t>
            </a:r>
            <a:r>
              <a:rPr>
                <a:solidFill>
                  <a:srgbClr val="666666"/>
                </a:solidFill>
                <a:latin typeface="Courier"/>
              </a:rPr>
              <a:t>&lt;=</a:t>
            </a:r>
            <a:r>
              <a:rPr>
                <a:latin typeface="Courier"/>
              </a:rPr>
              <a:t> </a:t>
            </a:r>
            <a:r>
              <a:rPr>
                <a:solidFill>
                  <a:srgbClr val="40A070"/>
                </a:solidFill>
                <a:latin typeface="Courier"/>
              </a:rPr>
              <a:t>20</a:t>
            </a:r>
            <a:r>
              <a:rPr>
                <a:latin typeface="Courier"/>
              </a:rPr>
              <a:t>)</a:t>
            </a:r>
            <a:br/>
            <a:r>
              <a:rPr>
                <a:latin typeface="Courier"/>
              </a:rPr>
              <a:t>                  </a:t>
            </a:r>
            <a:r>
              <a:rPr>
                <a:solidFill>
                  <a:srgbClr val="666666"/>
                </a:solidFill>
                <a:latin typeface="Courier"/>
              </a:rPr>
              <a:t>&amp;</a:t>
            </a:r>
            <a:r>
              <a:rPr>
                <a:latin typeface="Courier"/>
              </a:rPr>
              <a:t> (enrolment[</a:t>
            </a:r>
            <a:r>
              <a:rPr>
                <a:solidFill>
                  <a:srgbClr val="4070A0"/>
                </a:solidFill>
                <a:latin typeface="Courier"/>
              </a:rPr>
              <a:t>"school_year"</a:t>
            </a:r>
            <a:r>
              <a:rPr>
                <a:latin typeface="Courier"/>
              </a:rPr>
              <a:t>] </a:t>
            </a:r>
            <a:r>
              <a:rPr>
                <a:solidFill>
                  <a:srgbClr val="666666"/>
                </a:solidFill>
                <a:latin typeface="Courier"/>
              </a:rPr>
              <a:t>==</a:t>
            </a:r>
            <a:r>
              <a:rPr>
                <a:latin typeface="Courier"/>
              </a:rPr>
              <a:t> </a:t>
            </a:r>
            <a:r>
              <a:rPr>
                <a:solidFill>
                  <a:srgbClr val="40A070"/>
                </a:solidFill>
                <a:latin typeface="Courier"/>
              </a:rPr>
              <a:t>2024</a:t>
            </a:r>
            <a:r>
              <a:rPr>
                <a:latin typeface="Courier"/>
              </a:rPr>
              <a:t>)</a:t>
            </a:r>
            <a:br/>
            <a:r>
              <a:rPr>
                <a:latin typeface="Courier"/>
              </a:rPr>
              <a:t>                  </a:t>
            </a:r>
            <a:r>
              <a:rPr>
                <a:solidFill>
                  <a:srgbClr val="666666"/>
                </a:solidFill>
                <a:latin typeface="Courier"/>
              </a:rPr>
              <a:t>&amp;</a:t>
            </a:r>
            <a:r>
              <a:rPr>
                <a:latin typeface="Courier"/>
              </a:rPr>
              <a:t> enrolment[</a:t>
            </a:r>
            <a:r>
              <a:rPr>
                <a:solidFill>
                  <a:srgbClr val="4070A0"/>
                </a:solidFill>
                <a:latin typeface="Courier"/>
              </a:rPr>
              <a:t>"grade"</a:t>
            </a:r>
            <a:r>
              <a:rPr>
                <a:latin typeface="Courier"/>
              </a:rPr>
              <a:t>].between(</a:t>
            </a:r>
            <a:r>
              <a:rPr>
                <a:solidFill>
                  <a:srgbClr val="40A070"/>
                </a:solidFill>
                <a:latin typeface="Courier"/>
              </a:rPr>
              <a:t>1</a:t>
            </a:r>
            <a:r>
              <a:rPr>
                <a:latin typeface="Courier"/>
              </a:rPr>
              <a:t>, </a:t>
            </a:r>
            <a:r>
              <a:rPr>
                <a:solidFill>
                  <a:srgbClr val="40A070"/>
                </a:solidFill>
                <a:latin typeface="Courier"/>
              </a:rPr>
              <a:t>6</a:t>
            </a:r>
            <a:r>
              <a:rPr>
                <a:latin typeface="Courier"/>
              </a:rPr>
              <a:t>)]</a:t>
            </a:r>
            <a:br/>
            <a:r>
              <a:rPr>
                <a:latin typeface="Courier"/>
              </a:rPr>
              <a:t>clean </a:t>
            </a:r>
            <a:r>
              <a:rPr>
                <a:solidFill>
                  <a:srgbClr val="666666"/>
                </a:solidFill>
                <a:latin typeface="Courier"/>
              </a:rPr>
              <a:t>=</a:t>
            </a:r>
            <a:r>
              <a:rPr>
                <a:latin typeface="Courier"/>
              </a:rPr>
              <a:t> clean.assign(over_age</a:t>
            </a:r>
            <a:r>
              <a:rPr>
                <a:solidFill>
                  <a:srgbClr val="666666"/>
                </a:solidFill>
                <a:latin typeface="Courier"/>
              </a:rPr>
              <a:t>=</a:t>
            </a:r>
            <a:r>
              <a:rPr>
                <a:latin typeface="Courier"/>
              </a:rPr>
              <a:t>clean[</a:t>
            </a:r>
            <a:r>
              <a:rPr>
                <a:solidFill>
                  <a:srgbClr val="4070A0"/>
                </a:solidFill>
                <a:latin typeface="Courier"/>
              </a:rPr>
              <a:t>"age_years"</a:t>
            </a:r>
            <a:r>
              <a:rPr>
                <a:latin typeface="Courier"/>
              </a:rPr>
              <a:t>] </a:t>
            </a:r>
            <a:r>
              <a:rPr>
                <a:solidFill>
                  <a:srgbClr val="666666"/>
                </a:solidFill>
                <a:latin typeface="Courier"/>
              </a:rPr>
              <a:t>&gt;</a:t>
            </a:r>
            <a:r>
              <a:rPr>
                <a:latin typeface="Courier"/>
              </a:rPr>
              <a:t> clean[</a:t>
            </a:r>
            <a:r>
              <a:rPr>
                <a:solidFill>
                  <a:srgbClr val="4070A0"/>
                </a:solidFill>
                <a:latin typeface="Courier"/>
              </a:rPr>
              <a:t>"grade"</a:t>
            </a:r>
            <a:r>
              <a:rPr>
                <a:latin typeface="Courier"/>
              </a:rPr>
              <a:t>] </a:t>
            </a:r>
            <a:r>
              <a:rPr>
                <a:solidFill>
                  <a:srgbClr val="666666"/>
                </a:solidFill>
                <a:latin typeface="Courier"/>
              </a:rPr>
              <a:t>+</a:t>
            </a:r>
            <a:r>
              <a:rPr>
                <a:latin typeface="Courier"/>
              </a:rPr>
              <a:t> </a:t>
            </a:r>
            <a:r>
              <a:rPr>
                <a:solidFill>
                  <a:srgbClr val="40A070"/>
                </a:solidFill>
                <a:latin typeface="Courier"/>
              </a:rPr>
              <a:t>5</a:t>
            </a:r>
            <a:r>
              <a:rPr>
                <a:latin typeface="Courier"/>
              </a:rPr>
              <a:t>)</a:t>
            </a:r>
            <a:br/>
            <a:br/>
            <a:r>
              <a:rPr>
                <a:latin typeface="Courier"/>
              </a:rPr>
              <a:t>boys </a:t>
            </a:r>
            <a:r>
              <a:rPr>
                <a:solidFill>
                  <a:srgbClr val="666666"/>
                </a:solidFill>
                <a:latin typeface="Courier"/>
              </a:rPr>
              <a:t>=</a:t>
            </a:r>
            <a:r>
              <a:rPr>
                <a:latin typeface="Courier"/>
              </a:rPr>
              <a:t> clean[clean[</a:t>
            </a:r>
            <a:r>
              <a:rPr>
                <a:solidFill>
                  <a:srgbClr val="4070A0"/>
                </a:solidFill>
                <a:latin typeface="Courier"/>
              </a:rPr>
              <a:t>"sex"</a:t>
            </a:r>
            <a:r>
              <a:rPr>
                <a:latin typeface="Courier"/>
              </a:rPr>
              <a:t>] </a:t>
            </a:r>
            <a:r>
              <a:rPr>
                <a:solidFill>
                  <a:srgbClr val="666666"/>
                </a:solidFill>
                <a:latin typeface="Courier"/>
              </a:rPr>
              <a:t>==</a:t>
            </a:r>
            <a:r>
              <a:rPr>
                <a:latin typeface="Courier"/>
              </a:rPr>
              <a:t> </a:t>
            </a:r>
            <a:r>
              <a:rPr>
                <a:solidFill>
                  <a:srgbClr val="4070A0"/>
                </a:solidFill>
                <a:latin typeface="Courier"/>
              </a:rPr>
              <a:t>"m"</a:t>
            </a:r>
            <a:r>
              <a:rPr>
                <a:latin typeface="Courier"/>
              </a:rPr>
              <a:t>][</a:t>
            </a:r>
            <a:r>
              <a:rPr>
                <a:solidFill>
                  <a:srgbClr val="4070A0"/>
                </a:solidFill>
                <a:latin typeface="Courier"/>
              </a:rPr>
              <a:t>"over_age"</a:t>
            </a:r>
            <a:r>
              <a:rPr>
                <a:latin typeface="Courier"/>
              </a:rPr>
              <a:t>]</a:t>
            </a:r>
            <a:br/>
            <a:r>
              <a:rPr>
                <a:latin typeface="Courier"/>
              </a:rPr>
              <a:t>girls </a:t>
            </a:r>
            <a:r>
              <a:rPr>
                <a:solidFill>
                  <a:srgbClr val="666666"/>
                </a:solidFill>
                <a:latin typeface="Courier"/>
              </a:rPr>
              <a:t>=</a:t>
            </a:r>
            <a:r>
              <a:rPr>
                <a:latin typeface="Courier"/>
              </a:rPr>
              <a:t> clean[clean[</a:t>
            </a:r>
            <a:r>
              <a:rPr>
                <a:solidFill>
                  <a:srgbClr val="4070A0"/>
                </a:solidFill>
                <a:latin typeface="Courier"/>
              </a:rPr>
              <a:t>"sex"</a:t>
            </a:r>
            <a:r>
              <a:rPr>
                <a:latin typeface="Courier"/>
              </a:rPr>
              <a:t>] </a:t>
            </a:r>
            <a:r>
              <a:rPr>
                <a:solidFill>
                  <a:srgbClr val="666666"/>
                </a:solidFill>
                <a:latin typeface="Courier"/>
              </a:rPr>
              <a:t>==</a:t>
            </a:r>
            <a:r>
              <a:rPr>
                <a:latin typeface="Courier"/>
              </a:rPr>
              <a:t> </a:t>
            </a:r>
            <a:r>
              <a:rPr>
                <a:solidFill>
                  <a:srgbClr val="4070A0"/>
                </a:solidFill>
                <a:latin typeface="Courier"/>
              </a:rPr>
              <a:t>"f"</a:t>
            </a:r>
            <a:r>
              <a:rPr>
                <a:latin typeface="Courier"/>
              </a:rPr>
              <a:t>][</a:t>
            </a:r>
            <a:r>
              <a:rPr>
                <a:solidFill>
                  <a:srgbClr val="4070A0"/>
                </a:solidFill>
                <a:latin typeface="Courier"/>
              </a:rPr>
              <a:t>"over_age"</a:t>
            </a:r>
            <a:r>
              <a:rPr>
                <a:latin typeface="Courier"/>
              </a:rPr>
              <a:t>]</a:t>
            </a:r>
            <a:br/>
            <a:r>
              <a:rPr>
                <a:solidFill>
                  <a:srgbClr val="008000"/>
                </a:solidFill>
                <a:latin typeface="Courier"/>
              </a:rPr>
              <a:t>print</a:t>
            </a:r>
            <a:r>
              <a:rPr>
                <a:latin typeface="Courier"/>
              </a:rPr>
              <a:t>(</a:t>
            </a:r>
            <a:r>
              <a:rPr>
                <a:solidFill>
                  <a:srgbClr val="BB6688"/>
                </a:solidFill>
                <a:latin typeface="Courier"/>
              </a:rPr>
              <a:t>f"boys  </a:t>
            </a:r>
            <a:r>
              <a:rPr>
                <a:solidFill>
                  <a:srgbClr val="4070A0"/>
                </a:solidFill>
                <a:latin typeface="Courier"/>
              </a:rPr>
              <a:t>{</a:t>
            </a:r>
            <a:r>
              <a:rPr>
                <a:latin typeface="Courier"/>
              </a:rPr>
              <a:t>boys</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solidFill>
                  <a:srgbClr val="4070A0"/>
                </a:solidFill>
                <a:latin typeface="Courier"/>
              </a:rPr>
              <a:t>{</a:t>
            </a:r>
            <a:r>
              <a:rPr>
                <a:solidFill>
                  <a:srgbClr val="008000"/>
                </a:solidFill>
                <a:latin typeface="Courier"/>
              </a:rPr>
              <a:t>len</a:t>
            </a:r>
            <a:r>
              <a:rPr>
                <a:latin typeface="Courier"/>
              </a:rPr>
              <a:t>(boys)</a:t>
            </a:r>
            <a:r>
              <a:rPr>
                <a:solidFill>
                  <a:srgbClr val="4070A0"/>
                </a:solidFill>
                <a:latin typeface="Courier"/>
              </a:rPr>
              <a:t>}</a:t>
            </a:r>
            <a:r>
              <a:rPr>
                <a:solidFill>
                  <a:srgbClr val="BB6688"/>
                </a:solidFill>
                <a:latin typeface="Courier"/>
              </a:rPr>
              <a:t> = </a:t>
            </a:r>
            <a:r>
              <a:rPr>
                <a:solidFill>
                  <a:srgbClr val="4070A0"/>
                </a:solidFill>
                <a:latin typeface="Courier"/>
              </a:rPr>
              <a:t>{</a:t>
            </a:r>
            <a:r>
              <a:rPr>
                <a:latin typeface="Courier"/>
              </a:rPr>
              <a:t>boys</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f"girls </a:t>
            </a:r>
            <a:r>
              <a:rPr>
                <a:solidFill>
                  <a:srgbClr val="4070A0"/>
                </a:solidFill>
                <a:latin typeface="Courier"/>
              </a:rPr>
              <a:t>{</a:t>
            </a:r>
            <a:r>
              <a:rPr>
                <a:latin typeface="Courier"/>
              </a:rPr>
              <a:t>girls</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solidFill>
                  <a:srgbClr val="4070A0"/>
                </a:solidFill>
                <a:latin typeface="Courier"/>
              </a:rPr>
              <a:t>{</a:t>
            </a:r>
            <a:r>
              <a:rPr>
                <a:solidFill>
                  <a:srgbClr val="008000"/>
                </a:solidFill>
                <a:latin typeface="Courier"/>
              </a:rPr>
              <a:t>len</a:t>
            </a:r>
            <a:r>
              <a:rPr>
                <a:latin typeface="Courier"/>
              </a:rPr>
              <a:t>(girls)</a:t>
            </a:r>
            <a:r>
              <a:rPr>
                <a:solidFill>
                  <a:srgbClr val="4070A0"/>
                </a:solidFill>
                <a:latin typeface="Courier"/>
              </a:rPr>
              <a:t>}</a:t>
            </a:r>
            <a:r>
              <a:rPr>
                <a:solidFill>
                  <a:srgbClr val="BB6688"/>
                </a:solidFill>
                <a:latin typeface="Courier"/>
              </a:rPr>
              <a:t> = </a:t>
            </a:r>
            <a:r>
              <a:rPr>
                <a:solidFill>
                  <a:srgbClr val="4070A0"/>
                </a:solidFill>
                <a:latin typeface="Courier"/>
              </a:rPr>
              <a:t>{</a:t>
            </a:r>
            <a:r>
              <a:rPr>
                <a:latin typeface="Courier"/>
              </a:rPr>
              <a:t>girls</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deux questions que le module 4 a reportées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enrolment </a:t>
            </a:r>
            <a:r>
              <a:rPr>
                <a:solidFill>
                  <a:srgbClr val="4070A0"/>
                </a:solidFill>
                <a:latin typeface="Courier"/>
              </a:rPr>
              <a:t>|&gt;</a:t>
            </a:r>
            <a:br/>
            <a:r>
              <a:rPr>
                <a:latin typeface="Courier"/>
              </a:rPr>
              <a:t>  </a:t>
            </a:r>
            <a:r>
              <a:rPr>
                <a:solidFill>
                  <a:srgbClr val="06287E"/>
                </a:solidFill>
                <a:latin typeface="Courier"/>
              </a:rPr>
              <a:t>filter</a:t>
            </a:r>
            <a:r>
              <a:rPr>
                <a:latin typeface="Courier"/>
              </a:rPr>
              <a:t>(age_years </a:t>
            </a:r>
            <a:r>
              <a:rPr>
                <a:solidFill>
                  <a:srgbClr val="4070A0"/>
                </a:solidFill>
                <a:latin typeface="Courier"/>
              </a:rPr>
              <a:t>&lt;=</a:t>
            </a:r>
            <a:r>
              <a:rPr>
                <a:latin typeface="Courier"/>
              </a:rPr>
              <a:t> </a:t>
            </a:r>
            <a:r>
              <a:rPr>
                <a:solidFill>
                  <a:srgbClr val="40A070"/>
                </a:solidFill>
                <a:latin typeface="Courier"/>
              </a:rPr>
              <a:t>20</a:t>
            </a:r>
            <a:r>
              <a:rPr>
                <a:latin typeface="Courier"/>
              </a:rPr>
              <a:t>, school_year </a:t>
            </a:r>
            <a:r>
              <a:rPr>
                <a:solidFill>
                  <a:srgbClr val="4070A0"/>
                </a:solidFill>
                <a:latin typeface="Courier"/>
              </a:rPr>
              <a:t>==</a:t>
            </a:r>
            <a:r>
              <a:rPr>
                <a:latin typeface="Courier"/>
              </a:rPr>
              <a:t> </a:t>
            </a:r>
            <a:r>
              <a:rPr>
                <a:solidFill>
                  <a:srgbClr val="40A070"/>
                </a:solidFill>
                <a:latin typeface="Courier"/>
              </a:rPr>
              <a:t>2024</a:t>
            </a:r>
            <a:r>
              <a:rPr>
                <a:latin typeface="Courier"/>
              </a:rPr>
              <a:t>, </a:t>
            </a:r>
            <a:r>
              <a:rPr>
                <a:solidFill>
                  <a:srgbClr val="06287E"/>
                </a:solidFill>
                <a:latin typeface="Courier"/>
              </a:rPr>
              <a:t>between</a:t>
            </a:r>
            <a:r>
              <a:rPr>
                <a:latin typeface="Courier"/>
              </a:rPr>
              <a:t>(grade, </a:t>
            </a:r>
            <a:r>
              <a:rPr>
                <a:solidFill>
                  <a:srgbClr val="40A070"/>
                </a:solidFill>
                <a:latin typeface="Courier"/>
              </a:rPr>
              <a:t>1</a:t>
            </a:r>
            <a:r>
              <a:rPr>
                <a:latin typeface="Courier"/>
              </a:rPr>
              <a:t>, </a:t>
            </a:r>
            <a:r>
              <a:rPr>
                <a:solidFill>
                  <a:srgbClr val="40A070"/>
                </a:solidFill>
                <a:latin typeface="Courier"/>
              </a:rPr>
              <a:t>6</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over_age =</a:t>
            </a:r>
            <a:r>
              <a:rPr>
                <a:latin typeface="Courier"/>
              </a:rPr>
              <a:t> age_years </a:t>
            </a:r>
            <a:r>
              <a:rPr>
                <a:solidFill>
                  <a:srgbClr val="4070A0"/>
                </a:solidFill>
                <a:latin typeface="Courier"/>
              </a:rPr>
              <a:t>&gt;</a:t>
            </a:r>
            <a:r>
              <a:rPr>
                <a:latin typeface="Courier"/>
              </a:rPr>
              <a:t> grade </a:t>
            </a:r>
            <a:r>
              <a:rPr>
                <a:solidFill>
                  <a:srgbClr val="4070A0"/>
                </a:solidFill>
                <a:latin typeface="Courier"/>
              </a:rPr>
              <a:t>+</a:t>
            </a:r>
            <a:r>
              <a:rPr>
                <a:latin typeface="Courier"/>
              </a:rPr>
              <a:t> </a:t>
            </a:r>
            <a:r>
              <a:rPr>
                <a:solidFill>
                  <a:srgbClr val="40A070"/>
                </a:solidFill>
                <a:latin typeface="Courier"/>
              </a:rPr>
              <a:t>5</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k =</a:t>
            </a:r>
            <a:r>
              <a:rPr>
                <a:latin typeface="Courier"/>
              </a:rPr>
              <a:t> </a:t>
            </a:r>
            <a:r>
              <a:rPr>
                <a:solidFill>
                  <a:srgbClr val="06287E"/>
                </a:solidFill>
                <a:latin typeface="Courier"/>
              </a:rPr>
              <a:t>sum</a:t>
            </a:r>
            <a:r>
              <a:rPr>
                <a:latin typeface="Courier"/>
              </a:rPr>
              <a:t>(over_age),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sex)</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Écart numéro un : celui qui n’y est pas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Groupe</a:t>
                      </a:r>
                    </a:p>
                  </a:txBody>
                  <a:tcPr/>
                </a:tc>
                <a:tc>
                  <a:txBody>
                    <a:bodyPr/>
                    <a:lstStyle/>
                    <a:p>
                      <a:pPr lvl="0" indent="0" marL="0">
                        <a:buNone/>
                      </a:pPr>
                      <a:r>
                        <a:rPr/>
                        <a:t>Retard d’âge</a:t>
                      </a:r>
                    </a:p>
                  </a:txBody>
                  <a:tcPr/>
                </a:tc>
                <a:tc>
                  <a:txBody>
                    <a:bodyPr/>
                    <a:lstStyle/>
                    <a:p>
                      <a:pPr lvl="0" indent="0" marL="0">
                        <a:buNone/>
                      </a:pPr>
                      <a:r>
                        <a:rPr/>
                        <a:t>n</a:t>
                      </a:r>
                    </a:p>
                  </a:txBody>
                  <a:tcPr/>
                </a:tc>
                <a:tc>
                  <a:txBody>
                    <a:bodyPr/>
                    <a:lstStyle/>
                    <a:p>
                      <a:pPr lvl="0" indent="0" marL="0">
                        <a:buNone/>
                      </a:pPr>
                      <a:r>
                        <a:rPr/>
                        <a:t>Intervalle à 95 %</a:t>
                      </a:r>
                    </a:p>
                  </a:txBody>
                  <a:tcPr/>
                </a:tc>
              </a:tr>
              <a:tr h="0">
                <a:tc>
                  <a:txBody>
                    <a:bodyPr/>
                    <a:lstStyle/>
                    <a:p>
                      <a:pPr lvl="0" indent="0" marL="0">
                        <a:buNone/>
                      </a:pPr>
                      <a:r>
                        <a:rPr/>
                        <a:t>Garçons</a:t>
                      </a:r>
                    </a:p>
                  </a:txBody>
                </a:tc>
                <a:tc>
                  <a:txBody>
                    <a:bodyPr/>
                    <a:lstStyle/>
                    <a:p>
                      <a:pPr lvl="0" indent="0" marL="0">
                        <a:buNone/>
                      </a:pPr>
                      <a:r>
                        <a:rPr/>
                        <a:t>39,2 %</a:t>
                      </a:r>
                    </a:p>
                  </a:txBody>
                </a:tc>
                <a:tc>
                  <a:txBody>
                    <a:bodyPr/>
                    <a:lstStyle/>
                    <a:p>
                      <a:pPr lvl="0" indent="0" marL="0">
                        <a:buNone/>
                      </a:pPr>
                      <a:r>
                        <a:rPr/>
                        <a:t>510</a:t>
                      </a:r>
                    </a:p>
                  </a:txBody>
                </a:tc>
                <a:tc>
                  <a:txBody>
                    <a:bodyPr/>
                    <a:lstStyle/>
                    <a:p>
                      <a:pPr lvl="0" indent="0" marL="0">
                        <a:buNone/>
                      </a:pPr>
                      <a:r>
                        <a:rPr/>
                        <a:t>35,1–43,5 %</a:t>
                      </a:r>
                    </a:p>
                  </a:txBody>
                </a:tc>
              </a:tr>
              <a:tr h="0">
                <a:tc>
                  <a:txBody>
                    <a:bodyPr/>
                    <a:lstStyle/>
                    <a:p>
                      <a:pPr lvl="0" indent="0" marL="0">
                        <a:buNone/>
                      </a:pPr>
                      <a:r>
                        <a:rPr/>
                        <a:t>Filles</a:t>
                      </a:r>
                    </a:p>
                  </a:txBody>
                </a:tc>
                <a:tc>
                  <a:txBody>
                    <a:bodyPr/>
                    <a:lstStyle/>
                    <a:p>
                      <a:pPr lvl="0" indent="0" marL="0">
                        <a:buNone/>
                      </a:pPr>
                      <a:r>
                        <a:rPr/>
                        <a:t>33,8 %</a:t>
                      </a:r>
                    </a:p>
                  </a:txBody>
                </a:tc>
                <a:tc>
                  <a:txBody>
                    <a:bodyPr/>
                    <a:lstStyle/>
                    <a:p>
                      <a:pPr lvl="0" indent="0" marL="0">
                        <a:buNone/>
                      </a:pPr>
                      <a:r>
                        <a:rPr/>
                        <a:t>542</a:t>
                      </a:r>
                    </a:p>
                  </a:txBody>
                </a:tc>
                <a:tc>
                  <a:txBody>
                    <a:bodyPr/>
                    <a:lstStyle/>
                    <a:p>
                      <a:pPr lvl="0" indent="0" marL="0">
                        <a:buNone/>
                      </a:pPr>
                      <a:r>
                        <a:rPr/>
                        <a:t>29,9–37,8 %</a:t>
                      </a:r>
                    </a:p>
                  </a:txBody>
                </a:tc>
              </a:tr>
            </a:tbl>
          </a:graphicData>
        </a:graphic>
      </p:graphicFrame>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Écart numéro un : celui qui n’y est pas — En Python</a:t>
            </a:r>
          </a:p>
        </p:txBody>
      </p:sp>
      <p:sp>
        <p:nvSpPr>
          <p:cNvPr id="3" name="Content Placeholder 2"/>
          <p:cNvSpPr>
            <a:spLocks noGrp="1"/>
          </p:cNvSpPr>
          <p:nvPr>
            <p:ph idx="1"/>
          </p:nvPr>
        </p:nvSpPr>
        <p:spPr/>
        <p:txBody>
          <a:bodyPr/>
          <a:lstStyle/>
          <a:p>
            <a:pPr lvl="0" indent="0">
              <a:buNone/>
            </a:pPr>
            <a:r>
              <a:rPr>
                <a:latin typeface="Courier"/>
              </a:rPr>
              <a:t>count </a:t>
            </a:r>
            <a:r>
              <a:rPr>
                <a:solidFill>
                  <a:srgbClr val="666666"/>
                </a:solidFill>
                <a:latin typeface="Courier"/>
              </a:rPr>
              <a:t>=</a:t>
            </a:r>
            <a:r>
              <a:rPr>
                <a:latin typeface="Courier"/>
              </a:rPr>
              <a:t> np.array([boys.</a:t>
            </a:r>
            <a:r>
              <a:rPr>
                <a:solidFill>
                  <a:srgbClr val="008000"/>
                </a:solidFill>
                <a:latin typeface="Courier"/>
              </a:rPr>
              <a:t>sum</a:t>
            </a:r>
            <a:r>
              <a:rPr>
                <a:latin typeface="Courier"/>
              </a:rPr>
              <a:t>(), girls.</a:t>
            </a:r>
            <a:r>
              <a:rPr>
                <a:solidFill>
                  <a:srgbClr val="008000"/>
                </a:solidFill>
                <a:latin typeface="Courier"/>
              </a:rPr>
              <a:t>sum</a:t>
            </a:r>
            <a:r>
              <a:rPr>
                <a:latin typeface="Courier"/>
              </a:rPr>
              <a:t>()])</a:t>
            </a:r>
            <a:br/>
            <a:r>
              <a:rPr>
                <a:latin typeface="Courier"/>
              </a:rPr>
              <a:t>nobs </a:t>
            </a:r>
            <a:r>
              <a:rPr>
                <a:solidFill>
                  <a:srgbClr val="666666"/>
                </a:solidFill>
                <a:latin typeface="Courier"/>
              </a:rPr>
              <a:t>=</a:t>
            </a:r>
            <a:r>
              <a:rPr>
                <a:latin typeface="Courier"/>
              </a:rPr>
              <a:t> np.array([</a:t>
            </a:r>
            <a:r>
              <a:rPr>
                <a:solidFill>
                  <a:srgbClr val="008000"/>
                </a:solidFill>
                <a:latin typeface="Courier"/>
              </a:rPr>
              <a:t>len</a:t>
            </a:r>
            <a:r>
              <a:rPr>
                <a:latin typeface="Courier"/>
              </a:rPr>
              <a:t>(boys), </a:t>
            </a:r>
            <a:r>
              <a:rPr>
                <a:solidFill>
                  <a:srgbClr val="008000"/>
                </a:solidFill>
                <a:latin typeface="Courier"/>
              </a:rPr>
              <a:t>len</a:t>
            </a:r>
            <a:r>
              <a:rPr>
                <a:latin typeface="Courier"/>
              </a:rPr>
              <a:t>(girls)])</a:t>
            </a:r>
            <a:br/>
            <a:br/>
            <a:r>
              <a:rPr>
                <a:latin typeface="Courier"/>
              </a:rPr>
              <a:t>stat, pvalue </a:t>
            </a:r>
            <a:r>
              <a:rPr>
                <a:solidFill>
                  <a:srgbClr val="666666"/>
                </a:solidFill>
                <a:latin typeface="Courier"/>
              </a:rPr>
              <a:t>=</a:t>
            </a:r>
            <a:r>
              <a:rPr>
                <a:latin typeface="Courier"/>
              </a:rPr>
              <a:t> proportions_ztest(count, nobs)</a:t>
            </a:r>
            <a:br/>
            <a:r>
              <a:rPr>
                <a:latin typeface="Courier"/>
              </a:rPr>
              <a:t>low, high </a:t>
            </a:r>
            <a:r>
              <a:rPr>
                <a:solidFill>
                  <a:srgbClr val="666666"/>
                </a:solidFill>
                <a:latin typeface="Courier"/>
              </a:rPr>
              <a:t>=</a:t>
            </a:r>
            <a:r>
              <a:rPr>
                <a:latin typeface="Courier"/>
              </a:rPr>
              <a:t> confint_proportions_2indep(count[</a:t>
            </a:r>
            <a:r>
              <a:rPr>
                <a:solidFill>
                  <a:srgbClr val="40A070"/>
                </a:solidFill>
                <a:latin typeface="Courier"/>
              </a:rPr>
              <a:t>0</a:t>
            </a:r>
            <a:r>
              <a:rPr>
                <a:latin typeface="Courier"/>
              </a:rPr>
              <a:t>], nobs[</a:t>
            </a:r>
            <a:r>
              <a:rPr>
                <a:solidFill>
                  <a:srgbClr val="40A070"/>
                </a:solidFill>
                <a:latin typeface="Courier"/>
              </a:rPr>
              <a:t>0</a:t>
            </a:r>
            <a:r>
              <a:rPr>
                <a:latin typeface="Courier"/>
              </a:rPr>
              <a:t>], count[</a:t>
            </a:r>
            <a:r>
              <a:rPr>
                <a:solidFill>
                  <a:srgbClr val="40A070"/>
                </a:solidFill>
                <a:latin typeface="Courier"/>
              </a:rPr>
              <a:t>1</a:t>
            </a:r>
            <a:r>
              <a:rPr>
                <a:latin typeface="Courier"/>
              </a:rPr>
              <a:t>], nobs[</a:t>
            </a:r>
            <a:r>
              <a:rPr>
                <a:solidFill>
                  <a:srgbClr val="40A070"/>
                </a:solidFill>
                <a:latin typeface="Courier"/>
              </a:rPr>
              <a:t>1</a:t>
            </a:r>
            <a:r>
              <a:rPr>
                <a:latin typeface="Courier"/>
              </a:rPr>
              <a:t>])</a:t>
            </a:r>
            <a:br/>
            <a:r>
              <a:rPr>
                <a:solidFill>
                  <a:srgbClr val="008000"/>
                </a:solidFill>
                <a:latin typeface="Courier"/>
              </a:rPr>
              <a:t>print</a:t>
            </a:r>
            <a:r>
              <a:rPr>
                <a:latin typeface="Courier"/>
              </a:rPr>
              <a:t>(</a:t>
            </a:r>
            <a:r>
              <a:rPr>
                <a:solidFill>
                  <a:srgbClr val="BB6688"/>
                </a:solidFill>
                <a:latin typeface="Courier"/>
              </a:rPr>
              <a:t>f"difference </a:t>
            </a:r>
            <a:r>
              <a:rPr>
                <a:solidFill>
                  <a:srgbClr val="4070A0"/>
                </a:solidFill>
                <a:latin typeface="Courier"/>
              </a:rPr>
              <a:t>{</a:t>
            </a:r>
            <a:r>
              <a:rPr>
                <a:latin typeface="Courier"/>
              </a:rPr>
              <a:t>boys</a:t>
            </a:r>
            <a:r>
              <a:rPr>
                <a:solidFill>
                  <a:srgbClr val="4070A0"/>
                </a:solidFill>
                <a:latin typeface="Courier"/>
              </a:rPr>
              <a:t>.</a:t>
            </a:r>
            <a:r>
              <a:rPr>
                <a:latin typeface="Courier"/>
              </a:rPr>
              <a:t>mean() </a:t>
            </a:r>
            <a:r>
              <a:rPr>
                <a:solidFill>
                  <a:srgbClr val="666666"/>
                </a:solidFill>
                <a:latin typeface="Courier"/>
              </a:rPr>
              <a:t>-</a:t>
            </a:r>
            <a:r>
              <a:rPr>
                <a:latin typeface="Courier"/>
              </a:rPr>
              <a:t> girls</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f"95% CI [</a:t>
            </a:r>
            <a:r>
              <a:rPr>
                <a:solidFill>
                  <a:srgbClr val="4070A0"/>
                </a:solidFill>
                <a:latin typeface="Courier"/>
              </a:rPr>
              <a:t>{</a:t>
            </a:r>
            <a:r>
              <a:rPr>
                <a:latin typeface="Courier"/>
              </a:rPr>
              <a:t>low</a:t>
            </a:r>
            <a:r>
              <a:rPr>
                <a:solidFill>
                  <a:srgbClr val="4070A0"/>
                </a:solidFill>
                <a:latin typeface="Courier"/>
              </a:rPr>
              <a:t>:+.1%}</a:t>
            </a:r>
            <a:r>
              <a:rPr>
                <a:solidFill>
                  <a:srgbClr val="BB6688"/>
                </a:solidFill>
                <a:latin typeface="Courier"/>
              </a:rPr>
              <a:t>, </a:t>
            </a:r>
            <a:r>
              <a:rPr>
                <a:solidFill>
                  <a:srgbClr val="4070A0"/>
                </a:solidFill>
                <a:latin typeface="Courier"/>
              </a:rPr>
              <a:t>{</a:t>
            </a:r>
            <a:r>
              <a:rPr>
                <a:latin typeface="Courier"/>
              </a:rPr>
              <a:t>high</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f"z = </a:t>
            </a:r>
            <a:r>
              <a:rPr>
                <a:solidFill>
                  <a:srgbClr val="4070A0"/>
                </a:solidFill>
                <a:latin typeface="Courier"/>
              </a:rPr>
              <a:t>{</a:t>
            </a:r>
            <a:r>
              <a:rPr>
                <a:latin typeface="Courier"/>
              </a:rPr>
              <a:t>stat</a:t>
            </a:r>
            <a:r>
              <a:rPr>
                <a:solidFill>
                  <a:srgbClr val="4070A0"/>
                </a:solidFill>
                <a:latin typeface="Courier"/>
              </a:rPr>
              <a:t>:.2f}</a:t>
            </a:r>
            <a:r>
              <a:rPr>
                <a:solidFill>
                  <a:srgbClr val="BB6688"/>
                </a:solidFill>
                <a:latin typeface="Courier"/>
              </a:rPr>
              <a:t>, p = </a:t>
            </a:r>
            <a:r>
              <a:rPr>
                <a:solidFill>
                  <a:srgbClr val="4070A0"/>
                </a:solidFill>
                <a:latin typeface="Courier"/>
              </a:rPr>
              <a:t>{</a:t>
            </a:r>
            <a:r>
              <a:rPr>
                <a:latin typeface="Courier"/>
              </a:rPr>
              <a:t>pvalue</a:t>
            </a:r>
            <a:r>
              <a:rPr>
                <a:solidFill>
                  <a:srgbClr val="4070A0"/>
                </a:solidFill>
                <a:latin typeface="Courier"/>
              </a:rPr>
              <a:t>:.3f}</a:t>
            </a:r>
            <a:r>
              <a:rPr>
                <a:solidFill>
                  <a:srgbClr val="BB6688"/>
                </a:solidFill>
                <a:latin typeface="Courier"/>
              </a:rPr>
              <a:t>"</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Écart numéro un : celui qui n’y est pas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prop.test</a:t>
            </a:r>
            <a:r>
              <a:rPr>
                <a:latin typeface="Courier"/>
              </a:rPr>
              <a:t>(</a:t>
            </a:r>
            <a:r>
              <a:rPr>
                <a:solidFill>
                  <a:srgbClr val="06287E"/>
                </a:solidFill>
                <a:latin typeface="Courier"/>
              </a:rPr>
              <a:t>c</a:t>
            </a:r>
            <a:r>
              <a:rPr>
                <a:latin typeface="Courier"/>
              </a:rPr>
              <a:t>(</a:t>
            </a:r>
            <a:r>
              <a:rPr>
                <a:solidFill>
                  <a:srgbClr val="40A070"/>
                </a:solidFill>
                <a:latin typeface="Courier"/>
              </a:rPr>
              <a:t>200</a:t>
            </a:r>
            <a:r>
              <a:rPr>
                <a:latin typeface="Courier"/>
              </a:rPr>
              <a:t>, </a:t>
            </a:r>
            <a:r>
              <a:rPr>
                <a:solidFill>
                  <a:srgbClr val="40A070"/>
                </a:solidFill>
                <a:latin typeface="Courier"/>
              </a:rPr>
              <a:t>183</a:t>
            </a:r>
            <a:r>
              <a:rPr>
                <a:latin typeface="Courier"/>
              </a:rPr>
              <a:t>), </a:t>
            </a:r>
            <a:r>
              <a:rPr>
                <a:solidFill>
                  <a:srgbClr val="06287E"/>
                </a:solidFill>
                <a:latin typeface="Courier"/>
              </a:rPr>
              <a:t>c</a:t>
            </a:r>
            <a:r>
              <a:rPr>
                <a:latin typeface="Courier"/>
              </a:rPr>
              <a:t>(</a:t>
            </a:r>
            <a:r>
              <a:rPr>
                <a:solidFill>
                  <a:srgbClr val="40A070"/>
                </a:solidFill>
                <a:latin typeface="Courier"/>
              </a:rPr>
              <a:t>510</a:t>
            </a:r>
            <a:r>
              <a:rPr>
                <a:latin typeface="Courier"/>
              </a:rPr>
              <a:t>, </a:t>
            </a:r>
            <a:r>
              <a:rPr>
                <a:solidFill>
                  <a:srgbClr val="40A070"/>
                </a:solidFill>
                <a:latin typeface="Courier"/>
              </a:rPr>
              <a:t>542</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Écart numéro un : celui qui n’y est pas</a:t>
            </a:r>
          </a:p>
        </p:txBody>
      </p:sp>
      <p:sp>
        <p:nvSpPr>
          <p:cNvPr id="3" name="Content Placeholder 2"/>
          <p:cNvSpPr>
            <a:spLocks noGrp="1"/>
          </p:cNvSpPr>
          <p:nvPr>
            <p:ph idx="1"/>
          </p:nvPr>
        </p:nvSpPr>
        <p:spPr/>
        <p:txBody>
          <a:bodyPr/>
          <a:lstStyle/>
          <a:p>
            <a:pPr lvl="0"/>
            <a:r>
              <a:rPr/>
              <a:t>Différence +5,5 points, IC à 95 % −0,4 à +11,3, p = 0,066</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Écart numéro deux : celui qui y est — En Python</a:t>
            </a:r>
          </a:p>
        </p:txBody>
      </p:sp>
      <p:sp>
        <p:nvSpPr>
          <p:cNvPr id="3" name="Content Placeholder 2"/>
          <p:cNvSpPr>
            <a:spLocks noGrp="1"/>
          </p:cNvSpPr>
          <p:nvPr>
            <p:ph idx="1"/>
          </p:nvPr>
        </p:nvSpPr>
        <p:spPr/>
        <p:txBody>
          <a:bodyPr/>
          <a:lstStyle/>
          <a:p>
            <a:pPr lvl="0" indent="0">
              <a:buNone/>
            </a:pPr>
            <a:r>
              <a:rPr>
                <a:latin typeface="Courier"/>
              </a:rPr>
              <a:t>protection </a:t>
            </a:r>
            <a:r>
              <a:rPr>
                <a:solidFill>
                  <a:srgbClr val="666666"/>
                </a:solidFill>
                <a:latin typeface="Courier"/>
              </a:rPr>
              <a:t>=</a:t>
            </a:r>
            <a:r>
              <a:rPr>
                <a:latin typeface="Courier"/>
              </a:rPr>
              <a:t> pd.read_csv(</a:t>
            </a:r>
            <a:r>
              <a:rPr>
                <a:solidFill>
                  <a:srgbClr val="4070A0"/>
                </a:solidFill>
                <a:latin typeface="Courier"/>
              </a:rPr>
              <a:t>"protection-referrals-2024.v1.csv"</a:t>
            </a:r>
            <a:r>
              <a:rPr>
                <a:latin typeface="Courier"/>
              </a:rPr>
              <a:t>)</a:t>
            </a:r>
            <a:br/>
            <a:r>
              <a:rPr>
                <a:latin typeface="Courier"/>
              </a:rPr>
              <a:t>consenting </a:t>
            </a:r>
            <a:r>
              <a:rPr>
                <a:solidFill>
                  <a:srgbClr val="666666"/>
                </a:solidFill>
                <a:latin typeface="Courier"/>
              </a:rPr>
              <a:t>=</a:t>
            </a:r>
            <a:r>
              <a:rPr>
                <a:latin typeface="Courier"/>
              </a:rPr>
              <a:t> protection[protection[</a:t>
            </a:r>
            <a:r>
              <a:rPr>
                <a:solidFill>
                  <a:srgbClr val="4070A0"/>
                </a:solidFill>
                <a:latin typeface="Courier"/>
              </a:rPr>
              <a:t>"consent_to_refer"</a:t>
            </a:r>
            <a:r>
              <a:rPr>
                <a:latin typeface="Courier"/>
              </a:rPr>
              <a:t>]]</a:t>
            </a:r>
            <a:br/>
            <a:r>
              <a:rPr>
                <a:latin typeface="Courier"/>
              </a:rPr>
              <a:t>reached </a:t>
            </a:r>
            <a:r>
              <a:rPr>
                <a:solidFill>
                  <a:srgbClr val="666666"/>
                </a:solidFill>
                <a:latin typeface="Courier"/>
              </a:rPr>
              <a:t>=</a:t>
            </a:r>
            <a:r>
              <a:rPr>
                <a:latin typeface="Courier"/>
              </a:rPr>
              <a:t> (consenting[</a:t>
            </a:r>
            <a:r>
              <a:rPr>
                <a:solidFill>
                  <a:srgbClr val="4070A0"/>
                </a:solidFill>
                <a:latin typeface="Courier"/>
              </a:rPr>
              <a:t>"referral_accepted"</a:t>
            </a:r>
            <a:r>
              <a:rPr>
                <a:latin typeface="Courier"/>
              </a:rPr>
              <a:t>]</a:t>
            </a:r>
            <a:br/>
            <a:r>
              <a:rPr>
                <a:latin typeface="Courier"/>
              </a:rPr>
              <a:t>           </a:t>
            </a:r>
            <a:r>
              <a:rPr>
                <a:solidFill>
                  <a:srgbClr val="666666"/>
                </a:solidFill>
                <a:latin typeface="Courier"/>
              </a:rPr>
              <a:t>&amp;</a:t>
            </a:r>
            <a:r>
              <a:rPr>
                <a:latin typeface="Courier"/>
              </a:rPr>
              <a:t> consenting[</a:t>
            </a:r>
            <a:r>
              <a:rPr>
                <a:solidFill>
                  <a:srgbClr val="4070A0"/>
                </a:solidFill>
                <a:latin typeface="Courier"/>
              </a:rPr>
              <a:t>"days_to_first_service"</a:t>
            </a:r>
            <a:r>
              <a:rPr>
                <a:latin typeface="Courier"/>
              </a:rPr>
              <a:t>].notna())</a:t>
            </a:r>
            <a:br/>
            <a:br/>
            <a:r>
              <a:rPr>
                <a:latin typeface="Courier"/>
              </a:rPr>
              <a:t>disability </a:t>
            </a:r>
            <a:r>
              <a:rPr>
                <a:solidFill>
                  <a:srgbClr val="666666"/>
                </a:solidFill>
                <a:latin typeface="Courier"/>
              </a:rPr>
              <a:t>=</a:t>
            </a:r>
            <a:r>
              <a:rPr>
                <a:latin typeface="Courier"/>
              </a:rPr>
              <a:t> consenting[</a:t>
            </a:r>
            <a:r>
              <a:rPr>
                <a:solidFill>
                  <a:srgbClr val="4070A0"/>
                </a:solidFill>
                <a:latin typeface="Courier"/>
              </a:rPr>
              <a:t>"disability_reported"</a:t>
            </a:r>
            <a:r>
              <a:rPr>
                <a:latin typeface="Courier"/>
              </a:rPr>
              <a:t>].isin([</a:t>
            </a:r>
            <a:r>
              <a:rPr>
                <a:solidFill>
                  <a:srgbClr val="19177C"/>
                </a:solidFill>
                <a:latin typeface="Courier"/>
              </a:rPr>
              <a:t>True</a:t>
            </a:r>
            <a:r>
              <a:rPr>
                <a:latin typeface="Courier"/>
              </a:rPr>
              <a:t>, </a:t>
            </a:r>
            <a:r>
              <a:rPr>
                <a:solidFill>
                  <a:srgbClr val="4070A0"/>
                </a:solidFill>
                <a:latin typeface="Courier"/>
              </a:rPr>
              <a:t>"true"</a:t>
            </a:r>
            <a:r>
              <a:rPr>
                <a:latin typeface="Courier"/>
              </a:rPr>
              <a:t>, </a:t>
            </a:r>
            <a:r>
              <a:rPr>
                <a:solidFill>
                  <a:srgbClr val="4070A0"/>
                </a:solidFill>
                <a:latin typeface="Courier"/>
              </a:rPr>
              <a:t>"Yes"</a:t>
            </a:r>
            <a:r>
              <a:rPr>
                <a:latin typeface="Courier"/>
              </a:rPr>
              <a:t>])</a:t>
            </a:r>
            <a:br/>
            <a:r>
              <a:rPr>
                <a:latin typeface="Courier"/>
              </a:rPr>
              <a:t>k </a:t>
            </a:r>
            <a:r>
              <a:rPr>
                <a:solidFill>
                  <a:srgbClr val="666666"/>
                </a:solidFill>
                <a:latin typeface="Courier"/>
              </a:rPr>
              <a:t>=</a:t>
            </a:r>
            <a:r>
              <a:rPr>
                <a:latin typeface="Courier"/>
              </a:rPr>
              <a:t> np.array([reached[disability].</a:t>
            </a:r>
            <a:r>
              <a:rPr>
                <a:solidFill>
                  <a:srgbClr val="008000"/>
                </a:solidFill>
                <a:latin typeface="Courier"/>
              </a:rPr>
              <a:t>sum</a:t>
            </a:r>
            <a:r>
              <a:rPr>
                <a:latin typeface="Courier"/>
              </a:rPr>
              <a:t>(), reached[</a:t>
            </a:r>
            <a:r>
              <a:rPr>
                <a:solidFill>
                  <a:srgbClr val="666666"/>
                </a:solidFill>
                <a:latin typeface="Courier"/>
              </a:rPr>
              <a:t>~</a:t>
            </a:r>
            <a:r>
              <a:rPr>
                <a:latin typeface="Courier"/>
              </a:rPr>
              <a:t>disability].</a:t>
            </a:r>
            <a:r>
              <a:rPr>
                <a:solidFill>
                  <a:srgbClr val="008000"/>
                </a:solidFill>
                <a:latin typeface="Courier"/>
              </a:rPr>
              <a:t>sum</a:t>
            </a:r>
            <a:r>
              <a:rPr>
                <a:latin typeface="Courier"/>
              </a:rPr>
              <a:t>()])</a:t>
            </a:r>
            <a:br/>
            <a:r>
              <a:rPr>
                <a:latin typeface="Courier"/>
              </a:rPr>
              <a:t>n </a:t>
            </a:r>
            <a:r>
              <a:rPr>
                <a:solidFill>
                  <a:srgbClr val="666666"/>
                </a:solidFill>
                <a:latin typeface="Courier"/>
              </a:rPr>
              <a:t>=</a:t>
            </a:r>
            <a:r>
              <a:rPr>
                <a:latin typeface="Courier"/>
              </a:rPr>
              <a:t> np.array([disability.</a:t>
            </a:r>
            <a:r>
              <a:rPr>
                <a:solidFill>
                  <a:srgbClr val="008000"/>
                </a:solidFill>
                <a:latin typeface="Courier"/>
              </a:rPr>
              <a:t>sum</a:t>
            </a:r>
            <a:r>
              <a:rPr>
                <a:latin typeface="Courier"/>
              </a:rPr>
              <a:t>(), (</a:t>
            </a:r>
            <a:r>
              <a:rPr>
                <a:solidFill>
                  <a:srgbClr val="666666"/>
                </a:solidFill>
                <a:latin typeface="Courier"/>
              </a:rPr>
              <a:t>~</a:t>
            </a:r>
            <a:r>
              <a:rPr>
                <a:latin typeface="Courier"/>
              </a:rPr>
              <a:t>disability).</a:t>
            </a:r>
            <a:r>
              <a:rPr>
                <a:solidFill>
                  <a:srgbClr val="008000"/>
                </a:solidFill>
                <a:latin typeface="Courier"/>
              </a:rPr>
              <a:t>sum</a:t>
            </a:r>
            <a:r>
              <a:rPr>
                <a:latin typeface="Courier"/>
              </a:rPr>
              <a:t>()])</a:t>
            </a:r>
            <a:br/>
            <a:br/>
            <a:r>
              <a:rPr>
                <a:latin typeface="Courier"/>
              </a:rPr>
              <a:t>stat, pvalue </a:t>
            </a:r>
            <a:r>
              <a:rPr>
                <a:solidFill>
                  <a:srgbClr val="666666"/>
                </a:solidFill>
                <a:latin typeface="Courier"/>
              </a:rPr>
              <a:t>=</a:t>
            </a:r>
            <a:r>
              <a:rPr>
                <a:latin typeface="Courier"/>
              </a:rPr>
              <a:t> proportions_ztest(k, n)</a:t>
            </a:r>
            <a:br/>
            <a:r>
              <a:rPr>
                <a:latin typeface="Courier"/>
              </a:rPr>
              <a:t>low, high </a:t>
            </a:r>
            <a:r>
              <a:rPr>
                <a:solidFill>
                  <a:srgbClr val="666666"/>
                </a:solidFill>
                <a:latin typeface="Courier"/>
              </a:rPr>
              <a:t>=</a:t>
            </a:r>
            <a:r>
              <a:rPr>
                <a:latin typeface="Courier"/>
              </a:rPr>
              <a:t> confint_proportions_2indep(k[</a:t>
            </a:r>
            <a:r>
              <a:rPr>
                <a:solidFill>
                  <a:srgbClr val="40A070"/>
                </a:solidFill>
                <a:latin typeface="Courier"/>
              </a:rPr>
              <a:t>0</a:t>
            </a:r>
            <a:r>
              <a:rPr>
                <a:latin typeface="Courier"/>
              </a:rPr>
              <a:t>], n[</a:t>
            </a:r>
            <a:r>
              <a:rPr>
                <a:solidFill>
                  <a:srgbClr val="40A070"/>
                </a:solidFill>
                <a:latin typeface="Courier"/>
              </a:rPr>
              <a:t>0</a:t>
            </a:r>
            <a:r>
              <a:rPr>
                <a:latin typeface="Courier"/>
              </a:rPr>
              <a:t>], k[</a:t>
            </a:r>
            <a:r>
              <a:rPr>
                <a:solidFill>
                  <a:srgbClr val="40A070"/>
                </a:solidFill>
                <a:latin typeface="Courier"/>
              </a:rPr>
              <a:t>1</a:t>
            </a:r>
            <a:r>
              <a:rPr>
                <a:latin typeface="Courier"/>
              </a:rPr>
              <a:t>], n[</a:t>
            </a:r>
            <a:r>
              <a:rPr>
                <a:solidFill>
                  <a:srgbClr val="40A070"/>
                </a:solidFill>
                <a:latin typeface="Courier"/>
              </a:rPr>
              <a:t>1</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k[</a:t>
            </a:r>
            <a:r>
              <a:rPr>
                <a:solidFill>
                  <a:srgbClr val="40A070"/>
                </a:solidFill>
                <a:latin typeface="Courier"/>
              </a:rPr>
              <a:t>0</a:t>
            </a:r>
            <a:r>
              <a:rPr>
                <a:latin typeface="Courier"/>
              </a:rPr>
              <a:t>]</a:t>
            </a:r>
            <a:r>
              <a:rPr>
                <a:solidFill>
                  <a:srgbClr val="4070A0"/>
                </a:solidFill>
                <a:latin typeface="Courier"/>
              </a:rPr>
              <a:t>}</a:t>
            </a:r>
            <a:r>
              <a:rPr>
                <a:solidFill>
                  <a:srgbClr val="BB6688"/>
                </a:solidFill>
                <a:latin typeface="Courier"/>
              </a:rPr>
              <a:t>/</a:t>
            </a:r>
            <a:r>
              <a:rPr>
                <a:solidFill>
                  <a:srgbClr val="4070A0"/>
                </a:solidFill>
                <a:latin typeface="Courier"/>
              </a:rPr>
              <a:t>{</a:t>
            </a:r>
            <a:r>
              <a:rPr>
                <a:latin typeface="Courier"/>
              </a:rPr>
              <a:t>n[</a:t>
            </a:r>
            <a:r>
              <a:rPr>
                <a:solidFill>
                  <a:srgbClr val="40A070"/>
                </a:solidFill>
                <a:latin typeface="Courier"/>
              </a:rPr>
              <a:t>0</a:t>
            </a:r>
            <a:r>
              <a:rPr>
                <a:latin typeface="Courier"/>
              </a:rPr>
              <a:t>]</a:t>
            </a:r>
            <a:r>
              <a:rPr>
                <a:solidFill>
                  <a:srgbClr val="4070A0"/>
                </a:solidFill>
                <a:latin typeface="Courier"/>
              </a:rPr>
              <a:t>}</a:t>
            </a:r>
            <a:r>
              <a:rPr>
                <a:solidFill>
                  <a:srgbClr val="BB6688"/>
                </a:solidFill>
                <a:latin typeface="Courier"/>
              </a:rPr>
              <a:t> = </a:t>
            </a:r>
            <a:r>
              <a:rPr>
                <a:solidFill>
                  <a:srgbClr val="4070A0"/>
                </a:solidFill>
                <a:latin typeface="Courier"/>
              </a:rPr>
              <a:t>{</a:t>
            </a:r>
            <a:r>
              <a:rPr>
                <a:latin typeface="Courier"/>
              </a:rPr>
              <a:t>k[</a:t>
            </a:r>
            <a:r>
              <a:rPr>
                <a:solidFill>
                  <a:srgbClr val="40A070"/>
                </a:solidFill>
                <a:latin typeface="Courier"/>
              </a:rPr>
              <a:t>0</a:t>
            </a:r>
            <a:r>
              <a:rPr>
                <a:latin typeface="Courier"/>
              </a:rPr>
              <a:t>]</a:t>
            </a:r>
            <a:r>
              <a:rPr>
                <a:solidFill>
                  <a:srgbClr val="666666"/>
                </a:solidFill>
                <a:latin typeface="Courier"/>
              </a:rPr>
              <a:t>/</a:t>
            </a:r>
            <a:r>
              <a:rPr>
                <a:latin typeface="Courier"/>
              </a:rPr>
              <a:t>n[</a:t>
            </a:r>
            <a:r>
              <a:rPr>
                <a:solidFill>
                  <a:srgbClr val="40A070"/>
                </a:solidFill>
                <a:latin typeface="Courier"/>
              </a:rPr>
              <a:t>0</a:t>
            </a:r>
            <a:r>
              <a:rPr>
                <a:latin typeface="Courier"/>
              </a:rPr>
              <a:t>]</a:t>
            </a:r>
            <a:r>
              <a:rPr>
                <a:solidFill>
                  <a:srgbClr val="4070A0"/>
                </a:solidFill>
                <a:latin typeface="Courier"/>
              </a:rPr>
              <a:t>:.1%}</a:t>
            </a:r>
            <a:r>
              <a:rPr>
                <a:solidFill>
                  <a:srgbClr val="BB6688"/>
                </a:solidFill>
                <a:latin typeface="Courier"/>
              </a:rPr>
              <a:t>   </a:t>
            </a:r>
            <a:r>
              <a:rPr>
                <a:solidFill>
                  <a:srgbClr val="4070A0"/>
                </a:solidFill>
                <a:latin typeface="Courier"/>
              </a:rPr>
              <a:t>{</a:t>
            </a:r>
            <a:r>
              <a:rPr>
                <a:latin typeface="Courier"/>
              </a:rPr>
              <a:t>k[</a:t>
            </a:r>
            <a:r>
              <a:rPr>
                <a:solidFill>
                  <a:srgbClr val="40A070"/>
                </a:solidFill>
                <a:latin typeface="Courier"/>
              </a:rPr>
              <a:t>1</a:t>
            </a:r>
            <a:r>
              <a:rPr>
                <a:latin typeface="Courier"/>
              </a:rPr>
              <a:t>]</a:t>
            </a:r>
            <a:r>
              <a:rPr>
                <a:solidFill>
                  <a:srgbClr val="4070A0"/>
                </a:solidFill>
                <a:latin typeface="Courier"/>
              </a:rPr>
              <a:t>}</a:t>
            </a:r>
            <a:r>
              <a:rPr>
                <a:solidFill>
                  <a:srgbClr val="BB6688"/>
                </a:solidFill>
                <a:latin typeface="Courier"/>
              </a:rPr>
              <a:t>/</a:t>
            </a:r>
            <a:r>
              <a:rPr>
                <a:solidFill>
                  <a:srgbClr val="4070A0"/>
                </a:solidFill>
                <a:latin typeface="Courier"/>
              </a:rPr>
              <a:t>{</a:t>
            </a:r>
            <a:r>
              <a:rPr>
                <a:latin typeface="Courier"/>
              </a:rPr>
              <a:t>n[</a:t>
            </a:r>
            <a:r>
              <a:rPr>
                <a:solidFill>
                  <a:srgbClr val="40A070"/>
                </a:solidFill>
                <a:latin typeface="Courier"/>
              </a:rPr>
              <a:t>1</a:t>
            </a:r>
            <a:r>
              <a:rPr>
                <a:latin typeface="Courier"/>
              </a:rPr>
              <a:t>]</a:t>
            </a:r>
            <a:r>
              <a:rPr>
                <a:solidFill>
                  <a:srgbClr val="4070A0"/>
                </a:solidFill>
                <a:latin typeface="Courier"/>
              </a:rPr>
              <a:t>}</a:t>
            </a:r>
            <a:r>
              <a:rPr>
                <a:solidFill>
                  <a:srgbClr val="BB6688"/>
                </a:solidFill>
                <a:latin typeface="Courier"/>
              </a:rPr>
              <a:t> = </a:t>
            </a:r>
            <a:r>
              <a:rPr>
                <a:solidFill>
                  <a:srgbClr val="4070A0"/>
                </a:solidFill>
                <a:latin typeface="Courier"/>
              </a:rPr>
              <a:t>{</a:t>
            </a:r>
            <a:r>
              <a:rPr>
                <a:latin typeface="Courier"/>
              </a:rPr>
              <a:t>k[</a:t>
            </a:r>
            <a:r>
              <a:rPr>
                <a:solidFill>
                  <a:srgbClr val="40A070"/>
                </a:solidFill>
                <a:latin typeface="Courier"/>
              </a:rPr>
              <a:t>1</a:t>
            </a:r>
            <a:r>
              <a:rPr>
                <a:latin typeface="Courier"/>
              </a:rPr>
              <a:t>]</a:t>
            </a:r>
            <a:r>
              <a:rPr>
                <a:solidFill>
                  <a:srgbClr val="666666"/>
                </a:solidFill>
                <a:latin typeface="Courier"/>
              </a:rPr>
              <a:t>/</a:t>
            </a:r>
            <a:r>
              <a:rPr>
                <a:latin typeface="Courier"/>
              </a:rPr>
              <a:t>n[</a:t>
            </a:r>
            <a:r>
              <a:rPr>
                <a:solidFill>
                  <a:srgbClr val="40A070"/>
                </a:solidFill>
                <a:latin typeface="Courier"/>
              </a:rPr>
              <a:t>1</a:t>
            </a:r>
            <a:r>
              <a:rPr>
                <a:latin typeface="Courier"/>
              </a:rPr>
              <a:t>]</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f"difference </a:t>
            </a:r>
            <a:r>
              <a:rPr>
                <a:solidFill>
                  <a:srgbClr val="4070A0"/>
                </a:solidFill>
                <a:latin typeface="Courier"/>
              </a:rPr>
              <a:t>{</a:t>
            </a:r>
            <a:r>
              <a:rPr>
                <a:latin typeface="Courier"/>
              </a:rPr>
              <a:t>k[</a:t>
            </a:r>
            <a:r>
              <a:rPr>
                <a:solidFill>
                  <a:srgbClr val="40A070"/>
                </a:solidFill>
                <a:latin typeface="Courier"/>
              </a:rPr>
              <a:t>0</a:t>
            </a:r>
            <a:r>
              <a:rPr>
                <a:latin typeface="Courier"/>
              </a:rPr>
              <a:t>]</a:t>
            </a:r>
            <a:r>
              <a:rPr>
                <a:solidFill>
                  <a:srgbClr val="666666"/>
                </a:solidFill>
                <a:latin typeface="Courier"/>
              </a:rPr>
              <a:t>/</a:t>
            </a:r>
            <a:r>
              <a:rPr>
                <a:latin typeface="Courier"/>
              </a:rPr>
              <a:t>n[</a:t>
            </a:r>
            <a:r>
              <a:rPr>
                <a:solidFill>
                  <a:srgbClr val="40A070"/>
                </a:solidFill>
                <a:latin typeface="Courier"/>
              </a:rPr>
              <a:t>0</a:t>
            </a:r>
            <a:r>
              <a:rPr>
                <a:latin typeface="Courier"/>
              </a:rPr>
              <a:t>] </a:t>
            </a:r>
            <a:r>
              <a:rPr>
                <a:solidFill>
                  <a:srgbClr val="666666"/>
                </a:solidFill>
                <a:latin typeface="Courier"/>
              </a:rPr>
              <a:t>-</a:t>
            </a:r>
            <a:r>
              <a:rPr>
                <a:latin typeface="Courier"/>
              </a:rPr>
              <a:t> k[</a:t>
            </a:r>
            <a:r>
              <a:rPr>
                <a:solidFill>
                  <a:srgbClr val="40A070"/>
                </a:solidFill>
                <a:latin typeface="Courier"/>
              </a:rPr>
              <a:t>1</a:t>
            </a:r>
            <a:r>
              <a:rPr>
                <a:latin typeface="Courier"/>
              </a:rPr>
              <a:t>]</a:t>
            </a:r>
            <a:r>
              <a:rPr>
                <a:solidFill>
                  <a:srgbClr val="666666"/>
                </a:solidFill>
                <a:latin typeface="Courier"/>
              </a:rPr>
              <a:t>/</a:t>
            </a:r>
            <a:r>
              <a:rPr>
                <a:latin typeface="Courier"/>
              </a:rPr>
              <a:t>n[</a:t>
            </a:r>
            <a:r>
              <a:rPr>
                <a:solidFill>
                  <a:srgbClr val="40A070"/>
                </a:solidFill>
                <a:latin typeface="Courier"/>
              </a:rPr>
              <a:t>1</a:t>
            </a:r>
            <a:r>
              <a:rPr>
                <a:latin typeface="Courier"/>
              </a:rPr>
              <a:t>]</a:t>
            </a:r>
            <a:r>
              <a:rPr>
                <a:solidFill>
                  <a:srgbClr val="4070A0"/>
                </a:solidFill>
                <a:latin typeface="Courier"/>
              </a:rPr>
              <a:t>:+.1%}</a:t>
            </a:r>
            <a:r>
              <a:rPr>
                <a:solidFill>
                  <a:srgbClr val="BB6688"/>
                </a:solidFill>
                <a:latin typeface="Courier"/>
              </a:rPr>
              <a:t>, CI [</a:t>
            </a:r>
            <a:r>
              <a:rPr>
                <a:solidFill>
                  <a:srgbClr val="4070A0"/>
                </a:solidFill>
                <a:latin typeface="Courier"/>
              </a:rPr>
              <a:t>{</a:t>
            </a:r>
            <a:r>
              <a:rPr>
                <a:latin typeface="Courier"/>
              </a:rPr>
              <a:t>low</a:t>
            </a:r>
            <a:r>
              <a:rPr>
                <a:solidFill>
                  <a:srgbClr val="4070A0"/>
                </a:solidFill>
                <a:latin typeface="Courier"/>
              </a:rPr>
              <a:t>:+.1%}</a:t>
            </a:r>
            <a:r>
              <a:rPr>
                <a:solidFill>
                  <a:srgbClr val="BB6688"/>
                </a:solidFill>
                <a:latin typeface="Courier"/>
              </a:rPr>
              <a:t>, </a:t>
            </a:r>
            <a:r>
              <a:rPr>
                <a:solidFill>
                  <a:srgbClr val="4070A0"/>
                </a:solidFill>
                <a:latin typeface="Courier"/>
              </a:rPr>
              <a:t>{</a:t>
            </a:r>
            <a:r>
              <a:rPr>
                <a:latin typeface="Courier"/>
              </a:rPr>
              <a:t>high</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f"z = </a:t>
            </a:r>
            <a:r>
              <a:rPr>
                <a:solidFill>
                  <a:srgbClr val="4070A0"/>
                </a:solidFill>
                <a:latin typeface="Courier"/>
              </a:rPr>
              <a:t>{</a:t>
            </a:r>
            <a:r>
              <a:rPr>
                <a:latin typeface="Courier"/>
              </a:rPr>
              <a:t>stat</a:t>
            </a:r>
            <a:r>
              <a:rPr>
                <a:solidFill>
                  <a:srgbClr val="4070A0"/>
                </a:solidFill>
                <a:latin typeface="Courier"/>
              </a:rPr>
              <a:t>:.2f}</a:t>
            </a:r>
            <a:r>
              <a:rPr>
                <a:solidFill>
                  <a:srgbClr val="BB6688"/>
                </a:solidFill>
                <a:latin typeface="Courier"/>
              </a:rPr>
              <a:t>, p = </a:t>
            </a:r>
            <a:r>
              <a:rPr>
                <a:solidFill>
                  <a:srgbClr val="4070A0"/>
                </a:solidFill>
                <a:latin typeface="Courier"/>
              </a:rPr>
              <a:t>{</a:t>
            </a:r>
            <a:r>
              <a:rPr>
                <a:latin typeface="Courier"/>
              </a:rPr>
              <a:t>pvalue</a:t>
            </a:r>
            <a:r>
              <a:rPr>
                <a:solidFill>
                  <a:srgbClr val="4070A0"/>
                </a:solidFill>
                <a:latin typeface="Courier"/>
              </a:rPr>
              <a:t>:.2e}</a:t>
            </a:r>
            <a:r>
              <a:rPr>
                <a:solidFill>
                  <a:srgbClr val="BB6688"/>
                </a:solidFill>
                <a:latin typeface="Courier"/>
              </a:rPr>
              <a:t>"</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Écart numéro deux : celui qui y est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prop.test</a:t>
            </a:r>
            <a:r>
              <a:rPr>
                <a:latin typeface="Courier"/>
              </a:rPr>
              <a:t>(</a:t>
            </a:r>
            <a:r>
              <a:rPr>
                <a:solidFill>
                  <a:srgbClr val="06287E"/>
                </a:solidFill>
                <a:latin typeface="Courier"/>
              </a:rPr>
              <a:t>c</a:t>
            </a:r>
            <a:r>
              <a:rPr>
                <a:latin typeface="Courier"/>
              </a:rPr>
              <a:t>(</a:t>
            </a:r>
            <a:r>
              <a:rPr>
                <a:solidFill>
                  <a:srgbClr val="40A070"/>
                </a:solidFill>
                <a:latin typeface="Courier"/>
              </a:rPr>
              <a:t>54</a:t>
            </a:r>
            <a:r>
              <a:rPr>
                <a:latin typeface="Courier"/>
              </a:rPr>
              <a:t>, </a:t>
            </a:r>
            <a:r>
              <a:rPr>
                <a:solidFill>
                  <a:srgbClr val="40A070"/>
                </a:solidFill>
                <a:latin typeface="Courier"/>
              </a:rPr>
              <a:t>663</a:t>
            </a:r>
            <a:r>
              <a:rPr>
                <a:latin typeface="Courier"/>
              </a:rPr>
              <a:t>), </a:t>
            </a:r>
            <a:r>
              <a:rPr>
                <a:solidFill>
                  <a:srgbClr val="06287E"/>
                </a:solidFill>
                <a:latin typeface="Courier"/>
              </a:rPr>
              <a:t>c</a:t>
            </a:r>
            <a:r>
              <a:rPr>
                <a:latin typeface="Courier"/>
              </a:rPr>
              <a:t>(</a:t>
            </a:r>
            <a:r>
              <a:rPr>
                <a:solidFill>
                  <a:srgbClr val="40A070"/>
                </a:solidFill>
                <a:latin typeface="Courier"/>
              </a:rPr>
              <a:t>202</a:t>
            </a:r>
            <a:r>
              <a:rPr>
                <a:latin typeface="Courier"/>
              </a:rPr>
              <a:t>, </a:t>
            </a:r>
            <a:r>
              <a:rPr>
                <a:solidFill>
                  <a:srgbClr val="40A070"/>
                </a:solidFill>
                <a:latin typeface="Courier"/>
              </a:rPr>
              <a:t>1436</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Écart numéro deux : celui qui y est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Groupe</a:t>
                      </a:r>
                    </a:p>
                  </a:txBody>
                  <a:tcPr/>
                </a:tc>
                <a:tc>
                  <a:txBody>
                    <a:bodyPr/>
                    <a:lstStyle/>
                    <a:p>
                      <a:pPr lvl="0" indent="0" marL="0">
                        <a:buNone/>
                      </a:pPr>
                      <a:r>
                        <a:rPr/>
                        <a:t>Aboutissement</a:t>
                      </a:r>
                    </a:p>
                  </a:txBody>
                  <a:tcPr/>
                </a:tc>
                <a:tc>
                  <a:txBody>
                    <a:bodyPr/>
                    <a:lstStyle/>
                    <a:p>
                      <a:pPr lvl="0" indent="0" marL="0">
                        <a:buNone/>
                      </a:pPr>
                      <a:r>
                        <a:rPr/>
                        <a:t>n</a:t>
                      </a:r>
                    </a:p>
                  </a:txBody>
                  <a:tcPr/>
                </a:tc>
              </a:tr>
              <a:tr h="0">
                <a:tc>
                  <a:txBody>
                    <a:bodyPr/>
                    <a:lstStyle/>
                    <a:p>
                      <a:pPr lvl="0" indent="0" marL="0">
                        <a:buNone/>
                      </a:pPr>
                      <a:r>
                        <a:rPr/>
                        <a:t>Handicap signalé</a:t>
                      </a:r>
                    </a:p>
                  </a:txBody>
                </a:tc>
                <a:tc>
                  <a:txBody>
                    <a:bodyPr/>
                    <a:lstStyle/>
                    <a:p>
                      <a:pPr lvl="0" indent="0" marL="0">
                        <a:buNone/>
                      </a:pPr>
                      <a:r>
                        <a:rPr/>
                        <a:t>26,7 %</a:t>
                      </a:r>
                    </a:p>
                  </a:txBody>
                </a:tc>
                <a:tc>
                  <a:txBody>
                    <a:bodyPr/>
                    <a:lstStyle/>
                    <a:p>
                      <a:pPr lvl="0" indent="0" marL="0">
                        <a:buNone/>
                      </a:pPr>
                      <a:r>
                        <a:rPr/>
                        <a:t>202</a:t>
                      </a:r>
                    </a:p>
                  </a:txBody>
                </a:tc>
              </a:tr>
              <a:tr h="0">
                <a:tc>
                  <a:txBody>
                    <a:bodyPr/>
                    <a:lstStyle/>
                    <a:p>
                      <a:pPr lvl="0" indent="0" marL="0">
                        <a:buNone/>
                      </a:pPr>
                      <a:r>
                        <a:rPr/>
                        <a:t>Non signalé</a:t>
                      </a:r>
                    </a:p>
                  </a:txBody>
                </a:tc>
                <a:tc>
                  <a:txBody>
                    <a:bodyPr/>
                    <a:lstStyle/>
                    <a:p>
                      <a:pPr lvl="0" indent="0" marL="0">
                        <a:buNone/>
                      </a:pPr>
                      <a:r>
                        <a:rPr/>
                        <a:t>46,2 %</a:t>
                      </a:r>
                    </a:p>
                  </a:txBody>
                </a:tc>
                <a:tc>
                  <a:txBody>
                    <a:bodyPr/>
                    <a:lstStyle/>
                    <a:p>
                      <a:pPr lvl="0" indent="0" marL="0">
                        <a:buNone/>
                      </a:pPr>
                      <a:r>
                        <a:rPr/>
                        <a:t>1 436</a:t>
                      </a:r>
                    </a:p>
                  </a:txBody>
                </a:tc>
              </a:tr>
            </a:tbl>
          </a:graphicData>
        </a:graphic>
      </p:graphicFrame>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Écart numéro deux : celui qui y est</a:t>
            </a:r>
          </a:p>
        </p:txBody>
      </p:sp>
      <p:sp>
        <p:nvSpPr>
          <p:cNvPr id="3" name="Content Placeholder 2"/>
          <p:cNvSpPr>
            <a:spLocks noGrp="1"/>
          </p:cNvSpPr>
          <p:nvPr>
            <p:ph idx="1"/>
          </p:nvPr>
        </p:nvSpPr>
        <p:spPr/>
        <p:txBody>
          <a:bodyPr/>
          <a:lstStyle/>
          <a:p>
            <a:pPr lvl="0"/>
            <a:r>
              <a:rPr/>
              <a:t>Différence −19,4 points, IC à 95 % −26,1 à −12,8, p &lt; 0,001</a:t>
            </a:r>
          </a:p>
          <a:p>
            <a:pPr lvl="0"/>
            <a:r>
              <a:rPr/>
              <a:t>Toute valeur de cet intervalle est un écart substantiel — Le plus petit écart compatible avec les données vaut 12,8…</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deux résultats côte à côte — En Python</a:t>
            </a:r>
          </a:p>
        </p:txBody>
      </p:sp>
      <p:sp>
        <p:nvSpPr>
          <p:cNvPr id="3" name="Content Placeholder 2"/>
          <p:cNvSpPr>
            <a:spLocks noGrp="1"/>
          </p:cNvSpPr>
          <p:nvPr>
            <p:ph idx="1"/>
          </p:nvPr>
        </p:nvSpPr>
        <p:spPr/>
        <p:txBody>
          <a:bodyPr/>
          <a:lstStyle/>
          <a:p>
            <a:pPr lvl="0" indent="0">
              <a:buNone/>
            </a:pPr>
            <a:r>
              <a:rPr>
                <a:latin typeface="Courier"/>
              </a:rPr>
              <a:t>results </a:t>
            </a:r>
            <a:r>
              <a:rPr>
                <a:solidFill>
                  <a:srgbClr val="666666"/>
                </a:solidFill>
                <a:latin typeface="Courier"/>
              </a:rPr>
              <a:t>=</a:t>
            </a:r>
            <a:r>
              <a:rPr>
                <a:latin typeface="Courier"/>
              </a:rPr>
              <a:t> pd.DataFrame([</a:t>
            </a:r>
            <a:br/>
            <a:r>
              <a:rPr>
                <a:latin typeface="Courier"/>
              </a:rPr>
              <a:t>    {</a:t>
            </a:r>
            <a:r>
              <a:rPr>
                <a:solidFill>
                  <a:srgbClr val="4070A0"/>
                </a:solidFill>
                <a:latin typeface="Courier"/>
              </a:rPr>
              <a:t>"comparison"</a:t>
            </a:r>
            <a:r>
              <a:rPr>
                <a:latin typeface="Courier"/>
              </a:rPr>
              <a:t>: </a:t>
            </a:r>
            <a:r>
              <a:rPr>
                <a:solidFill>
                  <a:srgbClr val="4070A0"/>
                </a:solidFill>
                <a:latin typeface="Courier"/>
              </a:rPr>
              <a:t>"over-age, boys vs girls"</a:t>
            </a:r>
            <a:r>
              <a:rPr>
                <a:latin typeface="Courier"/>
              </a:rPr>
              <a:t>, </a:t>
            </a:r>
            <a:r>
              <a:rPr>
                <a:solidFill>
                  <a:srgbClr val="4070A0"/>
                </a:solidFill>
                <a:latin typeface="Courier"/>
              </a:rPr>
              <a:t>"diff"</a:t>
            </a:r>
            <a:r>
              <a:rPr>
                <a:latin typeface="Courier"/>
              </a:rPr>
              <a:t>: </a:t>
            </a:r>
            <a:r>
              <a:rPr>
                <a:solidFill>
                  <a:srgbClr val="40A070"/>
                </a:solidFill>
                <a:latin typeface="Courier"/>
              </a:rPr>
              <a:t>5.5</a:t>
            </a:r>
            <a:r>
              <a:rPr>
                <a:latin typeface="Courier"/>
              </a:rPr>
              <a:t>,</a:t>
            </a:r>
            <a:br/>
            <a:r>
              <a:rPr>
                <a:latin typeface="Courier"/>
              </a:rPr>
              <a:t>     </a:t>
            </a:r>
            <a:r>
              <a:rPr>
                <a:solidFill>
                  <a:srgbClr val="4070A0"/>
                </a:solidFill>
                <a:latin typeface="Courier"/>
              </a:rPr>
              <a:t>"ci"</a:t>
            </a:r>
            <a:r>
              <a:rPr>
                <a:latin typeface="Courier"/>
              </a:rPr>
              <a:t>: </a:t>
            </a:r>
            <a:r>
              <a:rPr>
                <a:solidFill>
                  <a:srgbClr val="4070A0"/>
                </a:solidFill>
                <a:latin typeface="Courier"/>
              </a:rPr>
              <a:t>"-0.4 to +11.3"</a:t>
            </a:r>
            <a:r>
              <a:rPr>
                <a:latin typeface="Courier"/>
              </a:rPr>
              <a:t>, </a:t>
            </a:r>
            <a:r>
              <a:rPr>
                <a:solidFill>
                  <a:srgbClr val="4070A0"/>
                </a:solidFill>
                <a:latin typeface="Courier"/>
              </a:rPr>
              <a:t>"n"</a:t>
            </a:r>
            <a:r>
              <a:rPr>
                <a:latin typeface="Courier"/>
              </a:rPr>
              <a:t>: </a:t>
            </a:r>
            <a:r>
              <a:rPr>
                <a:solidFill>
                  <a:srgbClr val="4070A0"/>
                </a:solidFill>
                <a:latin typeface="Courier"/>
              </a:rPr>
              <a:t>"510 vs 542"</a:t>
            </a:r>
            <a:r>
              <a:rPr>
                <a:latin typeface="Courier"/>
              </a:rPr>
              <a:t>, </a:t>
            </a:r>
            <a:r>
              <a:rPr>
                <a:solidFill>
                  <a:srgbClr val="4070A0"/>
                </a:solidFill>
                <a:latin typeface="Courier"/>
              </a:rPr>
              <a:t>"p"</a:t>
            </a:r>
            <a:r>
              <a:rPr>
                <a:latin typeface="Courier"/>
              </a:rPr>
              <a:t>: </a:t>
            </a:r>
            <a:r>
              <a:rPr>
                <a:solidFill>
                  <a:srgbClr val="40A070"/>
                </a:solidFill>
                <a:latin typeface="Courier"/>
              </a:rPr>
              <a:t>0.066</a:t>
            </a:r>
            <a:r>
              <a:rPr>
                <a:latin typeface="Courier"/>
              </a:rPr>
              <a:t>},</a:t>
            </a:r>
            <a:br/>
            <a:r>
              <a:rPr>
                <a:latin typeface="Courier"/>
              </a:rPr>
              <a:t>    {</a:t>
            </a:r>
            <a:r>
              <a:rPr>
                <a:solidFill>
                  <a:srgbClr val="4070A0"/>
                </a:solidFill>
                <a:latin typeface="Courier"/>
              </a:rPr>
              <a:t>"comparison"</a:t>
            </a:r>
            <a:r>
              <a:rPr>
                <a:latin typeface="Courier"/>
              </a:rPr>
              <a:t>: </a:t>
            </a:r>
            <a:r>
              <a:rPr>
                <a:solidFill>
                  <a:srgbClr val="4070A0"/>
                </a:solidFill>
                <a:latin typeface="Courier"/>
              </a:rPr>
              <a:t>"completion, disability"</a:t>
            </a:r>
            <a:r>
              <a:rPr>
                <a:latin typeface="Courier"/>
              </a:rPr>
              <a:t>, </a:t>
            </a:r>
            <a:r>
              <a:rPr>
                <a:solidFill>
                  <a:srgbClr val="4070A0"/>
                </a:solidFill>
                <a:latin typeface="Courier"/>
              </a:rPr>
              <a:t>"diff"</a:t>
            </a:r>
            <a:r>
              <a:rPr>
                <a:latin typeface="Courier"/>
              </a:rPr>
              <a:t>: </a:t>
            </a:r>
            <a:r>
              <a:rPr>
                <a:solidFill>
                  <a:srgbClr val="666666"/>
                </a:solidFill>
                <a:latin typeface="Courier"/>
              </a:rPr>
              <a:t>-</a:t>
            </a:r>
            <a:r>
              <a:rPr>
                <a:solidFill>
                  <a:srgbClr val="40A070"/>
                </a:solidFill>
                <a:latin typeface="Courier"/>
              </a:rPr>
              <a:t>19.4</a:t>
            </a:r>
            <a:r>
              <a:rPr>
                <a:latin typeface="Courier"/>
              </a:rPr>
              <a:t>,</a:t>
            </a:r>
            <a:br/>
            <a:r>
              <a:rPr>
                <a:latin typeface="Courier"/>
              </a:rPr>
              <a:t>     </a:t>
            </a:r>
            <a:r>
              <a:rPr>
                <a:solidFill>
                  <a:srgbClr val="4070A0"/>
                </a:solidFill>
                <a:latin typeface="Courier"/>
              </a:rPr>
              <a:t>"ci"</a:t>
            </a:r>
            <a:r>
              <a:rPr>
                <a:latin typeface="Courier"/>
              </a:rPr>
              <a:t>: </a:t>
            </a:r>
            <a:r>
              <a:rPr>
                <a:solidFill>
                  <a:srgbClr val="4070A0"/>
                </a:solidFill>
                <a:latin typeface="Courier"/>
              </a:rPr>
              <a:t>"-26.1 to -12.8"</a:t>
            </a:r>
            <a:r>
              <a:rPr>
                <a:latin typeface="Courier"/>
              </a:rPr>
              <a:t>, </a:t>
            </a:r>
            <a:r>
              <a:rPr>
                <a:solidFill>
                  <a:srgbClr val="4070A0"/>
                </a:solidFill>
                <a:latin typeface="Courier"/>
              </a:rPr>
              <a:t>"n"</a:t>
            </a:r>
            <a:r>
              <a:rPr>
                <a:latin typeface="Courier"/>
              </a:rPr>
              <a:t>: </a:t>
            </a:r>
            <a:r>
              <a:rPr>
                <a:solidFill>
                  <a:srgbClr val="4070A0"/>
                </a:solidFill>
                <a:latin typeface="Courier"/>
              </a:rPr>
              <a:t>"202 vs 1436"</a:t>
            </a:r>
            <a:r>
              <a:rPr>
                <a:latin typeface="Courier"/>
              </a:rPr>
              <a:t>, </a:t>
            </a:r>
            <a:r>
              <a:rPr>
                <a:solidFill>
                  <a:srgbClr val="4070A0"/>
                </a:solidFill>
                <a:latin typeface="Courier"/>
              </a:rPr>
              <a:t>"p"</a:t>
            </a:r>
            <a:r>
              <a:rPr>
                <a:latin typeface="Courier"/>
              </a:rPr>
              <a:t>: </a:t>
            </a:r>
            <a:r>
              <a:rPr>
                <a:solidFill>
                  <a:srgbClr val="40A070"/>
                </a:solidFill>
                <a:latin typeface="Courier"/>
              </a:rPr>
              <a:t>0.0000002</a:t>
            </a:r>
            <a:r>
              <a:rPr>
                <a:latin typeface="Courier"/>
              </a:rPr>
              <a:t>},</a:t>
            </a:r>
            <a:br/>
            <a:r>
              <a:rPr>
                <a:latin typeface="Courier"/>
              </a:rPr>
              <a:t>])</a:t>
            </a:r>
            <a:br/>
            <a:r>
              <a:rPr>
                <a:solidFill>
                  <a:srgbClr val="008000"/>
                </a:solidFill>
                <a:latin typeface="Courier"/>
              </a:rPr>
              <a:t>print</a:t>
            </a:r>
            <a:r>
              <a:rPr>
                <a:latin typeface="Courier"/>
              </a:rPr>
              <a:t>(results)</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deux résultats côte à côte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Two rows. The conclusion column is the analyst's, not the test's.</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deux résultats côte à côte</a:t>
            </a:r>
          </a:p>
        </p:txBody>
      </p:sp>
      <p:sp>
        <p:nvSpPr>
          <p:cNvPr id="3" name="Content Placeholder 2"/>
          <p:cNvSpPr>
            <a:spLocks noGrp="1"/>
          </p:cNvSpPr>
          <p:nvPr>
            <p:ph idx="1"/>
          </p:nvPr>
        </p:nvSpPr>
        <p:spPr/>
        <p:txBody>
          <a:bodyPr/>
          <a:lstStyle/>
          <a:p>
            <a:pPr lvl="0"/>
            <a:r>
              <a:rPr/>
              <a:t>Remarquez que le résultat significatif a le plus petit échantillon dans l’un des bras — 202 cas ont produit une réponse…</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Choisir le test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Comparaison</a:t>
                      </a:r>
                    </a:p>
                  </a:txBody>
                  <a:tcPr/>
                </a:tc>
                <a:tc>
                  <a:txBody>
                    <a:bodyPr/>
                    <a:lstStyle/>
                    <a:p>
                      <a:pPr lvl="0" indent="0" marL="0">
                        <a:buNone/>
                      </a:pPr>
                      <a:r>
                        <a:rPr/>
                        <a:t>Test</a:t>
                      </a:r>
                    </a:p>
                  </a:txBody>
                  <a:tcPr/>
                </a:tc>
                <a:tc>
                  <a:txBody>
                    <a:bodyPr/>
                    <a:lstStyle/>
                    <a:p>
                      <a:pPr lvl="0" indent="0" marL="0">
                        <a:buNone/>
                      </a:pPr>
                      <a:r>
                        <a:rPr/>
                        <a:t>Dans ce cours</a:t>
                      </a:r>
                    </a:p>
                  </a:txBody>
                  <a:tcPr/>
                </a:tc>
              </a:tr>
              <a:tr h="0">
                <a:tc>
                  <a:txBody>
                    <a:bodyPr/>
                    <a:lstStyle/>
                    <a:p>
                      <a:pPr lvl="0" indent="0" marL="0">
                        <a:buNone/>
                      </a:pPr>
                      <a:r>
                        <a:rPr/>
                        <a:t>Deux proportions</a:t>
                      </a:r>
                    </a:p>
                  </a:txBody>
                </a:tc>
                <a:tc>
                  <a:txBody>
                    <a:bodyPr/>
                    <a:lstStyle/>
                    <a:p>
                      <a:pPr lvl="0" indent="0" marL="0">
                        <a:buNone/>
                      </a:pPr>
                      <a:r>
                        <a:rPr/>
                        <a:t>Test z à deux échantillons, ou </a:t>
                      </a:r>
                      <a:r>
                        <a:rPr>
                          <a:latin typeface="Courier"/>
                        </a:rPr>
                        <a:t>prop.test</a:t>
                      </a:r>
                    </a:p>
                  </a:txBody>
                </a:tc>
                <a:tc>
                  <a:txBody>
                    <a:bodyPr/>
                    <a:lstStyle/>
                    <a:p>
                      <a:pPr lvl="0" indent="0" marL="0">
                        <a:buNone/>
                      </a:pPr>
                      <a:r>
                        <a:rPr/>
                        <a:t>Les deux écarts ci-dessus</a:t>
                      </a:r>
                    </a:p>
                  </a:txBody>
                </a:tc>
              </a:tr>
              <a:tr h="0">
                <a:tc>
                  <a:txBody>
                    <a:bodyPr/>
                    <a:lstStyle/>
                    <a:p>
                      <a:pPr lvl="0" indent="0" marL="0">
                        <a:buNone/>
                      </a:pPr>
                      <a:r>
                        <a:rPr/>
                        <a:t>Deux moyennes</a:t>
                      </a:r>
                    </a:p>
                  </a:txBody>
                </a:tc>
                <a:tc>
                  <a:txBody>
                    <a:bodyPr/>
                    <a:lstStyle/>
                    <a:p>
                      <a:pPr lvl="0" indent="0" marL="0">
                        <a:buNone/>
                      </a:pPr>
                      <a:r>
                        <a:rPr/>
                        <a:t>Test t de Welch</a:t>
                      </a:r>
                    </a:p>
                  </a:txBody>
                </a:tc>
                <a:tc>
                  <a:txBody>
                    <a:bodyPr/>
                    <a:lstStyle/>
                    <a:p>
                      <a:pPr lvl="0" indent="0" marL="0">
                        <a:buNone/>
                      </a:pPr>
                      <a:r>
                        <a:rPr/>
                        <a:t>Présence et cantine, leçon 6</a:t>
                      </a:r>
                    </a:p>
                  </a:txBody>
                </a:tc>
              </a:tr>
              <a:tr h="0">
                <a:tc>
                  <a:txBody>
                    <a:bodyPr/>
                    <a:lstStyle/>
                    <a:p>
                      <a:pPr lvl="0" indent="0" marL="0">
                        <a:buNone/>
                      </a:pPr>
                      <a:r>
                        <a:rPr/>
                        <a:t>Une variable catégorielle contre une autre</a:t>
                      </a:r>
                    </a:p>
                  </a:txBody>
                </a:tc>
                <a:tc>
                  <a:txBody>
                    <a:bodyPr/>
                    <a:lstStyle/>
                    <a:p>
                      <a:pPr lvl="0" indent="0" marL="0">
                        <a:buNone/>
                      </a:pPr>
                      <a:r>
                        <a:rPr/>
                        <a:t>Khi-deux</a:t>
                      </a:r>
                    </a:p>
                  </a:txBody>
                </a:tc>
                <a:tc>
                  <a:txBody>
                    <a:bodyPr/>
                    <a:lstStyle/>
                    <a:p>
                      <a:pPr lvl="0" indent="0" marL="0">
                        <a:buNone/>
                      </a:pPr>
                      <a:r>
                        <a:rPr/>
                        <a:t>Motif de fermeture par district</a:t>
                      </a:r>
                    </a:p>
                  </a:txBody>
                </a:tc>
              </a:tr>
            </a:tbl>
          </a:graphicData>
        </a:graphic>
      </p:graphicFrame>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Choisir le test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from</a:t>
            </a:r>
            <a:r>
              <a:rPr>
                <a:latin typeface="Courier"/>
              </a:rPr>
              <a:t> scipy </a:t>
            </a:r>
            <a:r>
              <a:rPr b="1">
                <a:solidFill>
                  <a:srgbClr val="008000"/>
                </a:solidFill>
                <a:latin typeface="Courier"/>
              </a:rPr>
              <a:t>import</a:t>
            </a:r>
            <a:r>
              <a:rPr>
                <a:latin typeface="Courier"/>
              </a:rPr>
              <a:t> stats</a:t>
            </a:r>
            <a:br/>
            <a:br/>
            <a:r>
              <a:rPr>
                <a:latin typeface="Courier"/>
              </a:rPr>
              <a:t>points </a:t>
            </a:r>
            <a:r>
              <a:rPr>
                <a:solidFill>
                  <a:srgbClr val="666666"/>
                </a:solidFill>
                <a:latin typeface="Courier"/>
              </a:rPr>
              <a:t>=</a:t>
            </a:r>
            <a:r>
              <a:rPr>
                <a:latin typeface="Courier"/>
              </a:rPr>
              <a:t> pd.read_csv(</a:t>
            </a:r>
            <a:r>
              <a:rPr>
                <a:solidFill>
                  <a:srgbClr val="4070A0"/>
                </a:solidFill>
                <a:latin typeface="Courier"/>
              </a:rPr>
              <a:t>"water-point-monitoring-2024.v1.csv"</a:t>
            </a:r>
            <a:r>
              <a:rPr>
                <a:latin typeface="Courier"/>
              </a:rPr>
              <a:t>)</a:t>
            </a:r>
            <a:br/>
            <a:r>
              <a:rPr>
                <a:latin typeface="Courier"/>
              </a:rPr>
              <a:t>table </a:t>
            </a:r>
            <a:r>
              <a:rPr>
                <a:solidFill>
                  <a:srgbClr val="666666"/>
                </a:solidFill>
                <a:latin typeface="Courier"/>
              </a:rPr>
              <a:t>=</a:t>
            </a:r>
            <a:r>
              <a:rPr>
                <a:latin typeface="Courier"/>
              </a:rPr>
              <a:t> pd.crosstab(points[</a:t>
            </a:r>
            <a:r>
              <a:rPr>
                <a:solidFill>
                  <a:srgbClr val="4070A0"/>
                </a:solidFill>
                <a:latin typeface="Courier"/>
              </a:rPr>
              <a:t>"admin2"</a:t>
            </a:r>
            <a:r>
              <a:rPr>
                <a:latin typeface="Courier"/>
              </a:rPr>
              <a:t>], points[</a:t>
            </a:r>
            <a:r>
              <a:rPr>
                <a:solidFill>
                  <a:srgbClr val="4070A0"/>
                </a:solidFill>
                <a:latin typeface="Courier"/>
              </a:rPr>
              <a:t>"functional_status"</a:t>
            </a:r>
            <a:r>
              <a:rPr>
                <a:latin typeface="Courier"/>
              </a:rPr>
              <a:t>])</a:t>
            </a:r>
            <a:br/>
            <a:r>
              <a:rPr>
                <a:latin typeface="Courier"/>
              </a:rPr>
              <a:t>chi2, p, dof, expected </a:t>
            </a:r>
            <a:r>
              <a:rPr>
                <a:solidFill>
                  <a:srgbClr val="666666"/>
                </a:solidFill>
                <a:latin typeface="Courier"/>
              </a:rPr>
              <a:t>=</a:t>
            </a:r>
            <a:r>
              <a:rPr>
                <a:latin typeface="Courier"/>
              </a:rPr>
              <a:t> stats.chi2_contingency(table)</a:t>
            </a:r>
            <a:br/>
            <a:r>
              <a:rPr>
                <a:solidFill>
                  <a:srgbClr val="008000"/>
                </a:solidFill>
                <a:latin typeface="Courier"/>
              </a:rPr>
              <a:t>print</a:t>
            </a:r>
            <a:r>
              <a:rPr>
                <a:latin typeface="Courier"/>
              </a:rPr>
              <a:t>(</a:t>
            </a:r>
            <a:r>
              <a:rPr>
                <a:solidFill>
                  <a:srgbClr val="BB6688"/>
                </a:solidFill>
                <a:latin typeface="Courier"/>
              </a:rPr>
              <a:t>f"chi-square </a:t>
            </a:r>
            <a:r>
              <a:rPr>
                <a:solidFill>
                  <a:srgbClr val="4070A0"/>
                </a:solidFill>
                <a:latin typeface="Courier"/>
              </a:rPr>
              <a:t>{</a:t>
            </a:r>
            <a:r>
              <a:rPr>
                <a:latin typeface="Courier"/>
              </a:rPr>
              <a:t>chi2</a:t>
            </a:r>
            <a:r>
              <a:rPr>
                <a:solidFill>
                  <a:srgbClr val="4070A0"/>
                </a:solidFill>
                <a:latin typeface="Courier"/>
              </a:rPr>
              <a:t>:.1f}</a:t>
            </a:r>
            <a:r>
              <a:rPr>
                <a:solidFill>
                  <a:srgbClr val="BB6688"/>
                </a:solidFill>
                <a:latin typeface="Courier"/>
              </a:rPr>
              <a:t>, dof </a:t>
            </a:r>
            <a:r>
              <a:rPr>
                <a:solidFill>
                  <a:srgbClr val="4070A0"/>
                </a:solidFill>
                <a:latin typeface="Courier"/>
              </a:rPr>
              <a:t>{</a:t>
            </a:r>
            <a:r>
              <a:rPr>
                <a:latin typeface="Courier"/>
              </a:rPr>
              <a:t>dof</a:t>
            </a:r>
            <a:r>
              <a:rPr>
                <a:solidFill>
                  <a:srgbClr val="4070A0"/>
                </a:solidFill>
                <a:latin typeface="Courier"/>
              </a:rPr>
              <a:t>}</a:t>
            </a:r>
            <a:r>
              <a:rPr>
                <a:solidFill>
                  <a:srgbClr val="BB6688"/>
                </a:solidFill>
                <a:latin typeface="Courier"/>
              </a:rPr>
              <a:t>, p = </a:t>
            </a:r>
            <a:r>
              <a:rPr>
                <a:solidFill>
                  <a:srgbClr val="4070A0"/>
                </a:solidFill>
                <a:latin typeface="Courier"/>
              </a:rPr>
              <a:t>{</a:t>
            </a:r>
            <a:r>
              <a:rPr>
                <a:latin typeface="Courier"/>
              </a:rPr>
              <a:t>p</a:t>
            </a:r>
            <a:r>
              <a:rPr>
                <a:solidFill>
                  <a:srgbClr val="4070A0"/>
                </a:solidFill>
                <a:latin typeface="Courier"/>
              </a:rPr>
              <a:t>:.4f}</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f"smallest expected cell: </a:t>
            </a:r>
            <a:r>
              <a:rPr>
                <a:solidFill>
                  <a:srgbClr val="4070A0"/>
                </a:solidFill>
                <a:latin typeface="Courier"/>
              </a:rPr>
              <a:t>{</a:t>
            </a:r>
            <a:r>
              <a:rPr>
                <a:latin typeface="Courier"/>
              </a:rPr>
              <a:t>expected</a:t>
            </a:r>
            <a:r>
              <a:rPr>
                <a:solidFill>
                  <a:srgbClr val="4070A0"/>
                </a:solidFill>
                <a:latin typeface="Courier"/>
              </a:rPr>
              <a:t>.</a:t>
            </a:r>
            <a:r>
              <a:rPr>
                <a:solidFill>
                  <a:srgbClr val="008000"/>
                </a:solidFill>
                <a:latin typeface="Courier"/>
              </a:rPr>
              <a:t>min</a:t>
            </a:r>
            <a:r>
              <a:rPr>
                <a:latin typeface="Courier"/>
              </a:rPr>
              <a:t>()</a:t>
            </a:r>
            <a:r>
              <a:rPr>
                <a:solidFill>
                  <a:srgbClr val="4070A0"/>
                </a:solidFill>
                <a:latin typeface="Courier"/>
              </a:rPr>
              <a:t>:.1f}</a:t>
            </a:r>
            <a:r>
              <a:rPr>
                <a:solidFill>
                  <a:srgbClr val="BB6688"/>
                </a:solidFill>
                <a:latin typeface="Courier"/>
              </a:rPr>
              <a:t>"</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Choisir le test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chisq.test</a:t>
            </a:r>
            <a:r>
              <a:rPr>
                <a:latin typeface="Courier"/>
              </a:rPr>
              <a:t>(</a:t>
            </a:r>
            <a:r>
              <a:rPr>
                <a:solidFill>
                  <a:srgbClr val="06287E"/>
                </a:solidFill>
                <a:latin typeface="Courier"/>
              </a:rPr>
              <a:t>table</a:t>
            </a:r>
            <a:r>
              <a:rPr>
                <a:latin typeface="Courier"/>
              </a:rPr>
              <a:t>(points</a:t>
            </a:r>
            <a:r>
              <a:rPr>
                <a:solidFill>
                  <a:srgbClr val="4070A0"/>
                </a:solidFill>
                <a:latin typeface="Courier"/>
              </a:rPr>
              <a:t>$</a:t>
            </a:r>
            <a:r>
              <a:rPr>
                <a:latin typeface="Courier"/>
              </a:rPr>
              <a:t>admin2, points</a:t>
            </a:r>
            <a:r>
              <a:rPr>
                <a:solidFill>
                  <a:srgbClr val="4070A0"/>
                </a:solidFill>
                <a:latin typeface="Courier"/>
              </a:rPr>
              <a:t>$</a:t>
            </a:r>
            <a:r>
              <a:rPr>
                <a:latin typeface="Courier"/>
              </a:rPr>
              <a:t>functional_status))</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Vérifiez les hypothèses, et dites que vous l’avez fait</a:t>
            </a:r>
          </a:p>
        </p:txBody>
      </p:sp>
      <p:sp>
        <p:nvSpPr>
          <p:cNvPr id="3" name="Content Placeholder 2"/>
          <p:cNvSpPr>
            <a:spLocks noGrp="1"/>
          </p:cNvSpPr>
          <p:nvPr>
            <p:ph idx="1"/>
          </p:nvPr>
        </p:nvSpPr>
        <p:spPr/>
        <p:txBody>
          <a:bodyPr/>
          <a:lstStyle/>
          <a:p>
            <a:pPr lvl="0"/>
            <a:r>
              <a:rPr/>
              <a:t>Indépendance — Tous les tests ci-dessus supposent que chaque ligne est une observation indépendante</a:t>
            </a:r>
          </a:p>
          <a:p>
            <a:pPr lvl="0"/>
            <a:r>
              <a:rPr/>
              <a:t>Effectifs attendus pour le khi-deux — Le test devient peu fiable quand une cellule attendue passe sous cinq environ</a:t>
            </a:r>
          </a:p>
          <a:p>
            <a:pPr lvl="0"/>
            <a:r>
              <a:rPr/>
              <a:t>Égalité des variances pour le test t — Ne la vérifiez pas — employez toujours le test t de Welch, qui ne la suppose pas</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Vérifiez les hypothèses, et dites que vous l’avez fait — En Python</a:t>
            </a:r>
          </a:p>
        </p:txBody>
      </p:sp>
      <p:sp>
        <p:nvSpPr>
          <p:cNvPr id="3" name="Content Placeholder 2"/>
          <p:cNvSpPr>
            <a:spLocks noGrp="1"/>
          </p:cNvSpPr>
          <p:nvPr>
            <p:ph idx="1"/>
          </p:nvPr>
        </p:nvSpPr>
        <p:spPr/>
        <p:txBody>
          <a:bodyPr/>
          <a:lstStyle/>
          <a:p>
            <a:pPr lvl="0" indent="0">
              <a:buNone/>
            </a:pPr>
            <a:r>
              <a:rPr>
                <a:latin typeface="Courier"/>
              </a:rPr>
              <a:t>girls_rate, boys_rate </a:t>
            </a:r>
            <a:r>
              <a:rPr>
                <a:solidFill>
                  <a:srgbClr val="666666"/>
                </a:solidFill>
                <a:latin typeface="Courier"/>
              </a:rPr>
              <a:t>=</a:t>
            </a:r>
            <a:r>
              <a:rPr>
                <a:latin typeface="Courier"/>
              </a:rPr>
              <a:t> girls.mean(), boys.mean()</a:t>
            </a:r>
            <a:br/>
            <a:r>
              <a:rPr>
                <a:solidFill>
                  <a:srgbClr val="008000"/>
                </a:solidFill>
                <a:latin typeface="Courier"/>
              </a:rPr>
              <a:t>print</a:t>
            </a:r>
            <a:r>
              <a:rPr>
                <a:latin typeface="Courier"/>
              </a:rPr>
              <a:t>(</a:t>
            </a:r>
            <a:r>
              <a:rPr>
                <a:solidFill>
                  <a:srgbClr val="4070A0"/>
                </a:solidFill>
                <a:latin typeface="Courier"/>
              </a:rPr>
              <a:t>"assumptions checked:"</a:t>
            </a:r>
            <a:r>
              <a:rPr>
                <a:latin typeface="Courier"/>
              </a:rPr>
              <a:t>)</a:t>
            </a:r>
            <a:br/>
            <a:r>
              <a:rPr>
                <a:solidFill>
                  <a:srgbClr val="008000"/>
                </a:solidFill>
                <a:latin typeface="Courier"/>
              </a:rPr>
              <a:t>print</a:t>
            </a:r>
            <a:r>
              <a:rPr>
                <a:latin typeface="Courier"/>
              </a:rPr>
              <a:t>(</a:t>
            </a:r>
            <a:r>
              <a:rPr>
                <a:solidFill>
                  <a:srgbClr val="BB6688"/>
                </a:solidFill>
                <a:latin typeface="Courier"/>
              </a:rPr>
              <a:t>f"  independence: one row per student, no student in two rows — verified"</a:t>
            </a:r>
            <a:r>
              <a:rPr>
                <a:latin typeface="Courier"/>
              </a:rPr>
              <a:t>)</a:t>
            </a:r>
            <a:br/>
            <a:r>
              <a:rPr>
                <a:solidFill>
                  <a:srgbClr val="008000"/>
                </a:solidFill>
                <a:latin typeface="Courier"/>
              </a:rPr>
              <a:t>print</a:t>
            </a:r>
            <a:r>
              <a:rPr>
                <a:latin typeface="Courier"/>
              </a:rPr>
              <a:t>(</a:t>
            </a:r>
            <a:r>
              <a:rPr>
                <a:solidFill>
                  <a:srgbClr val="BB6688"/>
                </a:solidFill>
                <a:latin typeface="Courier"/>
              </a:rPr>
              <a:t>f"  sample sizes: </a:t>
            </a:r>
            <a:r>
              <a:rPr>
                <a:solidFill>
                  <a:srgbClr val="4070A0"/>
                </a:solidFill>
                <a:latin typeface="Courier"/>
              </a:rPr>
              <a:t>{</a:t>
            </a:r>
            <a:r>
              <a:rPr>
                <a:solidFill>
                  <a:srgbClr val="008000"/>
                </a:solidFill>
                <a:latin typeface="Courier"/>
              </a:rPr>
              <a:t>len</a:t>
            </a:r>
            <a:r>
              <a:rPr>
                <a:latin typeface="Courier"/>
              </a:rPr>
              <a:t>(boys)</a:t>
            </a:r>
            <a:r>
              <a:rPr>
                <a:solidFill>
                  <a:srgbClr val="4070A0"/>
                </a:solidFill>
                <a:latin typeface="Courier"/>
              </a:rPr>
              <a:t>}</a:t>
            </a:r>
            <a:r>
              <a:rPr>
                <a:solidFill>
                  <a:srgbClr val="BB6688"/>
                </a:solidFill>
                <a:latin typeface="Courier"/>
              </a:rPr>
              <a:t> and </a:t>
            </a:r>
            <a:r>
              <a:rPr>
                <a:solidFill>
                  <a:srgbClr val="4070A0"/>
                </a:solidFill>
                <a:latin typeface="Courier"/>
              </a:rPr>
              <a:t>{</a:t>
            </a:r>
            <a:r>
              <a:rPr>
                <a:solidFill>
                  <a:srgbClr val="008000"/>
                </a:solidFill>
                <a:latin typeface="Courier"/>
              </a:rPr>
              <a:t>len</a:t>
            </a:r>
            <a:r>
              <a:rPr>
                <a:latin typeface="Courier"/>
              </a:rPr>
              <a:t>(girls)</a:t>
            </a:r>
            <a:r>
              <a:rPr>
                <a:solidFill>
                  <a:srgbClr val="4070A0"/>
                </a:solidFill>
                <a:latin typeface="Courier"/>
              </a:rPr>
              <a:t>}</a:t>
            </a:r>
            <a:r>
              <a:rPr>
                <a:solidFill>
                  <a:srgbClr val="BB6688"/>
                </a:solidFill>
                <a:latin typeface="Courier"/>
              </a:rPr>
              <a:t>, both well above 30"</a:t>
            </a:r>
            <a:r>
              <a:rPr>
                <a:latin typeface="Courier"/>
              </a:rPr>
              <a:t>)</a:t>
            </a:r>
            <a:br/>
            <a:r>
              <a:rPr>
                <a:solidFill>
                  <a:srgbClr val="008000"/>
                </a:solidFill>
                <a:latin typeface="Courier"/>
              </a:rPr>
              <a:t>print</a:t>
            </a:r>
            <a:r>
              <a:rPr>
                <a:latin typeface="Courier"/>
              </a:rPr>
              <a:t>(</a:t>
            </a:r>
            <a:r>
              <a:rPr>
                <a:solidFill>
                  <a:srgbClr val="BB6688"/>
                </a:solidFill>
                <a:latin typeface="Courier"/>
              </a:rPr>
              <a:t>f"  expected counts: smallest is </a:t>
            </a:r>
            <a:r>
              <a:rPr>
                <a:solidFill>
                  <a:srgbClr val="4070A0"/>
                </a:solidFill>
                <a:latin typeface="Courier"/>
              </a:rPr>
              <a:t>{</a:t>
            </a:r>
            <a:r>
              <a:rPr>
                <a:solidFill>
                  <a:srgbClr val="008000"/>
                </a:solidFill>
                <a:latin typeface="Courier"/>
              </a:rPr>
              <a:t>min</a:t>
            </a:r>
            <a:r>
              <a:rPr>
                <a:latin typeface="Courier"/>
              </a:rPr>
              <a:t>(</a:t>
            </a:r>
            <a:r>
              <a:rPr>
                <a:solidFill>
                  <a:srgbClr val="008000"/>
                </a:solidFill>
                <a:latin typeface="Courier"/>
              </a:rPr>
              <a:t>len</a:t>
            </a:r>
            <a:r>
              <a:rPr>
                <a:latin typeface="Courier"/>
              </a:rPr>
              <a:t>(boys), </a:t>
            </a:r>
            <a:r>
              <a:rPr>
                <a:solidFill>
                  <a:srgbClr val="008000"/>
                </a:solidFill>
                <a:latin typeface="Courier"/>
              </a:rPr>
              <a:t>len</a:t>
            </a:r>
            <a:r>
              <a:rPr>
                <a:latin typeface="Courier"/>
              </a:rPr>
              <a:t>(girls)) </a:t>
            </a:r>
            <a:r>
              <a:rPr>
                <a:solidFill>
                  <a:srgbClr val="666666"/>
                </a:solidFill>
                <a:latin typeface="Courier"/>
              </a:rPr>
              <a:t>*</a:t>
            </a:r>
            <a:r>
              <a:rPr>
                <a:latin typeface="Courier"/>
              </a:rPr>
              <a:t> </a:t>
            </a:r>
            <a:r>
              <a:rPr>
                <a:solidFill>
                  <a:srgbClr val="008000"/>
                </a:solidFill>
                <a:latin typeface="Courier"/>
              </a:rPr>
              <a:t>min</a:t>
            </a:r>
            <a:r>
              <a:rPr>
                <a:latin typeface="Courier"/>
              </a:rPr>
              <a:t>(girls_rate, </a:t>
            </a:r>
            <a:r>
              <a:rPr>
                <a:solidFill>
                  <a:srgbClr val="40A070"/>
                </a:solidFill>
                <a:latin typeface="Courier"/>
              </a:rPr>
              <a:t>1</a:t>
            </a:r>
            <a:r>
              <a:rPr>
                <a:latin typeface="Courier"/>
              </a:rPr>
              <a:t> </a:t>
            </a:r>
            <a:r>
              <a:rPr>
                <a:solidFill>
                  <a:srgbClr val="666666"/>
                </a:solidFill>
                <a:latin typeface="Courier"/>
              </a:rPr>
              <a:t>-</a:t>
            </a:r>
            <a:r>
              <a:rPr>
                <a:latin typeface="Courier"/>
              </a:rPr>
              <a:t> boys_rate)</a:t>
            </a:r>
            <a:r>
              <a:rPr>
                <a:solidFill>
                  <a:srgbClr val="4070A0"/>
                </a:solidFill>
                <a:latin typeface="Courier"/>
              </a:rPr>
              <a:t>:.0f}</a:t>
            </a:r>
            <a:r>
              <a:rPr>
                <a:solidFill>
                  <a:srgbClr val="BB6688"/>
                </a:solidFill>
                <a:latin typeface="Courier"/>
              </a:rPr>
              <a:t>"</a:t>
            </a:r>
            <a:r>
              <a:rPr>
                <a:latin typeface="Courier"/>
              </a:rPr>
              <a: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Vérifiez les hypothèses, et dites que vous l’avez fait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Write the check into the script, not into your memory of having done it.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 la différence, non les deux nombres — Exemple (suite)</a:t>
            </a:r>
          </a:p>
        </p:txBody>
      </p:sp>
      <p:sp>
        <p:nvSpPr>
          <p:cNvPr id="3" name="Content Placeholder 2"/>
          <p:cNvSpPr>
            <a:spLocks noGrp="1"/>
          </p:cNvSpPr>
          <p:nvPr>
            <p:ph idx="1"/>
          </p:nvPr>
        </p:nvSpPr>
        <p:spPr/>
        <p:txBody>
          <a:bodyPr/>
          <a:lstStyle/>
          <a:p>
            <a:pPr lvl="0" indent="0">
              <a:buNone/>
            </a:pPr>
            <a:r>
              <a:rPr>
                <a:latin typeface="Courier"/>
              </a:rPr>
              <a:t>Over-age enrolment by sex, primary, 2024
  Boys    39.2%   n = 510
  Girls   33.8%   n = 542
  Difference +5.5 points, 95% CI -0.4 to +11.3, p = 0.066
  The interval includes zero. This survey cannot establish whether over-age
  enrolment differs by sex; if it does, the gap is between 0 and 11 points
  and boys are the disadvantaged group. Not reported as a finding.
Referral completion by disability status, 1,638 consenting cases
  Disability reported     26.7%   n = 202
  Not reported            46.2%   n = 1,436
  Difference -19.4 points, 95% CI -26.1 to -12.8, p &lt; 0.001
</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 la différence, non les deux nombres — Exemple (suite)</a:t>
            </a:r>
          </a:p>
        </p:txBody>
      </p:sp>
      <p:sp>
        <p:nvSpPr>
          <p:cNvPr id="3" name="Content Placeholder 2"/>
          <p:cNvSpPr>
            <a:spLocks noGrp="1"/>
          </p:cNvSpPr>
          <p:nvPr>
            <p:ph idx="1"/>
          </p:nvPr>
        </p:nvSpPr>
        <p:spPr/>
        <p:txBody>
          <a:bodyPr/>
          <a:lstStyle/>
          <a:p>
            <a:pPr lvl="0" indent="0">
              <a:buNone/>
            </a:pPr>
            <a:r>
              <a:rPr>
                <a:latin typeface="Courier"/>
              </a:rPr>
              <a:t>  The smallest gap consistent with the data is 12.8 points. Reported as a
  finding, and the pathway lesson locates it at referral-making and
  acceptance rather than at consent.</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 la différence, non les deux nombres</a:t>
            </a:r>
          </a:p>
        </p:txBody>
      </p:sp>
      <p:sp>
        <p:nvSpPr>
          <p:cNvPr id="3" name="Content Placeholder 2"/>
          <p:cNvSpPr>
            <a:spLocks noGrp="1"/>
          </p:cNvSpPr>
          <p:nvPr>
            <p:ph idx="1"/>
          </p:nvPr>
        </p:nvSpPr>
        <p:spPr/>
        <p:txBody>
          <a:bodyPr/>
          <a:lstStyle/>
          <a:p>
            <a:pPr lvl="0"/>
            <a:r>
              <a:rPr/>
              <a:t>Les deux blocs mettent la différence et son intervalle en titre — avec les deux valeurs de groupe en dessous</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L’un de ces écarts est statistiquement significatif.</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https://data-analysis.cassion.dev/fr/cours/applied-statistics-for-programmes/stat-03-two-gaps-two-answers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Deux écarts, deux réponses</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3 sur 8</vt:lpwstr>
  </property>
  <property fmtid="{D5CDD505-2E9C-101B-9397-08002B2CF9AE}" pid="3" name="subtitle">
    <vt:lpwstr>Un écart de 5,5 points avec un intervalle de −0,4 à +11,3, et un écart de 19,4 points avec un intervalle de −26,1 à −12,8. Même test, même code, conclusions opposées — et le module 4 avait laissé les deux ouverts exprès.</vt:lpwstr>
  </property>
</Properties>
</file>