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notesMaster" Target="notesMasters/notesMaster1.xml" /><Relationship Id="rId32" Type="http://schemas.openxmlformats.org/officeDocument/2006/relationships/viewProps" Target="viewProps.xml" /><Relationship Id="rId31" Type="http://schemas.openxmlformats.org/officeDocument/2006/relationships/presProps" Target="presProps.xml" /><Relationship Id="rId1" Type="http://schemas.openxmlformats.org/officeDocument/2006/relationships/slideMaster" Target="slideMasters/slideMaster1.xml" /><Relationship Id="rId34" Type="http://schemas.openxmlformats.org/officeDocument/2006/relationships/tableStyles" Target="tableStyles.xml" /><Relationship Id="rId33"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Boys attend 88.77% and girls 88.21%. On 68,267 attendance marks that is significant at p = 0.023. It is also a difference of one third of one school day per child per term, which no programme would act on and none should.</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Difference 0.56 percentage points. z = 2.28, p = 0.023. By the convention every report uses, that is a significant difference in attendance by sex. It would pass a reviewer. It is also, operationally, nothing.</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Sixty school days, so 0.56% is 0.34 days — about one third of one day per child per term. No attendance intervention is designed at that resolution. No head teacher can act on it. No budget line moves. The result is real, replicable, statistically significant and operationally empty, and those four things are entirely compatible. Always convert an effect into the unit the decision is made in. Percentage points are the analyst’s unit; days, children, cases and dollars are the programme’s.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p-value answers “how surprising would this data be if there were no difference at all”, and surprise grows with sample size for any fixed effect.</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effect never changed. Only the sample did. A p-value is a statement about evidence, not about magnitude, and with a large enough sample every difference becomes significant. So a p-value alone can never tell you whether something matters. It tells you whether you can rule out zero, and zero is rarely the interesting comparison.</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effect measures cover almost everything a programme report needs.</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Risk ratio 1.006. Boys attend 0.6% more often in relative terms — a way of saying the same nothing. Contrast that with the disability gap from the last lesson: a difference of 19.4 points and a risk ratio of 0.58, meaning cases reporting a disability complete at just over half the rate. The same two numbers, computed the same way, describe a finding in one case and noise in the other, and only the effect size distinguishes them.</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defence against both errors — chasing a significant nothing, and dismissing a non-significant something — is to decide in advance what size of difference would change what you do.</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points of attendance is about 1.8 days a term, which is the scale at which a follow-up programme would be designed. The observed 0.56 is a fifth of that. Writing </a:t>
            </a:r>
            <a:r>
              <a:rPr>
                <a:latin typeface="Courier"/>
              </a:rPr>
              <a:t>MEANINGFUL</a:t>
            </a:r>
            <a:r>
              <a:rPr/>
              <a:t> down before running the test is what stops the threshold moving to wherever the result landed. It is the same discipline as the confounding table in the epidemiology course: decide the rule before you see the number it will be applied to.</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third row is the one that gets mishandled. The over-age sex gap was 5.5 points with p = 0.066, and the instinct is to report “no difference”. The correct report is that the study could not settle a difference of a size that would have mattered — which is a statement about the sample, and an argument for a larger one rather than for closing the question.</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last sentence is what makes the block honest. A reader who sees only “p = 0.023” will assume the difference matters, and the sentence that says why it does not is one line long.</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test so far has been one comparison. The next lesson runs twenty-three at once, on an effect that does not exist, and counts how many come back “significant”.</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applied-statistics-for-programmes/stat-04-significant-and-irrelevant"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p = 0.023, and a third of one day</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Boys attend 88.77% and girls 88.21%. On 68,267 attendance marks that is significant at p = 0.023. It is also a difference of one third of one school day per child per term, which no programme would act on and none should.</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4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A significant result nobody should act on</a:t>
            </a:r>
          </a:p>
          <a:p>
            <a:pPr lvl="0"/>
            <a:r>
              <a:rPr/>
              <a:t>Convert it into the unit of the decision</a:t>
            </a:r>
          </a:p>
          <a:p>
            <a:pPr lvl="0"/>
            <a:r>
              <a:rPr/>
              <a:t>Why p got small: it was the n</a:t>
            </a:r>
          </a:p>
          <a:p>
            <a:pPr lvl="0"/>
            <a:r>
              <a:rPr/>
              <a:t>Report an effect size beside every p-value</a:t>
            </a:r>
          </a:p>
          <a:p>
            <a:pPr lvl="0"/>
            <a:r>
              <a:rPr/>
              <a:t>Set the threshold before you test</a:t>
            </a:r>
          </a:p>
          <a:p>
            <a:pPr lvl="0"/>
            <a:r>
              <a:rPr/>
              <a:t>The four cases</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significant result nobody should act on — In Python (cont.)</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r>
              <a:rPr b="1">
                <a:solidFill>
                  <a:srgbClr val="008000"/>
                </a:solidFill>
                <a:latin typeface="Courier"/>
              </a:rPr>
              <a:t>from</a:t>
            </a:r>
            <a:r>
              <a:rPr>
                <a:latin typeface="Courier"/>
              </a:rPr>
              <a:t> statsmodels.stats.proportion </a:t>
            </a:r>
            <a:r>
              <a:rPr b="1">
                <a:solidFill>
                  <a:srgbClr val="008000"/>
                </a:solidFill>
                <a:latin typeface="Courier"/>
              </a:rPr>
              <a:t>import</a:t>
            </a:r>
            <a:r>
              <a:rPr>
                <a:latin typeface="Courier"/>
              </a:rPr>
              <a:t> proportions_ztest</a:t>
            </a:r>
            <a:br/>
            <a:br/>
            <a:r>
              <a:rPr>
                <a:latin typeface="Courier"/>
              </a:rPr>
              <a:t>attendance </a:t>
            </a:r>
            <a:r>
              <a:rPr>
                <a:solidFill>
                  <a:srgbClr val="666666"/>
                </a:solidFill>
                <a:latin typeface="Courier"/>
              </a:rPr>
              <a:t>=</a:t>
            </a:r>
            <a:r>
              <a:rPr>
                <a:latin typeface="Courier"/>
              </a:rPr>
              <a:t> pd.read_csv(</a:t>
            </a:r>
            <a:r>
              <a:rPr>
                <a:solidFill>
                  <a:srgbClr val="4070A0"/>
                </a:solidFill>
                <a:latin typeface="Courier"/>
              </a:rPr>
              <a:t>"school-attendance-2024.v1.csv"</a:t>
            </a:r>
            <a:r>
              <a:rPr>
                <a:latin typeface="Courier"/>
              </a:rPr>
              <a:t>)</a:t>
            </a:r>
            <a:br/>
            <a:r>
              <a:rPr>
                <a:latin typeface="Courier"/>
              </a:rPr>
              <a:t>enrolment </a:t>
            </a:r>
            <a:r>
              <a:rPr>
                <a:solidFill>
                  <a:srgbClr val="666666"/>
                </a:solidFill>
                <a:latin typeface="Courier"/>
              </a:rPr>
              <a:t>=</a:t>
            </a:r>
            <a:r>
              <a:rPr>
                <a:latin typeface="Courier"/>
              </a:rPr>
              <a:t> pd.read_csv(</a:t>
            </a:r>
            <a:r>
              <a:rPr>
                <a:solidFill>
                  <a:srgbClr val="4070A0"/>
                </a:solidFill>
                <a:latin typeface="Courier"/>
              </a:rPr>
              <a:t>"school-enrolment-2024.v1.csv"</a:t>
            </a:r>
            <a:r>
              <a:rPr>
                <a:latin typeface="Courier"/>
              </a:rPr>
              <a:t>)</a:t>
            </a:r>
            <a:br/>
            <a:r>
              <a:rPr>
                <a:latin typeface="Courier"/>
              </a:rPr>
              <a:t>current </a:t>
            </a:r>
            <a:r>
              <a:rPr>
                <a:solidFill>
                  <a:srgbClr val="666666"/>
                </a:solidFill>
                <a:latin typeface="Courier"/>
              </a:rPr>
              <a:t>=</a:t>
            </a:r>
            <a:r>
              <a:rPr>
                <a:latin typeface="Courier"/>
              </a:rPr>
              <a:t> enrolment[enrolment[</a:t>
            </a:r>
            <a:r>
              <a:rPr>
                <a:solidFill>
                  <a:srgbClr val="4070A0"/>
                </a:solidFill>
                <a:latin typeface="Courier"/>
              </a:rPr>
              <a:t>"school_year"</a:t>
            </a:r>
            <a:r>
              <a:rPr>
                <a:latin typeface="Courier"/>
              </a:rPr>
              <a:t>] </a:t>
            </a:r>
            <a:r>
              <a:rPr>
                <a:solidFill>
                  <a:srgbClr val="666666"/>
                </a:solidFill>
                <a:latin typeface="Courier"/>
              </a:rPr>
              <a:t>==</a:t>
            </a:r>
            <a:r>
              <a:rPr>
                <a:latin typeface="Courier"/>
              </a:rPr>
              <a:t> </a:t>
            </a:r>
            <a:r>
              <a:rPr>
                <a:solidFill>
                  <a:srgbClr val="40A070"/>
                </a:solidFill>
                <a:latin typeface="Courier"/>
              </a:rPr>
              <a:t>2024</a:t>
            </a:r>
            <a:r>
              <a:rPr>
                <a:latin typeface="Courier"/>
              </a:rPr>
              <a:t>]</a:t>
            </a:r>
            <a:br/>
            <a:br/>
            <a:r>
              <a:rPr>
                <a:latin typeface="Courier"/>
              </a:rPr>
              <a:t>MARKS </a:t>
            </a:r>
            <a:r>
              <a:rPr>
                <a:solidFill>
                  <a:srgbClr val="666666"/>
                </a:solidFill>
                <a:latin typeface="Courier"/>
              </a:rPr>
              <a:t>=</a:t>
            </a:r>
            <a:r>
              <a:rPr>
                <a:latin typeface="Courier"/>
              </a:rPr>
              <a:t> {</a:t>
            </a:r>
            <a:r>
              <a:rPr>
                <a:solidFill>
                  <a:srgbClr val="4070A0"/>
                </a:solidFill>
                <a:latin typeface="Courier"/>
              </a:rPr>
              <a:t>"true"</a:t>
            </a:r>
            <a:r>
              <a:rPr>
                <a:latin typeface="Courier"/>
              </a:rPr>
              <a:t>: </a:t>
            </a:r>
            <a:r>
              <a:rPr>
                <a:solidFill>
                  <a:srgbClr val="19177C"/>
                </a:solidFill>
                <a:latin typeface="Courier"/>
              </a:rPr>
              <a:t>True</a:t>
            </a:r>
            <a:r>
              <a:rPr>
                <a:latin typeface="Courier"/>
              </a:rPr>
              <a:t>, </a:t>
            </a:r>
            <a:r>
              <a:rPr>
                <a:solidFill>
                  <a:srgbClr val="4070A0"/>
                </a:solidFill>
                <a:latin typeface="Courier"/>
              </a:rPr>
              <a:t>"Y"</a:t>
            </a:r>
            <a:r>
              <a:rPr>
                <a:latin typeface="Courier"/>
              </a:rPr>
              <a:t>: </a:t>
            </a:r>
            <a:r>
              <a:rPr>
                <a:solidFill>
                  <a:srgbClr val="19177C"/>
                </a:solidFill>
                <a:latin typeface="Courier"/>
              </a:rPr>
              <a:t>True</a:t>
            </a:r>
            <a:r>
              <a:rPr>
                <a:latin typeface="Courier"/>
              </a:rPr>
              <a:t>, </a:t>
            </a:r>
            <a:r>
              <a:rPr>
                <a:solidFill>
                  <a:srgbClr val="4070A0"/>
                </a:solidFill>
                <a:latin typeface="Courier"/>
              </a:rPr>
              <a:t>"false"</a:t>
            </a:r>
            <a:r>
              <a:rPr>
                <a:latin typeface="Courier"/>
              </a:rPr>
              <a:t>: </a:t>
            </a:r>
            <a:r>
              <a:rPr>
                <a:solidFill>
                  <a:srgbClr val="19177C"/>
                </a:solidFill>
                <a:latin typeface="Courier"/>
              </a:rPr>
              <a:t>False</a:t>
            </a:r>
            <a:r>
              <a:rPr>
                <a:latin typeface="Courier"/>
              </a:rPr>
              <a:t>, </a:t>
            </a:r>
            <a:r>
              <a:rPr>
                <a:solidFill>
                  <a:srgbClr val="4070A0"/>
                </a:solidFill>
                <a:latin typeface="Courier"/>
              </a:rPr>
              <a:t>"N"</a:t>
            </a:r>
            <a:r>
              <a:rPr>
                <a:latin typeface="Courier"/>
              </a:rPr>
              <a:t>: </a:t>
            </a:r>
            <a:r>
              <a:rPr>
                <a:solidFill>
                  <a:srgbClr val="19177C"/>
                </a:solidFill>
                <a:latin typeface="Courier"/>
              </a:rPr>
              <a:t>False</a:t>
            </a:r>
            <a:r>
              <a:rPr>
                <a:latin typeface="Courier"/>
              </a:rPr>
              <a:t>}</a:t>
            </a:r>
            <a:br/>
            <a:r>
              <a:rPr>
                <a:latin typeface="Courier"/>
              </a:rPr>
              <a:t>marked </a:t>
            </a:r>
            <a:r>
              <a:rPr>
                <a:solidFill>
                  <a:srgbClr val="666666"/>
                </a:solidFill>
                <a:latin typeface="Courier"/>
              </a:rPr>
              <a:t>=</a:t>
            </a:r>
            <a:r>
              <a:rPr>
                <a:latin typeface="Courier"/>
              </a:rPr>
              <a:t> attendance[attendance[</a:t>
            </a:r>
            <a:r>
              <a:rPr>
                <a:solidFill>
                  <a:srgbClr val="4070A0"/>
                </a:solidFill>
                <a:latin typeface="Courier"/>
              </a:rPr>
              <a:t>"present"</a:t>
            </a:r>
            <a:r>
              <a:rPr>
                <a:latin typeface="Courier"/>
              </a:rPr>
              <a:t>].isin(MARKS)].copy()</a:t>
            </a:r>
            <a:br/>
            <a:r>
              <a:rPr>
                <a:latin typeface="Courier"/>
              </a:rPr>
              <a:t>marked[</a:t>
            </a:r>
            <a:r>
              <a:rPr>
                <a:solidFill>
                  <a:srgbClr val="4070A0"/>
                </a:solidFill>
                <a:latin typeface="Courier"/>
              </a:rPr>
              <a:t>"attended"</a:t>
            </a:r>
            <a:r>
              <a:rPr>
                <a:latin typeface="Courier"/>
              </a:rPr>
              <a:t>] </a:t>
            </a:r>
            <a:r>
              <a:rPr>
                <a:solidFill>
                  <a:srgbClr val="666666"/>
                </a:solidFill>
                <a:latin typeface="Courier"/>
              </a:rPr>
              <a:t>=</a:t>
            </a:r>
            <a:r>
              <a:rPr>
                <a:latin typeface="Courier"/>
              </a:rPr>
              <a:t> marked[</a:t>
            </a:r>
            <a:r>
              <a:rPr>
                <a:solidFill>
                  <a:srgbClr val="4070A0"/>
                </a:solidFill>
                <a:latin typeface="Courier"/>
              </a:rPr>
              <a:t>"present"</a:t>
            </a:r>
            <a:r>
              <a:rPr>
                <a:latin typeface="Courier"/>
              </a:rPr>
              <a:t>].</a:t>
            </a:r>
            <a:r>
              <a:rPr>
                <a:solidFill>
                  <a:srgbClr val="008000"/>
                </a:solidFill>
                <a:latin typeface="Courier"/>
              </a:rPr>
              <a:t>map</a:t>
            </a:r>
            <a:r>
              <a:rPr>
                <a:latin typeface="Courier"/>
              </a:rPr>
              <a:t>(MARKS)</a:t>
            </a:r>
            <a:br/>
            <a:r>
              <a:rPr>
                <a:latin typeface="Courier"/>
              </a:rPr>
              <a:t>marked </a:t>
            </a:r>
            <a:r>
              <a:rPr>
                <a:solidFill>
                  <a:srgbClr val="666666"/>
                </a:solidFill>
                <a:latin typeface="Courier"/>
              </a:rPr>
              <a:t>=</a:t>
            </a:r>
            <a:r>
              <a:rPr>
                <a:latin typeface="Courier"/>
              </a:rPr>
              <a:t> marked.merge(current[[</a:t>
            </a:r>
            <a:r>
              <a:rPr>
                <a:solidFill>
                  <a:srgbClr val="4070A0"/>
                </a:solidFill>
                <a:latin typeface="Courier"/>
              </a:rPr>
              <a:t>"student_id"</a:t>
            </a:r>
            <a:r>
              <a:rPr>
                <a:latin typeface="Courier"/>
              </a:rPr>
              <a:t>, </a:t>
            </a:r>
            <a:r>
              <a:rPr>
                <a:solidFill>
                  <a:srgbClr val="4070A0"/>
                </a:solidFill>
                <a:latin typeface="Courier"/>
              </a:rPr>
              <a:t>"sex"</a:t>
            </a:r>
            <a:r>
              <a:rPr>
                <a:latin typeface="Courier"/>
              </a:rPr>
              <a:t>]], on</a:t>
            </a:r>
            <a:r>
              <a:rPr>
                <a:solidFill>
                  <a:srgbClr val="666666"/>
                </a:solidFill>
                <a:latin typeface="Courier"/>
              </a:rPr>
              <a:t>=</a:t>
            </a:r>
            <a:r>
              <a:rPr>
                <a:solidFill>
                  <a:srgbClr val="4070A0"/>
                </a:solidFill>
                <a:latin typeface="Courier"/>
              </a:rPr>
              <a:t>"student_id"</a:t>
            </a:r>
            <a:r>
              <a:rPr>
                <a:latin typeface="Courier"/>
              </a:rPr>
              <a:t>)</a:t>
            </a:r>
            <a:br/>
            <a:br/>
            <a:r>
              <a:rPr>
                <a:latin typeface="Courier"/>
              </a:rPr>
              <a:t>by_sex </a:t>
            </a:r>
            <a:r>
              <a:rPr>
                <a:solidFill>
                  <a:srgbClr val="666666"/>
                </a:solidFill>
                <a:latin typeface="Courier"/>
              </a:rPr>
              <a:t>=</a:t>
            </a:r>
            <a:r>
              <a:rPr>
                <a:latin typeface="Courier"/>
              </a:rPr>
              <a:t> marked.groupby(</a:t>
            </a:r>
            <a:r>
              <a:rPr>
                <a:solidFill>
                  <a:srgbClr val="4070A0"/>
                </a:solidFill>
                <a:latin typeface="Courier"/>
              </a:rPr>
              <a:t>"sex"</a:t>
            </a:r>
            <a:r>
              <a:rPr>
                <a:latin typeface="Courier"/>
              </a:rPr>
              <a:t>)[</a:t>
            </a:r>
            <a:r>
              <a:rPr>
                <a:solidFill>
                  <a:srgbClr val="4070A0"/>
                </a:solidFill>
                <a:latin typeface="Courier"/>
              </a:rPr>
              <a:t>"attended"</a:t>
            </a:r>
            <a:r>
              <a:rPr>
                <a:latin typeface="Courier"/>
              </a:rPr>
              <a:t>].agg([</a:t>
            </a:r>
            <a:r>
              <a:rPr>
                <a:solidFill>
                  <a:srgbClr val="4070A0"/>
                </a:solidFill>
                <a:latin typeface="Courier"/>
              </a:rPr>
              <a:t>"sum"</a:t>
            </a:r>
            <a:r>
              <a:rPr>
                <a:latin typeface="Courier"/>
              </a:rPr>
              <a:t>, </a:t>
            </a:r>
            <a:r>
              <a:rPr>
                <a:solidFill>
                  <a:srgbClr val="4070A0"/>
                </a:solidFill>
                <a:latin typeface="Courier"/>
              </a:rPr>
              <a:t>"size"</a:t>
            </a:r>
            <a:r>
              <a:rPr>
                <a:latin typeface="Courier"/>
              </a:rPr>
              <a:t>])</a:t>
            </a:r>
            <a:br/>
            <a:r>
              <a:rPr>
                <a:solidFill>
                  <a:srgbClr val="008000"/>
                </a:solidFill>
                <a:latin typeface="Courier"/>
              </a:rPr>
              <a:t>print</a:t>
            </a:r>
            <a:r>
              <a:rPr>
                <a:latin typeface="Courier"/>
              </a:rPr>
              <a:t>(by_sex)</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significant result nobody should act on — In Python (cont.)</a:t>
            </a:r>
          </a:p>
        </p:txBody>
      </p:sp>
      <p:sp>
        <p:nvSpPr>
          <p:cNvPr id="3" name="Content Placeholder 2"/>
          <p:cNvSpPr>
            <a:spLocks noGrp="1"/>
          </p:cNvSpPr>
          <p:nvPr>
            <p:ph idx="1"/>
          </p:nvPr>
        </p:nvSpPr>
        <p:spPr/>
        <p:txBody>
          <a:bodyPr/>
          <a:lstStyle/>
          <a:p>
            <a:pPr lvl="0" indent="0">
              <a:buNone/>
            </a:pPr>
            <a:r>
              <a:rPr>
                <a:latin typeface="Courier"/>
              </a:rPr>
              <a:t>stat, p </a:t>
            </a:r>
            <a:r>
              <a:rPr>
                <a:solidFill>
                  <a:srgbClr val="666666"/>
                </a:solidFill>
                <a:latin typeface="Courier"/>
              </a:rPr>
              <a:t>=</a:t>
            </a:r>
            <a:r>
              <a:rPr>
                <a:latin typeface="Courier"/>
              </a:rPr>
              <a:t> proportions_ztest(by_sex[</a:t>
            </a:r>
            <a:r>
              <a:rPr>
                <a:solidFill>
                  <a:srgbClr val="4070A0"/>
                </a:solidFill>
                <a:latin typeface="Courier"/>
              </a:rPr>
              <a:t>"sum"</a:t>
            </a:r>
            <a:r>
              <a:rPr>
                <a:latin typeface="Courier"/>
              </a:rPr>
              <a:t>], by_sex[</a:t>
            </a:r>
            <a:r>
              <a:rPr>
                <a:solidFill>
                  <a:srgbClr val="4070A0"/>
                </a:solidFill>
                <a:latin typeface="Courier"/>
              </a:rPr>
              <a:t>"size"</a:t>
            </a:r>
            <a:r>
              <a:rPr>
                <a:latin typeface="Courier"/>
              </a:rPr>
              <a:t>])</a:t>
            </a:r>
            <a:br/>
            <a:r>
              <a:rPr>
                <a:solidFill>
                  <a:srgbClr val="008000"/>
                </a:solidFill>
                <a:latin typeface="Courier"/>
              </a:rPr>
              <a:t>print</a:t>
            </a:r>
            <a:r>
              <a:rPr>
                <a:latin typeface="Courier"/>
              </a:rPr>
              <a:t>(</a:t>
            </a:r>
            <a:r>
              <a:rPr>
                <a:solidFill>
                  <a:srgbClr val="BB6688"/>
                </a:solidFill>
                <a:latin typeface="Courier"/>
              </a:rPr>
              <a:t>f"z = </a:t>
            </a:r>
            <a:r>
              <a:rPr>
                <a:solidFill>
                  <a:srgbClr val="4070A0"/>
                </a:solidFill>
                <a:latin typeface="Courier"/>
              </a:rPr>
              <a:t>{</a:t>
            </a:r>
            <a:r>
              <a:rPr>
                <a:latin typeface="Courier"/>
              </a:rPr>
              <a:t>stat</a:t>
            </a:r>
            <a:r>
              <a:rPr>
                <a:solidFill>
                  <a:srgbClr val="4070A0"/>
                </a:solidFill>
                <a:latin typeface="Courier"/>
              </a:rPr>
              <a:t>:.2f}</a:t>
            </a:r>
            <a:r>
              <a:rPr>
                <a:solidFill>
                  <a:srgbClr val="BB6688"/>
                </a:solidFill>
                <a:latin typeface="Courier"/>
              </a:rPr>
              <a:t>, p = </a:t>
            </a:r>
            <a:r>
              <a:rPr>
                <a:solidFill>
                  <a:srgbClr val="4070A0"/>
                </a:solidFill>
                <a:latin typeface="Courier"/>
              </a:rPr>
              <a:t>{</a:t>
            </a:r>
            <a:r>
              <a:rPr>
                <a:latin typeface="Courier"/>
              </a:rPr>
              <a:t>p</a:t>
            </a:r>
            <a:r>
              <a:rPr>
                <a:solidFill>
                  <a:srgbClr val="4070A0"/>
                </a:solidFill>
                <a:latin typeface="Courier"/>
              </a:rPr>
              <a:t>:.4f}</a:t>
            </a:r>
            <a:r>
              <a:rPr>
                <a:solidFill>
                  <a:srgbClr val="BB6688"/>
                </a:solidFill>
                <a:latin typeface="Courier"/>
              </a:rPr>
              <a:t>"</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significant result nobody should act on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marked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k =</a:t>
            </a:r>
            <a:r>
              <a:rPr>
                <a:latin typeface="Courier"/>
              </a:rPr>
              <a:t> </a:t>
            </a:r>
            <a:r>
              <a:rPr>
                <a:solidFill>
                  <a:srgbClr val="06287E"/>
                </a:solidFill>
                <a:latin typeface="Courier"/>
              </a:rPr>
              <a:t>sum</a:t>
            </a:r>
            <a:r>
              <a:rPr>
                <a:latin typeface="Courier"/>
              </a:rPr>
              <a:t>(attended),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sex)</a:t>
            </a:r>
            <a:br/>
            <a:r>
              <a:rPr>
                <a:solidFill>
                  <a:srgbClr val="06287E"/>
                </a:solidFill>
                <a:latin typeface="Courier"/>
              </a:rPr>
              <a:t>prop.test</a:t>
            </a:r>
            <a:r>
              <a:rPr>
                <a:latin typeface="Courier"/>
              </a:rPr>
              <a:t>(</a:t>
            </a:r>
            <a:r>
              <a:rPr>
                <a:solidFill>
                  <a:srgbClr val="06287E"/>
                </a:solidFill>
                <a:latin typeface="Courier"/>
              </a:rPr>
              <a:t>c</a:t>
            </a:r>
            <a:r>
              <a:rPr>
                <a:latin typeface="Courier"/>
              </a:rPr>
              <a:t>(</a:t>
            </a:r>
            <a:r>
              <a:rPr>
                <a:solidFill>
                  <a:srgbClr val="40A070"/>
                </a:solidFill>
                <a:latin typeface="Courier"/>
              </a:rPr>
              <a:t>29655</a:t>
            </a:r>
            <a:r>
              <a:rPr>
                <a:latin typeface="Courier"/>
              </a:rPr>
              <a:t>, </a:t>
            </a:r>
            <a:r>
              <a:rPr>
                <a:solidFill>
                  <a:srgbClr val="40A070"/>
                </a:solidFill>
                <a:latin typeface="Courier"/>
              </a:rPr>
              <a:t>30749</a:t>
            </a:r>
            <a:r>
              <a:rPr>
                <a:latin typeface="Courier"/>
              </a:rPr>
              <a:t>), </a:t>
            </a:r>
            <a:r>
              <a:rPr>
                <a:solidFill>
                  <a:srgbClr val="06287E"/>
                </a:solidFill>
                <a:latin typeface="Courier"/>
              </a:rPr>
              <a:t>c</a:t>
            </a:r>
            <a:r>
              <a:rPr>
                <a:latin typeface="Courier"/>
              </a:rPr>
              <a:t>(</a:t>
            </a:r>
            <a:r>
              <a:rPr>
                <a:solidFill>
                  <a:srgbClr val="40A070"/>
                </a:solidFill>
                <a:latin typeface="Courier"/>
              </a:rPr>
              <a:t>33408</a:t>
            </a:r>
            <a:r>
              <a:rPr>
                <a:latin typeface="Courier"/>
              </a:rPr>
              <a:t>, </a:t>
            </a:r>
            <a:r>
              <a:rPr>
                <a:solidFill>
                  <a:srgbClr val="40A070"/>
                </a:solidFill>
                <a:latin typeface="Courier"/>
              </a:rPr>
              <a:t>34859</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significant result nobody should act on</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Group</a:t>
                      </a:r>
                    </a:p>
                  </a:txBody>
                  <a:tcPr/>
                </a:tc>
                <a:tc>
                  <a:txBody>
                    <a:bodyPr/>
                    <a:lstStyle/>
                    <a:p>
                      <a:pPr lvl="0" indent="0" marL="0">
                        <a:buNone/>
                      </a:pPr>
                      <a:r>
                        <a:rPr/>
                        <a:t>Attended</a:t>
                      </a:r>
                    </a:p>
                  </a:txBody>
                  <a:tcPr/>
                </a:tc>
                <a:tc>
                  <a:txBody>
                    <a:bodyPr/>
                    <a:lstStyle/>
                    <a:p>
                      <a:pPr lvl="0" indent="0" marL="0">
                        <a:buNone/>
                      </a:pPr>
                      <a:r>
                        <a:rPr/>
                        <a:t>Marks</a:t>
                      </a:r>
                    </a:p>
                  </a:txBody>
                  <a:tcPr/>
                </a:tc>
                <a:tc>
                  <a:txBody>
                    <a:bodyPr/>
                    <a:lstStyle/>
                    <a:p>
                      <a:pPr lvl="0" indent="0" marL="0">
                        <a:buNone/>
                      </a:pPr>
                      <a:r>
                        <a:rPr/>
                        <a:t>Rate</a:t>
                      </a:r>
                    </a:p>
                  </a:txBody>
                  <a:tcPr/>
                </a:tc>
              </a:tr>
              <a:tr h="0">
                <a:tc>
                  <a:txBody>
                    <a:bodyPr/>
                    <a:lstStyle/>
                    <a:p>
                      <a:pPr lvl="0" indent="0" marL="0">
                        <a:buNone/>
                      </a:pPr>
                      <a:r>
                        <a:rPr/>
                        <a:t>Boys</a:t>
                      </a:r>
                    </a:p>
                  </a:txBody>
                </a:tc>
                <a:tc>
                  <a:txBody>
                    <a:bodyPr/>
                    <a:lstStyle/>
                    <a:p>
                      <a:pPr lvl="0" indent="0" marL="0">
                        <a:buNone/>
                      </a:pPr>
                      <a:r>
                        <a:rPr/>
                        <a:t>29,655</a:t>
                      </a:r>
                    </a:p>
                  </a:txBody>
                </a:tc>
                <a:tc>
                  <a:txBody>
                    <a:bodyPr/>
                    <a:lstStyle/>
                    <a:p>
                      <a:pPr lvl="0" indent="0" marL="0">
                        <a:buNone/>
                      </a:pPr>
                      <a:r>
                        <a:rPr/>
                        <a:t>33,408</a:t>
                      </a:r>
                    </a:p>
                  </a:txBody>
                </a:tc>
                <a:tc>
                  <a:txBody>
                    <a:bodyPr/>
                    <a:lstStyle/>
                    <a:p>
                      <a:pPr lvl="0" indent="0" marL="0">
                        <a:buNone/>
                      </a:pPr>
                      <a:r>
                        <a:rPr b="1"/>
                        <a:t>88.77%</a:t>
                      </a:r>
                    </a:p>
                  </a:txBody>
                </a:tc>
              </a:tr>
              <a:tr h="0">
                <a:tc>
                  <a:txBody>
                    <a:bodyPr/>
                    <a:lstStyle/>
                    <a:p>
                      <a:pPr lvl="0" indent="0" marL="0">
                        <a:buNone/>
                      </a:pPr>
                      <a:r>
                        <a:rPr/>
                        <a:t>Girls</a:t>
                      </a:r>
                    </a:p>
                  </a:txBody>
                </a:tc>
                <a:tc>
                  <a:txBody>
                    <a:bodyPr/>
                    <a:lstStyle/>
                    <a:p>
                      <a:pPr lvl="0" indent="0" marL="0">
                        <a:buNone/>
                      </a:pPr>
                      <a:r>
                        <a:rPr/>
                        <a:t>30,749</a:t>
                      </a:r>
                    </a:p>
                  </a:txBody>
                </a:tc>
                <a:tc>
                  <a:txBody>
                    <a:bodyPr/>
                    <a:lstStyle/>
                    <a:p>
                      <a:pPr lvl="0" indent="0" marL="0">
                        <a:buNone/>
                      </a:pPr>
                      <a:r>
                        <a:rPr/>
                        <a:t>34,859</a:t>
                      </a:r>
                    </a:p>
                  </a:txBody>
                </a:tc>
                <a:tc>
                  <a:txBody>
                    <a:bodyPr/>
                    <a:lstStyle/>
                    <a:p>
                      <a:pPr lvl="0" indent="0" marL="0">
                        <a:buNone/>
                      </a:pPr>
                      <a:r>
                        <a:rPr b="1"/>
                        <a:t>88.21%</a:t>
                      </a:r>
                    </a:p>
                  </a:txBody>
                </a:tc>
              </a:tr>
            </a:tbl>
          </a:graphicData>
        </a:graphic>
      </p:graphicFrame>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 significant result nobody should act on</a:t>
            </a:r>
          </a:p>
        </p:txBody>
      </p:sp>
      <p:sp>
        <p:nvSpPr>
          <p:cNvPr id="3" name="Content Placeholder 2"/>
          <p:cNvSpPr>
            <a:spLocks noGrp="1"/>
          </p:cNvSpPr>
          <p:nvPr>
            <p:ph idx="1"/>
          </p:nvPr>
        </p:nvSpPr>
        <p:spPr/>
        <p:txBody>
          <a:bodyPr/>
          <a:lstStyle/>
          <a:p>
            <a:pPr lvl="0"/>
            <a:r>
              <a:rPr/>
              <a:t>Difference 0.56 percentage points. z = 2.28, p = 0.023</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Convert it into the unit of the decision — In Python</a:t>
            </a:r>
          </a:p>
        </p:txBody>
      </p:sp>
      <p:sp>
        <p:nvSpPr>
          <p:cNvPr id="3" name="Content Placeholder 2"/>
          <p:cNvSpPr>
            <a:spLocks noGrp="1"/>
          </p:cNvSpPr>
          <p:nvPr>
            <p:ph idx="1"/>
          </p:nvPr>
        </p:nvSpPr>
        <p:spPr/>
        <p:txBody>
          <a:bodyPr/>
          <a:lstStyle/>
          <a:p>
            <a:pPr lvl="0" indent="0">
              <a:buNone/>
            </a:pPr>
            <a:r>
              <a:rPr>
                <a:latin typeface="Courier"/>
              </a:rPr>
              <a:t>term_days </a:t>
            </a:r>
            <a:r>
              <a:rPr>
                <a:solidFill>
                  <a:srgbClr val="666666"/>
                </a:solidFill>
                <a:latin typeface="Courier"/>
              </a:rPr>
              <a:t>=</a:t>
            </a:r>
            <a:r>
              <a:rPr>
                <a:latin typeface="Courier"/>
              </a:rPr>
              <a:t> marked[</a:t>
            </a:r>
            <a:r>
              <a:rPr>
                <a:solidFill>
                  <a:srgbClr val="4070A0"/>
                </a:solidFill>
                <a:latin typeface="Courier"/>
              </a:rPr>
              <a:t>"attendance_date"</a:t>
            </a:r>
            <a:r>
              <a:rPr>
                <a:latin typeface="Courier"/>
              </a:rPr>
              <a:t>].nunique()</a:t>
            </a:r>
            <a:br/>
            <a:r>
              <a:rPr>
                <a:latin typeface="Courier"/>
              </a:rPr>
              <a:t>gap </a:t>
            </a:r>
            <a:r>
              <a:rPr>
                <a:solidFill>
                  <a:srgbClr val="666666"/>
                </a:solidFill>
                <a:latin typeface="Courier"/>
              </a:rPr>
              <a:t>=</a:t>
            </a:r>
            <a:r>
              <a:rPr>
                <a:latin typeface="Courier"/>
              </a:rPr>
              <a:t> </a:t>
            </a:r>
            <a:r>
              <a:rPr>
                <a:solidFill>
                  <a:srgbClr val="40A070"/>
                </a:solidFill>
                <a:latin typeface="Courier"/>
              </a:rPr>
              <a:t>0.0056</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term_days</a:t>
            </a:r>
            <a:r>
              <a:rPr>
                <a:solidFill>
                  <a:srgbClr val="4070A0"/>
                </a:solidFill>
                <a:latin typeface="Courier"/>
              </a:rPr>
              <a:t>}</a:t>
            </a:r>
            <a:r>
              <a:rPr>
                <a:solidFill>
                  <a:srgbClr val="BB6688"/>
                </a:solidFill>
                <a:latin typeface="Courier"/>
              </a:rPr>
              <a:t> school days in the term"</a:t>
            </a:r>
            <a:r>
              <a:rPr>
                <a:latin typeface="Courier"/>
              </a:rPr>
              <a:t>)</a:t>
            </a:r>
            <a:br/>
            <a:r>
              <a:rPr>
                <a:solidFill>
                  <a:srgbClr val="008000"/>
                </a:solidFill>
                <a:latin typeface="Courier"/>
              </a:rPr>
              <a:t>print</a:t>
            </a:r>
            <a:r>
              <a:rPr>
                <a:latin typeface="Courier"/>
              </a:rPr>
              <a:t>(</a:t>
            </a:r>
            <a:r>
              <a:rPr>
                <a:solidFill>
                  <a:srgbClr val="BB6688"/>
                </a:solidFill>
                <a:latin typeface="Courier"/>
              </a:rPr>
              <a:t>f"0.56 points = </a:t>
            </a:r>
            <a:r>
              <a:rPr>
                <a:solidFill>
                  <a:srgbClr val="4070A0"/>
                </a:solidFill>
                <a:latin typeface="Courier"/>
              </a:rPr>
              <a:t>{</a:t>
            </a:r>
            <a:r>
              <a:rPr>
                <a:latin typeface="Courier"/>
              </a:rPr>
              <a:t>gap </a:t>
            </a:r>
            <a:r>
              <a:rPr>
                <a:solidFill>
                  <a:srgbClr val="666666"/>
                </a:solidFill>
                <a:latin typeface="Courier"/>
              </a:rPr>
              <a:t>*</a:t>
            </a:r>
            <a:r>
              <a:rPr>
                <a:latin typeface="Courier"/>
              </a:rPr>
              <a:t> term_days</a:t>
            </a:r>
            <a:r>
              <a:rPr>
                <a:solidFill>
                  <a:srgbClr val="4070A0"/>
                </a:solidFill>
                <a:latin typeface="Courier"/>
              </a:rPr>
              <a:t>:.2f}</a:t>
            </a:r>
            <a:r>
              <a:rPr>
                <a:solidFill>
                  <a:srgbClr val="BB6688"/>
                </a:solidFill>
                <a:latin typeface="Courier"/>
              </a:rPr>
              <a:t> days per student per term"</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Convert it into the unit of the decision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The statistic is in percentage points. The decision is in days.</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Convert it into the unit of the decision</a:t>
            </a:r>
          </a:p>
        </p:txBody>
      </p:sp>
      <p:sp>
        <p:nvSpPr>
          <p:cNvPr id="3" name="Content Placeholder 2"/>
          <p:cNvSpPr>
            <a:spLocks noGrp="1"/>
          </p:cNvSpPr>
          <p:nvPr>
            <p:ph idx="1"/>
          </p:nvPr>
        </p:nvSpPr>
        <p:spPr/>
        <p:txBody>
          <a:bodyPr/>
          <a:lstStyle/>
          <a:p>
            <a:pPr lvl="0"/>
            <a:r>
              <a:rPr/>
              <a:t>Sixty school days, so 0.56% is 0.34 days — about one third of one day per child per term</a:t>
            </a:r>
          </a:p>
          <a:p>
            <a:pPr lvl="0"/>
            <a:r>
              <a:rPr/>
              <a:t>Always convert an effect into the unit the decision is made in — Percentage points are the analyst’s unit; days,…</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p got small: it was the n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for</a:t>
            </a:r>
            <a:r>
              <a:rPr>
                <a:latin typeface="Courier"/>
              </a:rPr>
              <a:t> scale </a:t>
            </a:r>
            <a:r>
              <a:rPr b="1">
                <a:solidFill>
                  <a:srgbClr val="007020"/>
                </a:solidFill>
                <a:latin typeface="Courier"/>
              </a:rPr>
              <a:t>in</a:t>
            </a:r>
            <a:r>
              <a:rPr>
                <a:latin typeface="Courier"/>
              </a:rPr>
              <a:t> (</a:t>
            </a:r>
            <a:r>
              <a:rPr>
                <a:solidFill>
                  <a:srgbClr val="40A070"/>
                </a:solidFill>
                <a:latin typeface="Courier"/>
              </a:rPr>
              <a:t>0.05</a:t>
            </a:r>
            <a:r>
              <a:rPr>
                <a:latin typeface="Courier"/>
              </a:rPr>
              <a:t>, </a:t>
            </a:r>
            <a:r>
              <a:rPr>
                <a:solidFill>
                  <a:srgbClr val="40A070"/>
                </a:solidFill>
                <a:latin typeface="Courier"/>
              </a:rPr>
              <a:t>0.2</a:t>
            </a:r>
            <a:r>
              <a:rPr>
                <a:latin typeface="Courier"/>
              </a:rPr>
              <a:t>, </a:t>
            </a:r>
            <a:r>
              <a:rPr>
                <a:solidFill>
                  <a:srgbClr val="40A070"/>
                </a:solidFill>
                <a:latin typeface="Courier"/>
              </a:rPr>
              <a:t>1.0</a:t>
            </a:r>
            <a:r>
              <a:rPr>
                <a:latin typeface="Courier"/>
              </a:rPr>
              <a:t>):</a:t>
            </a:r>
            <a:br/>
            <a:r>
              <a:rPr>
                <a:latin typeface="Courier"/>
              </a:rPr>
              <a:t>    k </a:t>
            </a:r>
            <a:r>
              <a:rPr>
                <a:solidFill>
                  <a:srgbClr val="666666"/>
                </a:solidFill>
                <a:latin typeface="Courier"/>
              </a:rPr>
              <a:t>=</a:t>
            </a:r>
            <a:r>
              <a:rPr>
                <a:latin typeface="Courier"/>
              </a:rPr>
              <a:t> (by_sex[</a:t>
            </a:r>
            <a:r>
              <a:rPr>
                <a:solidFill>
                  <a:srgbClr val="4070A0"/>
                </a:solidFill>
                <a:latin typeface="Courier"/>
              </a:rPr>
              <a:t>"sum"</a:t>
            </a:r>
            <a:r>
              <a:rPr>
                <a:latin typeface="Courier"/>
              </a:rPr>
              <a:t>] </a:t>
            </a:r>
            <a:r>
              <a:rPr>
                <a:solidFill>
                  <a:srgbClr val="666666"/>
                </a:solidFill>
                <a:latin typeface="Courier"/>
              </a:rPr>
              <a:t>*</a:t>
            </a:r>
            <a:r>
              <a:rPr>
                <a:latin typeface="Courier"/>
              </a:rPr>
              <a:t> scale).</a:t>
            </a:r>
            <a:r>
              <a:rPr>
                <a:solidFill>
                  <a:srgbClr val="008000"/>
                </a:solidFill>
                <a:latin typeface="Courier"/>
              </a:rPr>
              <a:t>round</a:t>
            </a:r>
            <a:r>
              <a:rPr>
                <a:latin typeface="Courier"/>
              </a:rPr>
              <a:t>().astype(</a:t>
            </a:r>
            <a:r>
              <a:rPr>
                <a:solidFill>
                  <a:srgbClr val="008000"/>
                </a:solidFill>
                <a:latin typeface="Courier"/>
              </a:rPr>
              <a:t>int</a:t>
            </a:r>
            <a:r>
              <a:rPr>
                <a:latin typeface="Courier"/>
              </a:rPr>
              <a:t>)</a:t>
            </a:r>
            <a:br/>
            <a:r>
              <a:rPr>
                <a:latin typeface="Courier"/>
              </a:rPr>
              <a:t>    n </a:t>
            </a:r>
            <a:r>
              <a:rPr>
                <a:solidFill>
                  <a:srgbClr val="666666"/>
                </a:solidFill>
                <a:latin typeface="Courier"/>
              </a:rPr>
              <a:t>=</a:t>
            </a:r>
            <a:r>
              <a:rPr>
                <a:latin typeface="Courier"/>
              </a:rPr>
              <a:t> (by_sex[</a:t>
            </a:r>
            <a:r>
              <a:rPr>
                <a:solidFill>
                  <a:srgbClr val="4070A0"/>
                </a:solidFill>
                <a:latin typeface="Courier"/>
              </a:rPr>
              <a:t>"size"</a:t>
            </a:r>
            <a:r>
              <a:rPr>
                <a:latin typeface="Courier"/>
              </a:rPr>
              <a:t>] </a:t>
            </a:r>
            <a:r>
              <a:rPr>
                <a:solidFill>
                  <a:srgbClr val="666666"/>
                </a:solidFill>
                <a:latin typeface="Courier"/>
              </a:rPr>
              <a:t>*</a:t>
            </a:r>
            <a:r>
              <a:rPr>
                <a:latin typeface="Courier"/>
              </a:rPr>
              <a:t> scale).</a:t>
            </a:r>
            <a:r>
              <a:rPr>
                <a:solidFill>
                  <a:srgbClr val="008000"/>
                </a:solidFill>
                <a:latin typeface="Courier"/>
              </a:rPr>
              <a:t>round</a:t>
            </a:r>
            <a:r>
              <a:rPr>
                <a:latin typeface="Courier"/>
              </a:rPr>
              <a:t>().astype(</a:t>
            </a:r>
            <a:r>
              <a:rPr>
                <a:solidFill>
                  <a:srgbClr val="008000"/>
                </a:solidFill>
                <a:latin typeface="Courier"/>
              </a:rPr>
              <a:t>int</a:t>
            </a:r>
            <a:r>
              <a:rPr>
                <a:latin typeface="Courier"/>
              </a:rPr>
              <a:t>)</a:t>
            </a:r>
            <a:br/>
            <a:r>
              <a:rPr>
                <a:latin typeface="Courier"/>
              </a:rPr>
              <a:t>    stat, p </a:t>
            </a:r>
            <a:r>
              <a:rPr>
                <a:solidFill>
                  <a:srgbClr val="666666"/>
                </a:solidFill>
                <a:latin typeface="Courier"/>
              </a:rPr>
              <a:t>=</a:t>
            </a:r>
            <a:r>
              <a:rPr>
                <a:latin typeface="Courier"/>
              </a:rPr>
              <a:t> proportions_ztest(k, n)</a:t>
            </a:r>
            <a:br/>
            <a:r>
              <a:rPr>
                <a:latin typeface="Courier"/>
              </a:rPr>
              <a:t>    </a:t>
            </a:r>
            <a:r>
              <a:rPr>
                <a:solidFill>
                  <a:srgbClr val="008000"/>
                </a:solidFill>
                <a:latin typeface="Courier"/>
              </a:rPr>
              <a:t>print</a:t>
            </a:r>
            <a:r>
              <a:rPr>
                <a:latin typeface="Courier"/>
              </a:rPr>
              <a:t>(</a:t>
            </a:r>
            <a:r>
              <a:rPr>
                <a:solidFill>
                  <a:srgbClr val="BB6688"/>
                </a:solidFill>
                <a:latin typeface="Courier"/>
              </a:rPr>
              <a:t>f"n = </a:t>
            </a:r>
            <a:r>
              <a:rPr>
                <a:solidFill>
                  <a:srgbClr val="4070A0"/>
                </a:solidFill>
                <a:latin typeface="Courier"/>
              </a:rPr>
              <a:t>{</a:t>
            </a:r>
            <a:r>
              <a:rPr>
                <a:latin typeface="Courier"/>
              </a:rPr>
              <a:t>n</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:&gt;6,}</a:t>
            </a:r>
            <a:r>
              <a:rPr>
                <a:solidFill>
                  <a:srgbClr val="BB6688"/>
                </a:solidFill>
                <a:latin typeface="Courier"/>
              </a:rPr>
              <a:t>  difference </a:t>
            </a:r>
            <a:r>
              <a:rPr>
                <a:solidFill>
                  <a:srgbClr val="4070A0"/>
                </a:solidFill>
                <a:latin typeface="Courier"/>
              </a:rPr>
              <a:t>{</a:t>
            </a:r>
            <a:r>
              <a:rPr>
                <a:latin typeface="Courier"/>
              </a:rPr>
              <a:t>k[</a:t>
            </a:r>
            <a:r>
              <a:rPr>
                <a:solidFill>
                  <a:srgbClr val="40A070"/>
                </a:solidFill>
                <a:latin typeface="Courier"/>
              </a:rPr>
              <a:t>1</a:t>
            </a:r>
            <a:r>
              <a:rPr>
                <a:latin typeface="Courier"/>
              </a:rPr>
              <a:t>]</a:t>
            </a:r>
            <a:r>
              <a:rPr>
                <a:solidFill>
                  <a:srgbClr val="666666"/>
                </a:solidFill>
                <a:latin typeface="Courier"/>
              </a:rPr>
              <a:t>/</a:t>
            </a:r>
            <a:r>
              <a:rPr>
                <a:latin typeface="Courier"/>
              </a:rPr>
              <a:t>n[</a:t>
            </a:r>
            <a:r>
              <a:rPr>
                <a:solidFill>
                  <a:srgbClr val="40A070"/>
                </a:solidFill>
                <a:latin typeface="Courier"/>
              </a:rPr>
              <a:t>1</a:t>
            </a:r>
            <a:r>
              <a:rPr>
                <a:latin typeface="Courier"/>
              </a:rPr>
              <a:t>] </a:t>
            </a:r>
            <a:r>
              <a:rPr>
                <a:solidFill>
                  <a:srgbClr val="666666"/>
                </a:solidFill>
                <a:latin typeface="Courier"/>
              </a:rPr>
              <a:t>-</a:t>
            </a:r>
            <a:r>
              <a:rPr>
                <a:latin typeface="Courier"/>
              </a:rPr>
              <a:t> k[</a:t>
            </a:r>
            <a:r>
              <a:rPr>
                <a:solidFill>
                  <a:srgbClr val="40A070"/>
                </a:solidFill>
                <a:latin typeface="Courier"/>
              </a:rPr>
              <a:t>0</a:t>
            </a:r>
            <a:r>
              <a:rPr>
                <a:latin typeface="Courier"/>
              </a:rPr>
              <a:t>]</a:t>
            </a:r>
            <a:r>
              <a:rPr>
                <a:solidFill>
                  <a:srgbClr val="666666"/>
                </a:solidFill>
                <a:latin typeface="Courier"/>
              </a:rPr>
              <a:t>/</a:t>
            </a:r>
            <a:r>
              <a:rPr>
                <a:latin typeface="Courier"/>
              </a:rPr>
              <a:t>n[</a:t>
            </a:r>
            <a:r>
              <a:rPr>
                <a:solidFill>
                  <a:srgbClr val="40A070"/>
                </a:solidFill>
                <a:latin typeface="Courier"/>
              </a:rPr>
              <a:t>0</a:t>
            </a:r>
            <a:r>
              <a:rPr>
                <a:latin typeface="Courier"/>
              </a:rPr>
              <a:t>]</a:t>
            </a:r>
            <a:r>
              <a:rPr>
                <a:solidFill>
                  <a:srgbClr val="4070A0"/>
                </a:solidFill>
                <a:latin typeface="Courier"/>
              </a:rPr>
              <a:t>:+.2%}</a:t>
            </a:r>
            <a:r>
              <a:rPr>
                <a:solidFill>
                  <a:srgbClr val="BB6688"/>
                </a:solidFill>
                <a:latin typeface="Courier"/>
              </a:rPr>
              <a:t>  p = </a:t>
            </a:r>
            <a:r>
              <a:rPr>
                <a:solidFill>
                  <a:srgbClr val="4070A0"/>
                </a:solidFill>
                <a:latin typeface="Courier"/>
              </a:rPr>
              <a:t>{</a:t>
            </a:r>
            <a:r>
              <a:rPr>
                <a:latin typeface="Courier"/>
              </a:rPr>
              <a:t>p</a:t>
            </a:r>
            <a:r>
              <a:rPr>
                <a:solidFill>
                  <a:srgbClr val="4070A0"/>
                </a:solidFill>
                <a:latin typeface="Courier"/>
              </a:rPr>
              <a:t>:.3f}</a:t>
            </a:r>
            <a:r>
              <a:rPr>
                <a:solidFill>
                  <a:srgbClr val="BB6688"/>
                </a:solidFill>
                <a:latin typeface="Courier"/>
              </a:rPr>
              <a:t>"</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p got small: it was the n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Same proportions, smaller n, and the p-value walks back across 0.05.</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p got small: it was the n</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Sample</a:t>
                      </a:r>
                    </a:p>
                  </a:txBody>
                  <a:tcPr/>
                </a:tc>
                <a:tc>
                  <a:txBody>
                    <a:bodyPr/>
                    <a:lstStyle/>
                    <a:p>
                      <a:pPr lvl="0" indent="0" marL="0">
                        <a:buNone/>
                      </a:pPr>
                      <a:r>
                        <a:rPr/>
                        <a:t>Difference</a:t>
                      </a:r>
                    </a:p>
                  </a:txBody>
                  <a:tcPr/>
                </a:tc>
                <a:tc>
                  <a:txBody>
                    <a:bodyPr/>
                    <a:lstStyle/>
                    <a:p>
                      <a:pPr lvl="0" indent="0" marL="0">
                        <a:buNone/>
                      </a:pPr>
                      <a:r>
                        <a:rPr/>
                        <a:t>p</a:t>
                      </a:r>
                    </a:p>
                  </a:txBody>
                  <a:tcPr/>
                </a:tc>
              </a:tr>
              <a:tr h="0">
                <a:tc>
                  <a:txBody>
                    <a:bodyPr/>
                    <a:lstStyle/>
                    <a:p>
                      <a:pPr lvl="0" indent="0" marL="0">
                        <a:buNone/>
                      </a:pPr>
                      <a:r>
                        <a:rPr/>
                        <a:t>5% of the marks (n=3,413)</a:t>
                      </a:r>
                    </a:p>
                  </a:txBody>
                </a:tc>
                <a:tc>
                  <a:txBody>
                    <a:bodyPr/>
                    <a:lstStyle/>
                    <a:p>
                      <a:pPr lvl="0" indent="0" marL="0">
                        <a:buNone/>
                      </a:pPr>
                      <a:r>
                        <a:rPr/>
                        <a:t>+0.62%</a:t>
                      </a:r>
                    </a:p>
                  </a:txBody>
                </a:tc>
                <a:tc>
                  <a:txBody>
                    <a:bodyPr/>
                    <a:lstStyle/>
                    <a:p>
                      <a:pPr lvl="0" indent="0" marL="0">
                        <a:buNone/>
                      </a:pPr>
                      <a:r>
                        <a:rPr/>
                        <a:t>0.570</a:t>
                      </a:r>
                    </a:p>
                  </a:txBody>
                </a:tc>
              </a:tr>
              <a:tr h="0">
                <a:tc>
                  <a:txBody>
                    <a:bodyPr/>
                    <a:lstStyle/>
                    <a:p>
                      <a:pPr lvl="0" indent="0" marL="0">
                        <a:buNone/>
                      </a:pPr>
                      <a:r>
                        <a:rPr/>
                        <a:t>20% (n=13,654)</a:t>
                      </a:r>
                    </a:p>
                  </a:txBody>
                </a:tc>
                <a:tc>
                  <a:txBody>
                    <a:bodyPr/>
                    <a:lstStyle/>
                    <a:p>
                      <a:pPr lvl="0" indent="0" marL="0">
                        <a:buNone/>
                      </a:pPr>
                      <a:r>
                        <a:rPr/>
                        <a:t>+0.55%</a:t>
                      </a:r>
                    </a:p>
                  </a:txBody>
                </a:tc>
                <a:tc>
                  <a:txBody>
                    <a:bodyPr/>
                    <a:lstStyle/>
                    <a:p>
                      <a:pPr lvl="0" indent="0" marL="0">
                        <a:buNone/>
                      </a:pPr>
                      <a:r>
                        <a:rPr/>
                        <a:t>0.314</a:t>
                      </a:r>
                    </a:p>
                  </a:txBody>
                </a:tc>
              </a:tr>
              <a:tr h="0">
                <a:tc>
                  <a:txBody>
                    <a:bodyPr/>
                    <a:lstStyle/>
                    <a:p>
                      <a:pPr lvl="0" indent="0" marL="0">
                        <a:buNone/>
                      </a:pPr>
                      <a:r>
                        <a:rPr b="1"/>
                        <a:t>100% (n=68,267)</a:t>
                      </a:r>
                    </a:p>
                  </a:txBody>
                </a:tc>
                <a:tc>
                  <a:txBody>
                    <a:bodyPr/>
                    <a:lstStyle/>
                    <a:p>
                      <a:pPr lvl="0" indent="0" marL="0">
                        <a:buNone/>
                      </a:pPr>
                      <a:r>
                        <a:rPr b="1"/>
                        <a:t>+0.56%</a:t>
                      </a:r>
                    </a:p>
                  </a:txBody>
                </a:tc>
                <a:tc>
                  <a:txBody>
                    <a:bodyPr/>
                    <a:lstStyle/>
                    <a:p>
                      <a:pPr lvl="0" indent="0" marL="0">
                        <a:buNone/>
                      </a:pPr>
                      <a:r>
                        <a:rPr b="1"/>
                        <a:t>0.023</a:t>
                      </a:r>
                    </a:p>
                  </a:txBody>
                </a:tc>
              </a:tr>
            </a:tbl>
          </a:graphicData>
        </a:graphic>
      </p:graphicFrame>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p got small: it was the n</a:t>
            </a:r>
          </a:p>
        </p:txBody>
      </p:sp>
      <p:sp>
        <p:nvSpPr>
          <p:cNvPr id="3" name="Content Placeholder 2"/>
          <p:cNvSpPr>
            <a:spLocks noGrp="1"/>
          </p:cNvSpPr>
          <p:nvPr>
            <p:ph idx="1"/>
          </p:nvPr>
        </p:nvSpPr>
        <p:spPr/>
        <p:txBody>
          <a:bodyPr/>
          <a:lstStyle/>
          <a:p>
            <a:pPr lvl="0"/>
            <a:r>
              <a:rPr/>
              <a:t>The effect never changed. Only the sample did — A p-value is a statement about evidence, not about magnitude, and with…</a:t>
            </a:r>
          </a:p>
          <a:p>
            <a:pPr lvl="0"/>
            <a:r>
              <a:rPr/>
              <a:t>So a p-value alone can never tell you whether something matters — It tells you whether you can rule out zero, and zero…</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an effect size beside every p-value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Measure</a:t>
                      </a:r>
                    </a:p>
                  </a:txBody>
                  <a:tcPr/>
                </a:tc>
                <a:tc>
                  <a:txBody>
                    <a:bodyPr/>
                    <a:lstStyle/>
                    <a:p>
                      <a:pPr lvl="0" indent="0" marL="0">
                        <a:buNone/>
                      </a:pPr>
                      <a:r>
                        <a:rPr/>
                        <a:t>For</a:t>
                      </a:r>
                    </a:p>
                  </a:txBody>
                  <a:tcPr/>
                </a:tc>
                <a:tc>
                  <a:txBody>
                    <a:bodyPr/>
                    <a:lstStyle/>
                    <a:p>
                      <a:pPr lvl="0" indent="0" marL="0">
                        <a:buNone/>
                      </a:pPr>
                      <a:r>
                        <a:rPr/>
                        <a:t>Read as</a:t>
                      </a:r>
                    </a:p>
                  </a:txBody>
                  <a:tcPr/>
                </a:tc>
              </a:tr>
              <a:tr h="0">
                <a:tc>
                  <a:txBody>
                    <a:bodyPr/>
                    <a:lstStyle/>
                    <a:p>
                      <a:pPr lvl="0" indent="0" marL="0">
                        <a:buNone/>
                      </a:pPr>
                      <a:r>
                        <a:rPr b="1"/>
                        <a:t>Difference in percentage points</a:t>
                      </a:r>
                    </a:p>
                  </a:txBody>
                </a:tc>
                <a:tc>
                  <a:txBody>
                    <a:bodyPr/>
                    <a:lstStyle/>
                    <a:p>
                      <a:pPr lvl="0" indent="0" marL="0">
                        <a:buNone/>
                      </a:pPr>
                      <a:r>
                        <a:rPr/>
                        <a:t>Two proportions</a:t>
                      </a:r>
                    </a:p>
                  </a:txBody>
                </a:tc>
                <a:tc>
                  <a:txBody>
                    <a:bodyPr/>
                    <a:lstStyle/>
                    <a:p>
                      <a:pPr lvl="0" indent="0" marL="0">
                        <a:buNone/>
                      </a:pPr>
                      <a:r>
                        <a:rPr/>
                        <a:t>The direct answer</a:t>
                      </a:r>
                    </a:p>
                  </a:txBody>
                </a:tc>
              </a:tr>
              <a:tr h="0">
                <a:tc>
                  <a:txBody>
                    <a:bodyPr/>
                    <a:lstStyle/>
                    <a:p>
                      <a:pPr lvl="0" indent="0" marL="0">
                        <a:buNone/>
                      </a:pPr>
                      <a:r>
                        <a:rPr b="1"/>
                        <a:t>Risk ratio</a:t>
                      </a:r>
                    </a:p>
                  </a:txBody>
                </a:tc>
                <a:tc>
                  <a:txBody>
                    <a:bodyPr/>
                    <a:lstStyle/>
                    <a:p>
                      <a:pPr lvl="0" indent="0" marL="0">
                        <a:buNone/>
                      </a:pPr>
                      <a:r>
                        <a:rPr/>
                        <a:t>Two proportions, rare outcomes</a:t>
                      </a:r>
                    </a:p>
                  </a:txBody>
                </a:tc>
                <a:tc>
                  <a:txBody>
                    <a:bodyPr/>
                    <a:lstStyle/>
                    <a:p>
                      <a:pPr lvl="0" indent="0" marL="0">
                        <a:buNone/>
                      </a:pPr>
                      <a:r>
                        <a:rPr/>
                        <a:t>How many times more likely</a:t>
                      </a:r>
                    </a:p>
                  </a:txBody>
                </a:tc>
              </a:tr>
              <a:tr h="0">
                <a:tc>
                  <a:txBody>
                    <a:bodyPr/>
                    <a:lstStyle/>
                    <a:p>
                      <a:pPr lvl="0" indent="0" marL="0">
                        <a:buNone/>
                      </a:pPr>
                      <a:r>
                        <a:rPr b="1"/>
                        <a:t>Cohen’s d</a:t>
                      </a:r>
                    </a:p>
                  </a:txBody>
                </a:tc>
                <a:tc>
                  <a:txBody>
                    <a:bodyPr/>
                    <a:lstStyle/>
                    <a:p>
                      <a:pPr lvl="0" indent="0" marL="0">
                        <a:buNone/>
                      </a:pPr>
                      <a:r>
                        <a:rPr/>
                        <a:t>Two means</a:t>
                      </a:r>
                    </a:p>
                  </a:txBody>
                </a:tc>
                <a:tc>
                  <a:txBody>
                    <a:bodyPr/>
                    <a:lstStyle/>
                    <a:p>
                      <a:pPr lvl="0" indent="0" marL="0">
                        <a:buNone/>
                      </a:pPr>
                      <a:r>
                        <a:rPr/>
                        <a:t>Standard deviations of separation</a:t>
                      </a:r>
                    </a:p>
                  </a:txBody>
                </a:tc>
              </a:tr>
            </a:tbl>
          </a:graphicData>
        </a:graphic>
      </p:graphicFrame>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an effect size beside every p-value — In Python</a:t>
            </a:r>
          </a:p>
        </p:txBody>
      </p:sp>
      <p:sp>
        <p:nvSpPr>
          <p:cNvPr id="3" name="Content Placeholder 2"/>
          <p:cNvSpPr>
            <a:spLocks noGrp="1"/>
          </p:cNvSpPr>
          <p:nvPr>
            <p:ph idx="1"/>
          </p:nvPr>
        </p:nvSpPr>
        <p:spPr/>
        <p:txBody>
          <a:bodyPr/>
          <a:lstStyle/>
          <a:p>
            <a:pPr lvl="0" indent="0">
              <a:buNone/>
            </a:pPr>
            <a:r>
              <a:rPr>
                <a:latin typeface="Courier"/>
              </a:rPr>
              <a:t>p_boys, p_girls </a:t>
            </a:r>
            <a:r>
              <a:rPr>
                <a:solidFill>
                  <a:srgbClr val="666666"/>
                </a:solidFill>
                <a:latin typeface="Courier"/>
              </a:rPr>
              <a:t>=</a:t>
            </a:r>
            <a:r>
              <a:rPr>
                <a:latin typeface="Courier"/>
              </a:rPr>
              <a:t> by_sex[</a:t>
            </a:r>
            <a:r>
              <a:rPr>
                <a:solidFill>
                  <a:srgbClr val="4070A0"/>
                </a:solidFill>
                <a:latin typeface="Courier"/>
              </a:rPr>
              <a:t>"sum"</a:t>
            </a:r>
            <a:r>
              <a:rPr>
                <a:latin typeface="Courier"/>
              </a:rPr>
              <a:t>] </a:t>
            </a:r>
            <a:r>
              <a:rPr>
                <a:solidFill>
                  <a:srgbClr val="666666"/>
                </a:solidFill>
                <a:latin typeface="Courier"/>
              </a:rPr>
              <a:t>/</a:t>
            </a:r>
            <a:r>
              <a:rPr>
                <a:latin typeface="Courier"/>
              </a:rPr>
              <a:t> by_sex[</a:t>
            </a:r>
            <a:r>
              <a:rPr>
                <a:solidFill>
                  <a:srgbClr val="4070A0"/>
                </a:solidFill>
                <a:latin typeface="Courier"/>
              </a:rPr>
              <a:t>"size"</a:t>
            </a:r>
            <a:r>
              <a:rPr>
                <a:latin typeface="Courier"/>
              </a:rPr>
              <a:t>]</a:t>
            </a:r>
            <a:br/>
            <a:r>
              <a:rPr>
                <a:solidFill>
                  <a:srgbClr val="008000"/>
                </a:solidFill>
                <a:latin typeface="Courier"/>
              </a:rPr>
              <a:t>print</a:t>
            </a:r>
            <a:r>
              <a:rPr>
                <a:latin typeface="Courier"/>
              </a:rPr>
              <a:t>(</a:t>
            </a:r>
            <a:r>
              <a:rPr>
                <a:solidFill>
                  <a:srgbClr val="BB6688"/>
                </a:solidFill>
                <a:latin typeface="Courier"/>
              </a:rPr>
              <a:t>f"difference: </a:t>
            </a:r>
            <a:r>
              <a:rPr>
                <a:solidFill>
                  <a:srgbClr val="4070A0"/>
                </a:solidFill>
                <a:latin typeface="Courier"/>
              </a:rPr>
              <a:t>{</a:t>
            </a:r>
            <a:r>
              <a:rPr>
                <a:latin typeface="Courier"/>
              </a:rPr>
              <a:t>p_boys </a:t>
            </a:r>
            <a:r>
              <a:rPr>
                <a:solidFill>
                  <a:srgbClr val="666666"/>
                </a:solidFill>
                <a:latin typeface="Courier"/>
              </a:rPr>
              <a:t>-</a:t>
            </a:r>
            <a:r>
              <a:rPr>
                <a:latin typeface="Courier"/>
              </a:rPr>
              <a:t> p_girls</a:t>
            </a:r>
            <a:r>
              <a:rPr>
                <a:solidFill>
                  <a:srgbClr val="4070A0"/>
                </a:solidFill>
                <a:latin typeface="Courier"/>
              </a:rPr>
              <a:t>:+.2%}</a:t>
            </a:r>
            <a:r>
              <a:rPr>
                <a:solidFill>
                  <a:srgbClr val="BB6688"/>
                </a:solidFill>
                <a:latin typeface="Courier"/>
              </a:rPr>
              <a:t> points"</a:t>
            </a:r>
            <a:r>
              <a:rPr>
                <a:latin typeface="Courier"/>
              </a:rPr>
              <a:t>)</a:t>
            </a:r>
            <a:br/>
            <a:r>
              <a:rPr>
                <a:solidFill>
                  <a:srgbClr val="008000"/>
                </a:solidFill>
                <a:latin typeface="Courier"/>
              </a:rPr>
              <a:t>print</a:t>
            </a:r>
            <a:r>
              <a:rPr>
                <a:latin typeface="Courier"/>
              </a:rPr>
              <a:t>(</a:t>
            </a:r>
            <a:r>
              <a:rPr>
                <a:solidFill>
                  <a:srgbClr val="BB6688"/>
                </a:solidFill>
                <a:latin typeface="Courier"/>
              </a:rPr>
              <a:t>f"risk ratio: </a:t>
            </a:r>
            <a:r>
              <a:rPr>
                <a:solidFill>
                  <a:srgbClr val="4070A0"/>
                </a:solidFill>
                <a:latin typeface="Courier"/>
              </a:rPr>
              <a:t>{</a:t>
            </a:r>
            <a:r>
              <a:rPr>
                <a:latin typeface="Courier"/>
              </a:rPr>
              <a:t>p_boys </a:t>
            </a:r>
            <a:r>
              <a:rPr>
                <a:solidFill>
                  <a:srgbClr val="666666"/>
                </a:solidFill>
                <a:latin typeface="Courier"/>
              </a:rPr>
              <a:t>/</a:t>
            </a:r>
            <a:r>
              <a:rPr>
                <a:latin typeface="Courier"/>
              </a:rPr>
              <a:t> p_girls</a:t>
            </a:r>
            <a:r>
              <a:rPr>
                <a:solidFill>
                  <a:srgbClr val="4070A0"/>
                </a:solidFill>
                <a:latin typeface="Courier"/>
              </a:rPr>
              <a:t>:.3f}</a:t>
            </a:r>
            <a:r>
              <a:rPr>
                <a:solidFill>
                  <a:srgbClr val="BB6688"/>
                </a:solidFill>
                <a:latin typeface="Courier"/>
              </a:rPr>
              <a:t>"</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an effect size beside every p-value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Two lines. There is no excuse for a p-value with no effect size beside it.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an effect size beside every p-value</a:t>
            </a:r>
          </a:p>
        </p:txBody>
      </p:sp>
      <p:sp>
        <p:nvSpPr>
          <p:cNvPr id="3" name="Content Placeholder 2"/>
          <p:cNvSpPr>
            <a:spLocks noGrp="1"/>
          </p:cNvSpPr>
          <p:nvPr>
            <p:ph idx="1"/>
          </p:nvPr>
        </p:nvSpPr>
        <p:spPr/>
        <p:txBody>
          <a:bodyPr/>
          <a:lstStyle/>
          <a:p>
            <a:pPr lvl="0"/>
            <a:r>
              <a:rPr/>
              <a:t>Risk ratio 1.006 — Boys attend 0.6% more often in relative terms — a way of saying the same nothing</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Set the threshold before you test — In Python</a:t>
            </a:r>
          </a:p>
        </p:txBody>
      </p:sp>
      <p:sp>
        <p:nvSpPr>
          <p:cNvPr id="3" name="Content Placeholder 2"/>
          <p:cNvSpPr>
            <a:spLocks noGrp="1"/>
          </p:cNvSpPr>
          <p:nvPr>
            <p:ph idx="1"/>
          </p:nvPr>
        </p:nvSpPr>
        <p:spPr/>
        <p:txBody>
          <a:bodyPr/>
          <a:lstStyle/>
          <a:p>
            <a:pPr lvl="0" indent="0">
              <a:buNone/>
            </a:pPr>
            <a:r>
              <a:rPr>
                <a:latin typeface="Courier"/>
              </a:rPr>
              <a:t>MEANINGFUL </a:t>
            </a:r>
            <a:r>
              <a:rPr>
                <a:solidFill>
                  <a:srgbClr val="666666"/>
                </a:solidFill>
                <a:latin typeface="Courier"/>
              </a:rPr>
              <a:t>=</a:t>
            </a:r>
            <a:r>
              <a:rPr>
                <a:latin typeface="Courier"/>
              </a:rPr>
              <a:t> </a:t>
            </a:r>
            <a:r>
              <a:rPr>
                <a:solidFill>
                  <a:srgbClr val="40A070"/>
                </a:solidFill>
                <a:latin typeface="Courier"/>
              </a:rPr>
              <a:t>0.03</a:t>
            </a:r>
            <a:r>
              <a:rPr>
                <a:latin typeface="Courier"/>
              </a:rPr>
              <a:t>      </a:t>
            </a:r>
            <a:r>
              <a:rPr i="1">
                <a:solidFill>
                  <a:srgbClr val="60A0B0"/>
                </a:solidFill>
                <a:latin typeface="Courier"/>
              </a:rPr>
              <a:t># 3 points of attendance, about 1.8 days a term</a:t>
            </a:r>
            <a:br/>
            <a:br/>
            <a:r>
              <a:rPr>
                <a:latin typeface="Courier"/>
              </a:rPr>
              <a:t>observed </a:t>
            </a:r>
            <a:r>
              <a:rPr>
                <a:solidFill>
                  <a:srgbClr val="666666"/>
                </a:solidFill>
                <a:latin typeface="Courier"/>
              </a:rPr>
              <a:t>=</a:t>
            </a:r>
            <a:r>
              <a:rPr>
                <a:latin typeface="Courier"/>
              </a:rPr>
              <a:t> p_boys </a:t>
            </a:r>
            <a:r>
              <a:rPr>
                <a:solidFill>
                  <a:srgbClr val="666666"/>
                </a:solidFill>
                <a:latin typeface="Courier"/>
              </a:rPr>
              <a:t>-</a:t>
            </a:r>
            <a:r>
              <a:rPr>
                <a:latin typeface="Courier"/>
              </a:rPr>
              <a:t> p_girls</a:t>
            </a:r>
            <a:br/>
            <a:r>
              <a:rPr>
                <a:solidFill>
                  <a:srgbClr val="008000"/>
                </a:solidFill>
                <a:latin typeface="Courier"/>
              </a:rPr>
              <a:t>print</a:t>
            </a:r>
            <a:r>
              <a:rPr>
                <a:latin typeface="Courier"/>
              </a:rPr>
              <a:t>(</a:t>
            </a:r>
            <a:r>
              <a:rPr>
                <a:solidFill>
                  <a:srgbClr val="BB6688"/>
                </a:solidFill>
                <a:latin typeface="Courier"/>
              </a:rPr>
              <a:t>f"observed </a:t>
            </a:r>
            <a:r>
              <a:rPr>
                <a:solidFill>
                  <a:srgbClr val="4070A0"/>
                </a:solidFill>
                <a:latin typeface="Courier"/>
              </a:rPr>
              <a:t>{</a:t>
            </a:r>
            <a:r>
              <a:rPr>
                <a:latin typeface="Courier"/>
              </a:rPr>
              <a:t>observed</a:t>
            </a:r>
            <a:r>
              <a:rPr>
                <a:solidFill>
                  <a:srgbClr val="4070A0"/>
                </a:solidFill>
                <a:latin typeface="Courier"/>
              </a:rPr>
              <a:t>:+.2%}</a:t>
            </a:r>
            <a:r>
              <a:rPr>
                <a:solidFill>
                  <a:srgbClr val="BB6688"/>
                </a:solidFill>
                <a:latin typeface="Courier"/>
              </a:rPr>
              <a:t>, threshold </a:t>
            </a:r>
            <a:r>
              <a:rPr>
                <a:solidFill>
                  <a:srgbClr val="4070A0"/>
                </a:solidFill>
                <a:latin typeface="Courier"/>
              </a:rPr>
              <a:t>{</a:t>
            </a:r>
            <a:r>
              <a:rPr>
                <a:latin typeface="Courier"/>
              </a:rPr>
              <a:t>MEANINGFUL</a:t>
            </a:r>
            <a:r>
              <a:rPr>
                <a:solidFill>
                  <a:srgbClr val="4070A0"/>
                </a:solidFill>
                <a:latin typeface="Courier"/>
              </a:rPr>
              <a:t>:.0%}</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f"large enough to act on: </a:t>
            </a:r>
            <a:r>
              <a:rPr>
                <a:solidFill>
                  <a:srgbClr val="4070A0"/>
                </a:solidFill>
                <a:latin typeface="Courier"/>
              </a:rPr>
              <a:t>{</a:t>
            </a:r>
            <a:r>
              <a:rPr>
                <a:solidFill>
                  <a:srgbClr val="008000"/>
                </a:solidFill>
                <a:latin typeface="Courier"/>
              </a:rPr>
              <a:t>abs</a:t>
            </a:r>
            <a:r>
              <a:rPr>
                <a:latin typeface="Courier"/>
              </a:rPr>
              <a:t>(observed) </a:t>
            </a:r>
            <a:r>
              <a:rPr>
                <a:solidFill>
                  <a:srgbClr val="666666"/>
                </a:solidFill>
                <a:latin typeface="Courier"/>
              </a:rPr>
              <a:t>&gt;=</a:t>
            </a:r>
            <a:r>
              <a:rPr>
                <a:latin typeface="Courier"/>
              </a:rPr>
              <a:t> MEANINGFUL</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Set the threshold before you test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Write the threshold in the analysis plan, not after seeing the result.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Set the threshold before you test</a:t>
            </a:r>
          </a:p>
        </p:txBody>
      </p:sp>
      <p:sp>
        <p:nvSpPr>
          <p:cNvPr id="3" name="Content Placeholder 2"/>
          <p:cNvSpPr>
            <a:spLocks noGrp="1"/>
          </p:cNvSpPr>
          <p:nvPr>
            <p:ph idx="1"/>
          </p:nvPr>
        </p:nvSpPr>
        <p:spPr/>
        <p:txBody>
          <a:bodyPr/>
          <a:lstStyle/>
          <a:p>
            <a:pPr lvl="0"/>
            <a:r>
              <a:rPr/>
              <a:t>Three points of attendance is about 1.8 days a term — which is the scale at which a follow-up programme would be…</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cases — In Python</a:t>
            </a:r>
          </a:p>
        </p:txBody>
      </p:sp>
      <p:sp>
        <p:nvSpPr>
          <p:cNvPr id="3" name="Content Placeholder 2"/>
          <p:cNvSpPr>
            <a:spLocks noGrp="1"/>
          </p:cNvSpPr>
          <p:nvPr>
            <p:ph idx="1"/>
          </p:nvPr>
        </p:nvSpPr>
        <p:spPr/>
        <p:txBody>
          <a:bodyPr/>
          <a:lstStyle/>
          <a:p>
            <a:pPr lvl="0" indent="0">
              <a:buNone/>
            </a:pPr>
            <a:r>
              <a:rPr>
                <a:latin typeface="Courier"/>
              </a:rPr>
              <a:t>cases </a:t>
            </a:r>
            <a:r>
              <a:rPr>
                <a:solidFill>
                  <a:srgbClr val="666666"/>
                </a:solidFill>
                <a:latin typeface="Courier"/>
              </a:rPr>
              <a:t>=</a:t>
            </a:r>
            <a:r>
              <a:rPr>
                <a:latin typeface="Courier"/>
              </a:rPr>
              <a:t> pd.DataFrame([</a:t>
            </a:r>
            <a:br/>
            <a:r>
              <a:rPr>
                <a:latin typeface="Courier"/>
              </a:rPr>
              <a:t>    (</a:t>
            </a:r>
            <a:r>
              <a:rPr>
                <a:solidFill>
                  <a:srgbClr val="4070A0"/>
                </a:solidFill>
                <a:latin typeface="Courier"/>
              </a:rPr>
              <a:t>"significant, large"</a:t>
            </a:r>
            <a:r>
              <a:rPr>
                <a:latin typeface="Courier"/>
              </a:rPr>
              <a:t>,     </a:t>
            </a:r>
            <a:r>
              <a:rPr>
                <a:solidFill>
                  <a:srgbClr val="4070A0"/>
                </a:solidFill>
                <a:latin typeface="Courier"/>
              </a:rPr>
              <a:t>"report it"</a:t>
            </a:r>
            <a:r>
              <a:rPr>
                <a:latin typeface="Courier"/>
              </a:rPr>
              <a:t>,                    </a:t>
            </a:r>
            <a:r>
              <a:rPr>
                <a:solidFill>
                  <a:srgbClr val="4070A0"/>
                </a:solidFill>
                <a:latin typeface="Courier"/>
              </a:rPr>
              <a:t>"disability gap, -19.4 pts"</a:t>
            </a:r>
            <a:r>
              <a:rPr>
                <a:latin typeface="Courier"/>
              </a:rPr>
              <a:t>),</a:t>
            </a:r>
            <a:br/>
            <a:r>
              <a:rPr>
                <a:latin typeface="Courier"/>
              </a:rPr>
              <a:t>    (</a:t>
            </a:r>
            <a:r>
              <a:rPr>
                <a:solidFill>
                  <a:srgbClr val="4070A0"/>
                </a:solidFill>
                <a:latin typeface="Courier"/>
              </a:rPr>
              <a:t>"significant, small"</a:t>
            </a:r>
            <a:r>
              <a:rPr>
                <a:latin typeface="Courier"/>
              </a:rPr>
              <a:t>,     </a:t>
            </a:r>
            <a:r>
              <a:rPr>
                <a:solidFill>
                  <a:srgbClr val="4070A0"/>
                </a:solidFill>
                <a:latin typeface="Courier"/>
              </a:rPr>
              <a:t>"report the effect size, say it is small"</a:t>
            </a:r>
            <a:r>
              <a:rPr>
                <a:latin typeface="Courier"/>
              </a:rPr>
              <a:t>, </a:t>
            </a:r>
            <a:r>
              <a:rPr>
                <a:solidFill>
                  <a:srgbClr val="4070A0"/>
                </a:solidFill>
                <a:latin typeface="Courier"/>
              </a:rPr>
              <a:t>"attendance by sex, 0.56 pts"</a:t>
            </a:r>
            <a:r>
              <a:rPr>
                <a:latin typeface="Courier"/>
              </a:rPr>
              <a:t>),</a:t>
            </a:r>
            <a:br/>
            <a:r>
              <a:rPr>
                <a:latin typeface="Courier"/>
              </a:rPr>
              <a:t>    (</a:t>
            </a:r>
            <a:r>
              <a:rPr>
                <a:solidFill>
                  <a:srgbClr val="4070A0"/>
                </a:solidFill>
                <a:latin typeface="Courier"/>
              </a:rPr>
              <a:t>"not significant, large"</a:t>
            </a:r>
            <a:r>
              <a:rPr>
                <a:latin typeface="Courier"/>
              </a:rPr>
              <a:t>, </a:t>
            </a:r>
            <a:r>
              <a:rPr>
                <a:solidFill>
                  <a:srgbClr val="4070A0"/>
                </a:solidFill>
                <a:latin typeface="Courier"/>
              </a:rPr>
              <a:t>"report the interval; underpowered"</a:t>
            </a:r>
            <a:r>
              <a:rPr>
                <a:latin typeface="Courier"/>
              </a:rPr>
              <a:t>, </a:t>
            </a:r>
            <a:r>
              <a:rPr>
                <a:solidFill>
                  <a:srgbClr val="4070A0"/>
                </a:solidFill>
                <a:latin typeface="Courier"/>
              </a:rPr>
              <a:t>"over-age by sex, +5.5 pts"</a:t>
            </a:r>
            <a:r>
              <a:rPr>
                <a:latin typeface="Courier"/>
              </a:rPr>
              <a:t>),</a:t>
            </a:r>
            <a:br/>
            <a:r>
              <a:rPr>
                <a:latin typeface="Courier"/>
              </a:rPr>
              <a:t>    (</a:t>
            </a:r>
            <a:r>
              <a:rPr>
                <a:solidFill>
                  <a:srgbClr val="4070A0"/>
                </a:solidFill>
                <a:latin typeface="Courier"/>
              </a:rPr>
              <a:t>"not significant, small"</a:t>
            </a:r>
            <a:r>
              <a:rPr>
                <a:latin typeface="Courier"/>
              </a:rPr>
              <a:t>, </a:t>
            </a:r>
            <a:r>
              <a:rPr>
                <a:solidFill>
                  <a:srgbClr val="4070A0"/>
                </a:solidFill>
                <a:latin typeface="Courier"/>
              </a:rPr>
              <a:t>"report as no evidence of a difference"</a:t>
            </a:r>
            <a:r>
              <a:rPr>
                <a:latin typeface="Courier"/>
              </a:rPr>
              <a:t>, </a:t>
            </a:r>
            <a:r>
              <a:rPr>
                <a:solidFill>
                  <a:srgbClr val="4070A0"/>
                </a:solidFill>
                <a:latin typeface="Courier"/>
              </a:rPr>
              <a:t>"-"</a:t>
            </a:r>
            <a:r>
              <a:rPr>
                <a:latin typeface="Courier"/>
              </a:rPr>
              <a:t>),</a:t>
            </a:r>
            <a:br/>
            <a:r>
              <a:rPr>
                <a:latin typeface="Courier"/>
              </a:rPr>
              <a:t>], columns</a:t>
            </a:r>
            <a:r>
              <a:rPr>
                <a:solidFill>
                  <a:srgbClr val="666666"/>
                </a:solidFill>
                <a:latin typeface="Courier"/>
              </a:rPr>
              <a:t>=</a:t>
            </a:r>
            <a:r>
              <a:rPr>
                <a:latin typeface="Courier"/>
              </a:rPr>
              <a:t>[</a:t>
            </a:r>
            <a:r>
              <a:rPr>
                <a:solidFill>
                  <a:srgbClr val="4070A0"/>
                </a:solidFill>
                <a:latin typeface="Courier"/>
              </a:rPr>
              <a:t>"case"</a:t>
            </a:r>
            <a:r>
              <a:rPr>
                <a:latin typeface="Courier"/>
              </a:rPr>
              <a:t>, </a:t>
            </a:r>
            <a:r>
              <a:rPr>
                <a:solidFill>
                  <a:srgbClr val="4070A0"/>
                </a:solidFill>
                <a:latin typeface="Courier"/>
              </a:rPr>
              <a:t>"what to do"</a:t>
            </a:r>
            <a:r>
              <a:rPr>
                <a:latin typeface="Courier"/>
              </a:rPr>
              <a:t>, </a:t>
            </a:r>
            <a:r>
              <a:rPr>
                <a:solidFill>
                  <a:srgbClr val="4070A0"/>
                </a:solidFill>
                <a:latin typeface="Courier"/>
              </a:rPr>
              <a:t>"example in this course"</a:t>
            </a:r>
            <a:r>
              <a:rPr>
                <a:latin typeface="Courier"/>
              </a:rPr>
              <a:t>])</a:t>
            </a:r>
            <a:br/>
            <a:r>
              <a:rPr>
                <a:solidFill>
                  <a:srgbClr val="008000"/>
                </a:solidFill>
                <a:latin typeface="Courier"/>
              </a:rPr>
              <a:t>print</a:t>
            </a:r>
            <a:r>
              <a:rPr>
                <a:latin typeface="Courier"/>
              </a:rPr>
              <a:t>(cases)</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cases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Four quadrants, and only one of them is "publish the p-value".</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four cases</a:t>
            </a:r>
          </a:p>
        </p:txBody>
      </p:sp>
      <p:sp>
        <p:nvSpPr>
          <p:cNvPr id="3" name="Content Placeholder 2"/>
          <p:cNvSpPr>
            <a:spLocks noGrp="1"/>
          </p:cNvSpPr>
          <p:nvPr>
            <p:ph idx="1"/>
          </p:nvPr>
        </p:nvSpPr>
        <p:spPr/>
        <p:txBody>
          <a:bodyPr/>
          <a:lstStyle/>
          <a:p>
            <a:pPr lvl="0"/>
            <a:r>
              <a:rPr/>
              <a:t>The third row is the one that gets mishandled — The over-age sex gap was 5.5 points with p = 0.066, and the instinct is…</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a:t>
            </a:r>
          </a:p>
        </p:txBody>
      </p:sp>
      <p:sp>
        <p:nvSpPr>
          <p:cNvPr id="3" name="Content Placeholder 2"/>
          <p:cNvSpPr>
            <a:spLocks noGrp="1"/>
          </p:cNvSpPr>
          <p:nvPr>
            <p:ph idx="1"/>
          </p:nvPr>
        </p:nvSpPr>
        <p:spPr/>
        <p:txBody>
          <a:bodyPr/>
          <a:lstStyle/>
          <a:p>
            <a:pPr lvl="0" indent="0">
              <a:buNone/>
            </a:pPr>
            <a:r>
              <a:rPr>
                <a:latin typeface="Courier"/>
              </a:rPr>
              <a:t>Attendance by sex, February to April 2024
  Boys    88.77%   29,655 of 33,408 marks
  Girls   88.21%   30,749 of 34,859 marks
  Difference +0.56 percentage points (p = 0.023, risk ratio 1.006).
  Equivalent to 0.34 school days per child per term. Below the 3-point
  threshold set in the analysis plan and not reported as a programme
  finding. The p-value is small because the analysis has 68,267 marks, not
  because the difference is large.</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The last sentence is what makes the block honest — A reader who sees only “p = 0.023” will assume the difference…</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Every test so far has been one comparison.</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https://data-analysis.cassion.dev/courses/applied-statistics-for-programmes/stat-04-significant-and-irrelevant</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 = 0.023, and a third of one day</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4 of 8</vt:lpwstr>
  </property>
  <property fmtid="{D5CDD505-2E9C-101B-9397-08002B2CF9AE}" pid="3" name="subtitle">
    <vt:lpwstr>Boys attend 88.77% and girls 88.21%. On 68,267 attendance marks that is significant at p = 0.023. It is also a difference of one third of one school day per child per term, which no programme would act on and none should.</vt:lpwstr>
  </property>
</Properties>
</file>