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garçons sont présents à 88,77 % et les filles à 88,21 %. Sur 68 267 pointages, c’est significatif à p = 0,023. C’est aussi une différence d’un tiers de journée scolaire par enfant et par trimestre, sur laquelle aucun programme n’agirait et aucun ne devrait.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Différence 0,56 point de pourcentage. z = 2,28, p = 0,023. Selon la convention qu’emploie tout rapport, c’est une différence significative de présence selon le sexe. Elle passerait une relecture. Elle n’est aussi, opérationnellement, rien du tout.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Soixante jours de classe, donc 0,56 % vaut 0,34 jour — environ un tiers de journée par enfant et par trimestre. Aucune intervention sur la présence n’est conçue à cette résolution. Aucun directeur d’école ne peut agir dessus. Aucune ligne budgétaire ne bouge. Le résultat est réel, reproductible, statistiquement significatif et opérationnellement vide, et ces quatre choses sont parfaitement compatibles. Convertissez toujours un effet dans l’unité où se prend la décision. Les points de pourcentage sont l’unité de l’analyste ; les journées, les enfants, les cas et les francs sont celle du programme.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 répond à « à quel point ces données seraient surprenantes s’il n’y avait aucune différence », et la surprise croît avec la taille d’échantillon à effet constant.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L’effet n’a jamais changé. Seul l’échantillon a changé. Un p est une affirmation sur la force de la preuve, non sur l’ampleur, et avec un échantillon assez grand toute différence devient significative. Un p seul ne peut donc jamais vous dire si quelque chose compte. Il vous dit si vous pouvez écarter zéro, et zéro est rarement la comparaison intéressante.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mesures d’effet couvrent presque tout ce dont un rapport de programme a besoin.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 de risques 1,006. Les garçons sont présents 0,6 % plus souvent en termes relatifs — une autre façon de dire le même rien. Comparez à l’écart selon le handicap de la leçon précédente : une différence de 19,4 points et un rapport de risques de 0,58, c’est-à-dire que les cas signalant un handicap aboutissent à un peu plus de la moitié du taux. Les deux mêmes nombres, calculés de la même façon, décrivent un constat dans un cas et du bruit dans l’autre, et seule la taille d’effet les distingue.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défense contre les deux erreurs — courir après un rien significatif, et écarter un quelque chose non significatif — consiste à décider d’avance quelle ampleur de différence changerait ce que vous faites.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points de présence font environ 1,8 jour par trimestre, c’est-à-dire l’échelle à laquelle un programme de suivi serait conçu. Les 0,56 observés en valent le cinquième. Écrire </a:t>
            </a:r>
            <a:r>
              <a:rPr>
                <a:latin typeface="Courier"/>
              </a:rPr>
              <a:t>MEANINGFUL</a:t>
            </a:r>
            <a:r>
              <a:rPr/>
              <a:t> avant de lancer le test est ce qui empêche le seuil de se déplacer là où le résultat est tombé. C’est la même discipline que le tableau des facteurs de confusion du cours d’épidémiologie : décidez la règle avant de voir le nombre auquel elle s’appliquera.</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troisième ligne est celle qu’on traite mal. L’écart de retard d’âge selon le sexe valait 5,5 points avec p = 0,066, et l’instinct est de rapporter « pas de différence ». Le rapport correct dit que l’étude n’a pas pu trancher une différence d’une ampleur qui aurait compté — ce qui est une affirmation sur l’échantillon, et un argument pour en prendre un plus grand plutôt que pour fermer la question.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phrase est ce qui rend le bloc honnête. Un lecteur qui ne voit que « p = 0,023 » supposera que la différence compte, et la phrase qui dit pourquoi elle ne compte pas tient sur une ligne.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test jusqu’ici portait sur une comparaison. La leçon suivante en lance vingt-trois d’un coup, sur un effet qui n’existe pas, et compte combien reviennent « significatives ».</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4-significant-and-irreleva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 = 0,023, et un tiers d’une journée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garçons sont présents à 88,77 % et les filles à 88,21 %. Sur 68 267 pointages, c’est significatif à p = 0,023. C’est aussi une différence d’un tiers de journée scolaire par enfant et par trimestre, sur laquelle aucun programme n’agirait et aucun ne devrait.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résultat significatif sur lequel personne ne devrait agir</a:t>
            </a:r>
          </a:p>
          <a:p>
            <a:pPr lvl="0"/>
            <a:r>
              <a:rPr/>
              <a:t>Convertissez-la dans l’unité de la décision</a:t>
            </a:r>
          </a:p>
          <a:p>
            <a:pPr lvl="0"/>
            <a:r>
              <a:rPr/>
              <a:t>Pourquoi p est devenu petit : c’était le n</a:t>
            </a:r>
          </a:p>
          <a:p>
            <a:pPr lvl="0"/>
            <a:r>
              <a:rPr/>
              <a:t>Rapportez une taille d’effet à côté de chaque p</a:t>
            </a:r>
          </a:p>
          <a:p>
            <a:pPr lvl="0"/>
            <a:r>
              <a:rPr/>
              <a:t>Fixez le seuil avant de tester</a:t>
            </a:r>
          </a:p>
          <a:p>
            <a:pPr lvl="0"/>
            <a:r>
              <a:rPr/>
              <a:t>Les quatre cas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résultat significatif sur lequel personne ne devrait agir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statsmodels.stats.proportion </a:t>
            </a:r>
            <a:r>
              <a:rPr b="1">
                <a:solidFill>
                  <a:srgbClr val="008000"/>
                </a:solidFill>
                <a:latin typeface="Courier"/>
              </a:rPr>
              <a:t>import</a:t>
            </a:r>
            <a:r>
              <a:rPr>
                <a:latin typeface="Courier"/>
              </a:rPr>
              <a:t> proportions_ztest</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latin typeface="Courier"/>
              </a:rPr>
              <a:t>marked </a:t>
            </a:r>
            <a:r>
              <a:rPr>
                <a:solidFill>
                  <a:srgbClr val="666666"/>
                </a:solidFill>
                <a:latin typeface="Courier"/>
              </a:rPr>
              <a:t>=</a:t>
            </a:r>
            <a:r>
              <a:rPr>
                <a:latin typeface="Courier"/>
              </a:rPr>
              <a:t> marked.merge(current[[</a:t>
            </a:r>
            <a:r>
              <a:rPr>
                <a:solidFill>
                  <a:srgbClr val="4070A0"/>
                </a:solidFill>
                <a:latin typeface="Courier"/>
              </a:rPr>
              <a:t>"student_id"</a:t>
            </a:r>
            <a:r>
              <a:rPr>
                <a:latin typeface="Courier"/>
              </a:rPr>
              <a:t>, </a:t>
            </a:r>
            <a:r>
              <a:rPr>
                <a:solidFill>
                  <a:srgbClr val="4070A0"/>
                </a:solidFill>
                <a:latin typeface="Courier"/>
              </a:rPr>
              <a:t>"sex"</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br/>
            <a:r>
              <a:rPr>
                <a:latin typeface="Courier"/>
              </a:rPr>
              <a:t>by_sex </a:t>
            </a:r>
            <a:r>
              <a:rPr>
                <a:solidFill>
                  <a:srgbClr val="666666"/>
                </a:solidFill>
                <a:latin typeface="Courier"/>
              </a:rPr>
              <a:t>=</a:t>
            </a:r>
            <a:r>
              <a:rPr>
                <a:latin typeface="Courier"/>
              </a:rPr>
              <a:t> marked.groupby(</a:t>
            </a:r>
            <a:r>
              <a:rPr>
                <a:solidFill>
                  <a:srgbClr val="4070A0"/>
                </a:solidFill>
                <a:latin typeface="Courier"/>
              </a:rPr>
              <a:t>"sex"</a:t>
            </a:r>
            <a:r>
              <a:rPr>
                <a:latin typeface="Courier"/>
              </a:rPr>
              <a:t>)[</a:t>
            </a:r>
            <a:r>
              <a:rPr>
                <a:solidFill>
                  <a:srgbClr val="4070A0"/>
                </a:solidFill>
                <a:latin typeface="Courier"/>
              </a:rPr>
              <a:t>"attended"</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solidFill>
                  <a:srgbClr val="008000"/>
                </a:solidFill>
                <a:latin typeface="Courier"/>
              </a:rPr>
              <a:t>print</a:t>
            </a:r>
            <a:r>
              <a:rPr>
                <a:latin typeface="Courier"/>
              </a:rPr>
              <a:t>(by_sex)</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résultat significatif sur lequel personne ne devrait agir — En Python (suite)</a:t>
            </a:r>
          </a:p>
        </p:txBody>
      </p:sp>
      <p:sp>
        <p:nvSpPr>
          <p:cNvPr id="3" name="Content Placeholder 2"/>
          <p:cNvSpPr>
            <a:spLocks noGrp="1"/>
          </p:cNvSpPr>
          <p:nvPr>
            <p:ph idx="1"/>
          </p:nvPr>
        </p:nvSpPr>
        <p:spPr/>
        <p:txBody>
          <a:bodyPr/>
          <a:lstStyle/>
          <a:p>
            <a:pPr lvl="0" indent="0">
              <a:buNone/>
            </a:pPr>
            <a:r>
              <a:rPr>
                <a:latin typeface="Courier"/>
              </a:rPr>
              <a:t>stat, p </a:t>
            </a:r>
            <a:r>
              <a:rPr>
                <a:solidFill>
                  <a:srgbClr val="666666"/>
                </a:solidFill>
                <a:latin typeface="Courier"/>
              </a:rPr>
              <a:t>=</a:t>
            </a:r>
            <a:r>
              <a:rPr>
                <a:latin typeface="Courier"/>
              </a:rPr>
              <a:t> proportions_ztest(by_sex[</a:t>
            </a:r>
            <a:r>
              <a:rPr>
                <a:solidFill>
                  <a:srgbClr val="4070A0"/>
                </a:solidFill>
                <a:latin typeface="Courier"/>
              </a:rPr>
              <a:t>"sum"</a:t>
            </a:r>
            <a:r>
              <a:rPr>
                <a:latin typeface="Courier"/>
              </a:rPr>
              <a:t>], by_sex[</a:t>
            </a:r>
            <a:r>
              <a:rPr>
                <a:solidFill>
                  <a:srgbClr val="4070A0"/>
                </a:solidFill>
                <a:latin typeface="Courier"/>
              </a:rPr>
              <a:t>"size"</a:t>
            </a:r>
            <a:r>
              <a:rPr>
                <a:latin typeface="Courier"/>
              </a:rPr>
              <a:t>])</a:t>
            </a:r>
            <a:br/>
            <a:r>
              <a:rPr>
                <a:solidFill>
                  <a:srgbClr val="008000"/>
                </a:solidFill>
                <a:latin typeface="Courier"/>
              </a:rPr>
              <a:t>print</a:t>
            </a:r>
            <a:r>
              <a:rPr>
                <a:latin typeface="Courier"/>
              </a:rPr>
              <a:t>(</a:t>
            </a:r>
            <a:r>
              <a:rPr>
                <a:solidFill>
                  <a:srgbClr val="BB6688"/>
                </a:solidFill>
                <a:latin typeface="Courier"/>
              </a:rPr>
              <a:t>f"z = </a:t>
            </a:r>
            <a:r>
              <a:rPr>
                <a:solidFill>
                  <a:srgbClr val="4070A0"/>
                </a:solidFill>
                <a:latin typeface="Courier"/>
              </a:rPr>
              <a:t>{</a:t>
            </a:r>
            <a:r>
              <a:rPr>
                <a:latin typeface="Courier"/>
              </a:rPr>
              <a:t>stat</a:t>
            </a:r>
            <a:r>
              <a:rPr>
                <a:solidFill>
                  <a:srgbClr val="4070A0"/>
                </a:solidFill>
                <a:latin typeface="Courier"/>
              </a:rPr>
              <a:t>:.2f}</a:t>
            </a:r>
            <a:r>
              <a:rPr>
                <a:solidFill>
                  <a:srgbClr val="BB6688"/>
                </a:solidFill>
                <a:latin typeface="Courier"/>
              </a:rPr>
              <a:t>, p = </a:t>
            </a:r>
            <a:r>
              <a:rPr>
                <a:solidFill>
                  <a:srgbClr val="4070A0"/>
                </a:solidFill>
                <a:latin typeface="Courier"/>
              </a:rPr>
              <a:t>{</a:t>
            </a:r>
            <a:r>
              <a:rPr>
                <a:latin typeface="Courier"/>
              </a:rPr>
              <a:t>p</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résultat significatif sur lequel personne ne devrait agir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marked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(attended),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sex)</a:t>
            </a:r>
            <a:br/>
            <a:r>
              <a:rPr>
                <a:solidFill>
                  <a:srgbClr val="06287E"/>
                </a:solidFill>
                <a:latin typeface="Courier"/>
              </a:rPr>
              <a:t>prop.test</a:t>
            </a:r>
            <a:r>
              <a:rPr>
                <a:latin typeface="Courier"/>
              </a:rPr>
              <a:t>(</a:t>
            </a:r>
            <a:r>
              <a:rPr>
                <a:solidFill>
                  <a:srgbClr val="06287E"/>
                </a:solidFill>
                <a:latin typeface="Courier"/>
              </a:rPr>
              <a:t>c</a:t>
            </a:r>
            <a:r>
              <a:rPr>
                <a:latin typeface="Courier"/>
              </a:rPr>
              <a:t>(</a:t>
            </a:r>
            <a:r>
              <a:rPr>
                <a:solidFill>
                  <a:srgbClr val="40A070"/>
                </a:solidFill>
                <a:latin typeface="Courier"/>
              </a:rPr>
              <a:t>29655</a:t>
            </a:r>
            <a:r>
              <a:rPr>
                <a:latin typeface="Courier"/>
              </a:rPr>
              <a:t>, </a:t>
            </a:r>
            <a:r>
              <a:rPr>
                <a:solidFill>
                  <a:srgbClr val="40A070"/>
                </a:solidFill>
                <a:latin typeface="Courier"/>
              </a:rPr>
              <a:t>30749</a:t>
            </a:r>
            <a:r>
              <a:rPr>
                <a:latin typeface="Courier"/>
              </a:rPr>
              <a:t>), </a:t>
            </a:r>
            <a:r>
              <a:rPr>
                <a:solidFill>
                  <a:srgbClr val="06287E"/>
                </a:solidFill>
                <a:latin typeface="Courier"/>
              </a:rPr>
              <a:t>c</a:t>
            </a:r>
            <a:r>
              <a:rPr>
                <a:latin typeface="Courier"/>
              </a:rPr>
              <a:t>(</a:t>
            </a:r>
            <a:r>
              <a:rPr>
                <a:solidFill>
                  <a:srgbClr val="40A070"/>
                </a:solidFill>
                <a:latin typeface="Courier"/>
              </a:rPr>
              <a:t>33408</a:t>
            </a:r>
            <a:r>
              <a:rPr>
                <a:latin typeface="Courier"/>
              </a:rPr>
              <a:t>, </a:t>
            </a:r>
            <a:r>
              <a:rPr>
                <a:solidFill>
                  <a:srgbClr val="40A070"/>
                </a:solidFill>
                <a:latin typeface="Courier"/>
              </a:rPr>
              <a:t>34859</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résultat significatif sur lequel personne ne devrait agir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Groupe</a:t>
                      </a:r>
                    </a:p>
                  </a:txBody>
                  <a:tcPr/>
                </a:tc>
                <a:tc>
                  <a:txBody>
                    <a:bodyPr/>
                    <a:lstStyle/>
                    <a:p>
                      <a:pPr lvl="0" indent="0" marL="0">
                        <a:buNone/>
                      </a:pPr>
                      <a:r>
                        <a:rPr/>
                        <a:t>Présences</a:t>
                      </a:r>
                    </a:p>
                  </a:txBody>
                  <a:tcPr/>
                </a:tc>
                <a:tc>
                  <a:txBody>
                    <a:bodyPr/>
                    <a:lstStyle/>
                    <a:p>
                      <a:pPr lvl="0" indent="0" marL="0">
                        <a:buNone/>
                      </a:pPr>
                      <a:r>
                        <a:rPr/>
                        <a:t>Pointages</a:t>
                      </a:r>
                    </a:p>
                  </a:txBody>
                  <a:tcPr/>
                </a:tc>
                <a:tc>
                  <a:txBody>
                    <a:bodyPr/>
                    <a:lstStyle/>
                    <a:p>
                      <a:pPr lvl="0" indent="0" marL="0">
                        <a:buNone/>
                      </a:pPr>
                      <a:r>
                        <a:rPr/>
                        <a:t>Taux</a:t>
                      </a:r>
                    </a:p>
                  </a:txBody>
                  <a:tcPr/>
                </a:tc>
              </a:tr>
              <a:tr h="0">
                <a:tc>
                  <a:txBody>
                    <a:bodyPr/>
                    <a:lstStyle/>
                    <a:p>
                      <a:pPr lvl="0" indent="0" marL="0">
                        <a:buNone/>
                      </a:pPr>
                      <a:r>
                        <a:rPr/>
                        <a:t>Garçons</a:t>
                      </a:r>
                    </a:p>
                  </a:txBody>
                </a:tc>
                <a:tc>
                  <a:txBody>
                    <a:bodyPr/>
                    <a:lstStyle/>
                    <a:p>
                      <a:pPr lvl="0" indent="0" marL="0">
                        <a:buNone/>
                      </a:pPr>
                      <a:r>
                        <a:rPr/>
                        <a:t>29 655</a:t>
                      </a:r>
                    </a:p>
                  </a:txBody>
                </a:tc>
                <a:tc>
                  <a:txBody>
                    <a:bodyPr/>
                    <a:lstStyle/>
                    <a:p>
                      <a:pPr lvl="0" indent="0" marL="0">
                        <a:buNone/>
                      </a:pPr>
                      <a:r>
                        <a:rPr/>
                        <a:t>33 408</a:t>
                      </a:r>
                    </a:p>
                  </a:txBody>
                </a:tc>
                <a:tc>
                  <a:txBody>
                    <a:bodyPr/>
                    <a:lstStyle/>
                    <a:p>
                      <a:pPr lvl="0" indent="0" marL="0">
                        <a:buNone/>
                      </a:pPr>
                      <a:r>
                        <a:rPr b="1"/>
                        <a:t>88,77 %</a:t>
                      </a:r>
                    </a:p>
                  </a:txBody>
                </a:tc>
              </a:tr>
              <a:tr h="0">
                <a:tc>
                  <a:txBody>
                    <a:bodyPr/>
                    <a:lstStyle/>
                    <a:p>
                      <a:pPr lvl="0" indent="0" marL="0">
                        <a:buNone/>
                      </a:pPr>
                      <a:r>
                        <a:rPr/>
                        <a:t>Filles</a:t>
                      </a:r>
                    </a:p>
                  </a:txBody>
                </a:tc>
                <a:tc>
                  <a:txBody>
                    <a:bodyPr/>
                    <a:lstStyle/>
                    <a:p>
                      <a:pPr lvl="0" indent="0" marL="0">
                        <a:buNone/>
                      </a:pPr>
                      <a:r>
                        <a:rPr/>
                        <a:t>30 749</a:t>
                      </a:r>
                    </a:p>
                  </a:txBody>
                </a:tc>
                <a:tc>
                  <a:txBody>
                    <a:bodyPr/>
                    <a:lstStyle/>
                    <a:p>
                      <a:pPr lvl="0" indent="0" marL="0">
                        <a:buNone/>
                      </a:pPr>
                      <a:r>
                        <a:rPr/>
                        <a:t>34 859</a:t>
                      </a:r>
                    </a:p>
                  </a:txBody>
                </a:tc>
                <a:tc>
                  <a:txBody>
                    <a:bodyPr/>
                    <a:lstStyle/>
                    <a:p>
                      <a:pPr lvl="0" indent="0" marL="0">
                        <a:buNone/>
                      </a:pPr>
                      <a:r>
                        <a:rPr b="1"/>
                        <a:t>88,21 %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résultat significatif sur lequel personne ne devrait agir</a:t>
            </a:r>
          </a:p>
        </p:txBody>
      </p:sp>
      <p:sp>
        <p:nvSpPr>
          <p:cNvPr id="3" name="Content Placeholder 2"/>
          <p:cNvSpPr>
            <a:spLocks noGrp="1"/>
          </p:cNvSpPr>
          <p:nvPr>
            <p:ph idx="1"/>
          </p:nvPr>
        </p:nvSpPr>
        <p:spPr/>
        <p:txBody>
          <a:bodyPr/>
          <a:lstStyle/>
          <a:p>
            <a:pPr lvl="0"/>
            <a:r>
              <a:rPr/>
              <a:t>Différence 0,56 point de pourcentage. z = 2,28, p = 0,023</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Convertissez-la dans l’unité de la décision — En Python</a:t>
            </a:r>
          </a:p>
        </p:txBody>
      </p:sp>
      <p:sp>
        <p:nvSpPr>
          <p:cNvPr id="3" name="Content Placeholder 2"/>
          <p:cNvSpPr>
            <a:spLocks noGrp="1"/>
          </p:cNvSpPr>
          <p:nvPr>
            <p:ph idx="1"/>
          </p:nvPr>
        </p:nvSpPr>
        <p:spPr/>
        <p:txBody>
          <a:bodyPr/>
          <a:lstStyle/>
          <a:p>
            <a:pPr lvl="0" indent="0">
              <a:buNone/>
            </a:pPr>
            <a:r>
              <a:rPr>
                <a:latin typeface="Courier"/>
              </a:rPr>
              <a:t>term_days </a:t>
            </a:r>
            <a:r>
              <a:rPr>
                <a:solidFill>
                  <a:srgbClr val="666666"/>
                </a:solidFill>
                <a:latin typeface="Courier"/>
              </a:rPr>
              <a:t>=</a:t>
            </a:r>
            <a:r>
              <a:rPr>
                <a:latin typeface="Courier"/>
              </a:rPr>
              <a:t> marked[</a:t>
            </a:r>
            <a:r>
              <a:rPr>
                <a:solidFill>
                  <a:srgbClr val="4070A0"/>
                </a:solidFill>
                <a:latin typeface="Courier"/>
              </a:rPr>
              <a:t>"attendance_date"</a:t>
            </a:r>
            <a:r>
              <a:rPr>
                <a:latin typeface="Courier"/>
              </a:rPr>
              <a:t>].nunique()</a:t>
            </a:r>
            <a:br/>
            <a:r>
              <a:rPr>
                <a:latin typeface="Courier"/>
              </a:rPr>
              <a:t>gap </a:t>
            </a:r>
            <a:r>
              <a:rPr>
                <a:solidFill>
                  <a:srgbClr val="666666"/>
                </a:solidFill>
                <a:latin typeface="Courier"/>
              </a:rPr>
              <a:t>=</a:t>
            </a:r>
            <a:r>
              <a:rPr>
                <a:latin typeface="Courier"/>
              </a:rPr>
              <a:t> </a:t>
            </a:r>
            <a:r>
              <a:rPr>
                <a:solidFill>
                  <a:srgbClr val="40A070"/>
                </a:solidFill>
                <a:latin typeface="Courier"/>
              </a:rPr>
              <a:t>0.0056</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term_days</a:t>
            </a:r>
            <a:r>
              <a:rPr>
                <a:solidFill>
                  <a:srgbClr val="4070A0"/>
                </a:solidFill>
                <a:latin typeface="Courier"/>
              </a:rPr>
              <a:t>}</a:t>
            </a:r>
            <a:r>
              <a:rPr>
                <a:solidFill>
                  <a:srgbClr val="BB6688"/>
                </a:solidFill>
                <a:latin typeface="Courier"/>
              </a:rPr>
              <a:t> school days in the term"</a:t>
            </a:r>
            <a:r>
              <a:rPr>
                <a:latin typeface="Courier"/>
              </a:rPr>
              <a:t>)</a:t>
            </a:r>
            <a:br/>
            <a:r>
              <a:rPr>
                <a:solidFill>
                  <a:srgbClr val="008000"/>
                </a:solidFill>
                <a:latin typeface="Courier"/>
              </a:rPr>
              <a:t>print</a:t>
            </a:r>
            <a:r>
              <a:rPr>
                <a:latin typeface="Courier"/>
              </a:rPr>
              <a:t>(</a:t>
            </a:r>
            <a:r>
              <a:rPr>
                <a:solidFill>
                  <a:srgbClr val="BB6688"/>
                </a:solidFill>
                <a:latin typeface="Courier"/>
              </a:rPr>
              <a:t>f"0.56 points = </a:t>
            </a:r>
            <a:r>
              <a:rPr>
                <a:solidFill>
                  <a:srgbClr val="4070A0"/>
                </a:solidFill>
                <a:latin typeface="Courier"/>
              </a:rPr>
              <a:t>{</a:t>
            </a:r>
            <a:r>
              <a:rPr>
                <a:latin typeface="Courier"/>
              </a:rPr>
              <a:t>gap </a:t>
            </a:r>
            <a:r>
              <a:rPr>
                <a:solidFill>
                  <a:srgbClr val="666666"/>
                </a:solidFill>
                <a:latin typeface="Courier"/>
              </a:rPr>
              <a:t>*</a:t>
            </a:r>
            <a:r>
              <a:rPr>
                <a:latin typeface="Courier"/>
              </a:rPr>
              <a:t> term_days</a:t>
            </a:r>
            <a:r>
              <a:rPr>
                <a:solidFill>
                  <a:srgbClr val="4070A0"/>
                </a:solidFill>
                <a:latin typeface="Courier"/>
              </a:rPr>
              <a:t>:.2f}</a:t>
            </a:r>
            <a:r>
              <a:rPr>
                <a:solidFill>
                  <a:srgbClr val="BB6688"/>
                </a:solidFill>
                <a:latin typeface="Courier"/>
              </a:rPr>
              <a:t> days per student per term"</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Convertissez-la dans l’unité de la décision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statistic is in percentage points. The decision is in days.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Convertissez-la dans l’unité de la décision</a:t>
            </a:r>
          </a:p>
        </p:txBody>
      </p:sp>
      <p:sp>
        <p:nvSpPr>
          <p:cNvPr id="3" name="Content Placeholder 2"/>
          <p:cNvSpPr>
            <a:spLocks noGrp="1"/>
          </p:cNvSpPr>
          <p:nvPr>
            <p:ph idx="1"/>
          </p:nvPr>
        </p:nvSpPr>
        <p:spPr/>
        <p:txBody>
          <a:bodyPr/>
          <a:lstStyle/>
          <a:p>
            <a:pPr lvl="0"/>
            <a:r>
              <a:rPr/>
              <a:t>Soixante jours de classe, donc 0,56 % vaut 0,34 jour — environ un tiers de journée par enfant et par trimestre</a:t>
            </a:r>
          </a:p>
          <a:p>
            <a:pPr lvl="0"/>
            <a:r>
              <a:rPr/>
              <a:t>Convertissez toujours un effet dans l’unité où se prend la décision — Les points de pourcentage sont l’unité de…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p est devenu petit : c’était le 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scale </a:t>
            </a:r>
            <a:r>
              <a:rPr b="1">
                <a:solidFill>
                  <a:srgbClr val="007020"/>
                </a:solidFill>
                <a:latin typeface="Courier"/>
              </a:rPr>
              <a:t>in</a:t>
            </a:r>
            <a:r>
              <a:rPr>
                <a:latin typeface="Courier"/>
              </a:rPr>
              <a:t> (</a:t>
            </a:r>
            <a:r>
              <a:rPr>
                <a:solidFill>
                  <a:srgbClr val="40A070"/>
                </a:solidFill>
                <a:latin typeface="Courier"/>
              </a:rPr>
              <a:t>0.05</a:t>
            </a:r>
            <a:r>
              <a:rPr>
                <a:latin typeface="Courier"/>
              </a:rPr>
              <a:t>, </a:t>
            </a:r>
            <a:r>
              <a:rPr>
                <a:solidFill>
                  <a:srgbClr val="40A070"/>
                </a:solidFill>
                <a:latin typeface="Courier"/>
              </a:rPr>
              <a:t>0.2</a:t>
            </a:r>
            <a:r>
              <a:rPr>
                <a:latin typeface="Courier"/>
              </a:rPr>
              <a:t>, </a:t>
            </a:r>
            <a:r>
              <a:rPr>
                <a:solidFill>
                  <a:srgbClr val="40A070"/>
                </a:solidFill>
                <a:latin typeface="Courier"/>
              </a:rPr>
              <a:t>1.0</a:t>
            </a:r>
            <a:r>
              <a:rPr>
                <a:latin typeface="Courier"/>
              </a:rPr>
              <a:t>):</a:t>
            </a:r>
            <a:br/>
            <a:r>
              <a:rPr>
                <a:latin typeface="Courier"/>
              </a:rPr>
              <a:t>    k </a:t>
            </a:r>
            <a:r>
              <a:rPr>
                <a:solidFill>
                  <a:srgbClr val="666666"/>
                </a:solidFill>
                <a:latin typeface="Courier"/>
              </a:rPr>
              <a:t>=</a:t>
            </a:r>
            <a:r>
              <a:rPr>
                <a:latin typeface="Courier"/>
              </a:rPr>
              <a:t> (by_sex[</a:t>
            </a:r>
            <a:r>
              <a:rPr>
                <a:solidFill>
                  <a:srgbClr val="4070A0"/>
                </a:solidFill>
                <a:latin typeface="Courier"/>
              </a:rPr>
              <a:t>"sum"</a:t>
            </a:r>
            <a:r>
              <a:rPr>
                <a:latin typeface="Courier"/>
              </a:rPr>
              <a:t>] </a:t>
            </a:r>
            <a:r>
              <a:rPr>
                <a:solidFill>
                  <a:srgbClr val="666666"/>
                </a:solidFill>
                <a:latin typeface="Courier"/>
              </a:rPr>
              <a:t>*</a:t>
            </a:r>
            <a:r>
              <a:rPr>
                <a:latin typeface="Courier"/>
              </a:rPr>
              <a:t> scale).</a:t>
            </a:r>
            <a:r>
              <a:rPr>
                <a:solidFill>
                  <a:srgbClr val="008000"/>
                </a:solidFill>
                <a:latin typeface="Courier"/>
              </a:rPr>
              <a:t>round</a:t>
            </a:r>
            <a:r>
              <a:rPr>
                <a:latin typeface="Courier"/>
              </a:rPr>
              <a:t>().astype(</a:t>
            </a:r>
            <a:r>
              <a:rPr>
                <a:solidFill>
                  <a:srgbClr val="008000"/>
                </a:solidFill>
                <a:latin typeface="Courier"/>
              </a:rPr>
              <a:t>int</a:t>
            </a:r>
            <a:r>
              <a:rPr>
                <a:latin typeface="Courier"/>
              </a:rPr>
              <a:t>)</a:t>
            </a:r>
            <a:br/>
            <a:r>
              <a:rPr>
                <a:latin typeface="Courier"/>
              </a:rPr>
              <a:t>    n </a:t>
            </a:r>
            <a:r>
              <a:rPr>
                <a:solidFill>
                  <a:srgbClr val="666666"/>
                </a:solidFill>
                <a:latin typeface="Courier"/>
              </a:rPr>
              <a:t>=</a:t>
            </a:r>
            <a:r>
              <a:rPr>
                <a:latin typeface="Courier"/>
              </a:rPr>
              <a:t> (by_sex[</a:t>
            </a:r>
            <a:r>
              <a:rPr>
                <a:solidFill>
                  <a:srgbClr val="4070A0"/>
                </a:solidFill>
                <a:latin typeface="Courier"/>
              </a:rPr>
              <a:t>"size"</a:t>
            </a:r>
            <a:r>
              <a:rPr>
                <a:latin typeface="Courier"/>
              </a:rPr>
              <a:t>] </a:t>
            </a:r>
            <a:r>
              <a:rPr>
                <a:solidFill>
                  <a:srgbClr val="666666"/>
                </a:solidFill>
                <a:latin typeface="Courier"/>
              </a:rPr>
              <a:t>*</a:t>
            </a:r>
            <a:r>
              <a:rPr>
                <a:latin typeface="Courier"/>
              </a:rPr>
              <a:t> scale).</a:t>
            </a:r>
            <a:r>
              <a:rPr>
                <a:solidFill>
                  <a:srgbClr val="008000"/>
                </a:solidFill>
                <a:latin typeface="Courier"/>
              </a:rPr>
              <a:t>round</a:t>
            </a:r>
            <a:r>
              <a:rPr>
                <a:latin typeface="Courier"/>
              </a:rPr>
              <a:t>().astype(</a:t>
            </a:r>
            <a:r>
              <a:rPr>
                <a:solidFill>
                  <a:srgbClr val="008000"/>
                </a:solidFill>
                <a:latin typeface="Courier"/>
              </a:rPr>
              <a:t>int</a:t>
            </a:r>
            <a:r>
              <a:rPr>
                <a:latin typeface="Courier"/>
              </a:rPr>
              <a:t>)</a:t>
            </a:r>
            <a:br/>
            <a:r>
              <a:rPr>
                <a:latin typeface="Courier"/>
              </a:rPr>
              <a:t>    stat, p </a:t>
            </a:r>
            <a:r>
              <a:rPr>
                <a:solidFill>
                  <a:srgbClr val="666666"/>
                </a:solidFill>
                <a:latin typeface="Courier"/>
              </a:rPr>
              <a:t>=</a:t>
            </a:r>
            <a:r>
              <a:rPr>
                <a:latin typeface="Courier"/>
              </a:rPr>
              <a:t> proportions_ztest(k, n)</a:t>
            </a:r>
            <a:br/>
            <a:r>
              <a:rPr>
                <a:latin typeface="Courier"/>
              </a:rPr>
              <a:t>    </a:t>
            </a: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latin typeface="Courier"/>
              </a:rPr>
              <a:t>n</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:&gt;6,}</a:t>
            </a:r>
            <a:r>
              <a:rPr>
                <a:solidFill>
                  <a:srgbClr val="BB6688"/>
                </a:solidFill>
                <a:latin typeface="Courier"/>
              </a:rPr>
              <a:t>  difference </a:t>
            </a:r>
            <a:r>
              <a:rPr>
                <a:solidFill>
                  <a:srgbClr val="4070A0"/>
                </a:solidFill>
                <a:latin typeface="Courier"/>
              </a:rPr>
              <a:t>{</a:t>
            </a:r>
            <a:r>
              <a:rPr>
                <a:latin typeface="Courier"/>
              </a:rPr>
              <a:t>k[</a:t>
            </a:r>
            <a:r>
              <a:rPr>
                <a:solidFill>
                  <a:srgbClr val="40A070"/>
                </a:solidFill>
                <a:latin typeface="Courier"/>
              </a:rPr>
              <a:t>1</a:t>
            </a:r>
            <a:r>
              <a:rPr>
                <a:latin typeface="Courier"/>
              </a:rPr>
              <a:t>]</a:t>
            </a:r>
            <a:r>
              <a:rPr>
                <a:solidFill>
                  <a:srgbClr val="666666"/>
                </a:solidFill>
                <a:latin typeface="Courier"/>
              </a:rPr>
              <a:t>/</a:t>
            </a:r>
            <a:r>
              <a:rPr>
                <a:latin typeface="Courier"/>
              </a:rPr>
              <a:t>n[</a:t>
            </a:r>
            <a:r>
              <a:rPr>
                <a:solidFill>
                  <a:srgbClr val="40A070"/>
                </a:solidFill>
                <a:latin typeface="Courier"/>
              </a:rPr>
              <a:t>1</a:t>
            </a:r>
            <a:r>
              <a:rPr>
                <a:latin typeface="Courier"/>
              </a:rPr>
              <a:t>] </a:t>
            </a:r>
            <a:r>
              <a:rPr>
                <a:solidFill>
                  <a:srgbClr val="666666"/>
                </a:solidFill>
                <a:latin typeface="Courier"/>
              </a:rPr>
              <a:t>-</a:t>
            </a:r>
            <a:r>
              <a:rPr>
                <a:latin typeface="Courier"/>
              </a:rPr>
              <a:t> k[</a:t>
            </a:r>
            <a:r>
              <a:rPr>
                <a:solidFill>
                  <a:srgbClr val="40A070"/>
                </a:solidFill>
                <a:latin typeface="Courier"/>
              </a:rPr>
              <a:t>0</a:t>
            </a:r>
            <a:r>
              <a:rPr>
                <a:latin typeface="Courier"/>
              </a:rPr>
              <a:t>]</a:t>
            </a:r>
            <a:r>
              <a:rPr>
                <a:solidFill>
                  <a:srgbClr val="666666"/>
                </a:solidFill>
                <a:latin typeface="Courier"/>
              </a:rPr>
              <a:t>/</a:t>
            </a:r>
            <a:r>
              <a:rPr>
                <a:latin typeface="Courier"/>
              </a:rPr>
              <a:t>n[</a:t>
            </a:r>
            <a:r>
              <a:rPr>
                <a:solidFill>
                  <a:srgbClr val="40A070"/>
                </a:solidFill>
                <a:latin typeface="Courier"/>
              </a:rPr>
              <a:t>0</a:t>
            </a:r>
            <a:r>
              <a:rPr>
                <a:latin typeface="Courier"/>
              </a:rPr>
              <a:t>]</a:t>
            </a:r>
            <a:r>
              <a:rPr>
                <a:solidFill>
                  <a:srgbClr val="4070A0"/>
                </a:solidFill>
                <a:latin typeface="Courier"/>
              </a:rPr>
              <a:t>:+.2%}</a:t>
            </a:r>
            <a:r>
              <a:rPr>
                <a:solidFill>
                  <a:srgbClr val="BB6688"/>
                </a:solidFill>
                <a:latin typeface="Courier"/>
              </a:rPr>
              <a:t>  p = </a:t>
            </a:r>
            <a:r>
              <a:rPr>
                <a:solidFill>
                  <a:srgbClr val="4070A0"/>
                </a:solidFill>
                <a:latin typeface="Courier"/>
              </a:rPr>
              <a:t>{</a:t>
            </a:r>
            <a:r>
              <a:rPr>
                <a:latin typeface="Courier"/>
              </a:rPr>
              <a:t>p</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p est devenu petit : c’était le n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proportions, smaller n, and the p-value walks back across 0.05.</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p est devenu petit : c’était le 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Échantillon</a:t>
                      </a:r>
                    </a:p>
                  </a:txBody>
                  <a:tcPr/>
                </a:tc>
                <a:tc>
                  <a:txBody>
                    <a:bodyPr/>
                    <a:lstStyle/>
                    <a:p>
                      <a:pPr lvl="0" indent="0" marL="0">
                        <a:buNone/>
                      </a:pPr>
                      <a:r>
                        <a:rPr/>
                        <a:t>Différence</a:t>
                      </a:r>
                    </a:p>
                  </a:txBody>
                  <a:tcPr/>
                </a:tc>
                <a:tc>
                  <a:txBody>
                    <a:bodyPr/>
                    <a:lstStyle/>
                    <a:p>
                      <a:pPr lvl="0" indent="0" marL="0">
                        <a:buNone/>
                      </a:pPr>
                      <a:r>
                        <a:rPr/>
                        <a:t>p</a:t>
                      </a:r>
                    </a:p>
                  </a:txBody>
                  <a:tcPr/>
                </a:tc>
              </a:tr>
              <a:tr h="0">
                <a:tc>
                  <a:txBody>
                    <a:bodyPr/>
                    <a:lstStyle/>
                    <a:p>
                      <a:pPr lvl="0" indent="0" marL="0">
                        <a:buNone/>
                      </a:pPr>
                      <a:r>
                        <a:rPr/>
                        <a:t>5 % des pointages (n=3 413)</a:t>
                      </a:r>
                    </a:p>
                  </a:txBody>
                </a:tc>
                <a:tc>
                  <a:txBody>
                    <a:bodyPr/>
                    <a:lstStyle/>
                    <a:p>
                      <a:pPr lvl="0" indent="0" marL="0">
                        <a:buNone/>
                      </a:pPr>
                      <a:r>
                        <a:rPr/>
                        <a:t>+0,62 %</a:t>
                      </a:r>
                    </a:p>
                  </a:txBody>
                </a:tc>
                <a:tc>
                  <a:txBody>
                    <a:bodyPr/>
                    <a:lstStyle/>
                    <a:p>
                      <a:pPr lvl="0" indent="0" marL="0">
                        <a:buNone/>
                      </a:pPr>
                      <a:r>
                        <a:rPr/>
                        <a:t>0,570</a:t>
                      </a:r>
                    </a:p>
                  </a:txBody>
                </a:tc>
              </a:tr>
              <a:tr h="0">
                <a:tc>
                  <a:txBody>
                    <a:bodyPr/>
                    <a:lstStyle/>
                    <a:p>
                      <a:pPr lvl="0" indent="0" marL="0">
                        <a:buNone/>
                      </a:pPr>
                      <a:r>
                        <a:rPr/>
                        <a:t>20 % (n=13 654)</a:t>
                      </a:r>
                    </a:p>
                  </a:txBody>
                </a:tc>
                <a:tc>
                  <a:txBody>
                    <a:bodyPr/>
                    <a:lstStyle/>
                    <a:p>
                      <a:pPr lvl="0" indent="0" marL="0">
                        <a:buNone/>
                      </a:pPr>
                      <a:r>
                        <a:rPr/>
                        <a:t>+0,55 %</a:t>
                      </a:r>
                    </a:p>
                  </a:txBody>
                </a:tc>
                <a:tc>
                  <a:txBody>
                    <a:bodyPr/>
                    <a:lstStyle/>
                    <a:p>
                      <a:pPr lvl="0" indent="0" marL="0">
                        <a:buNone/>
                      </a:pPr>
                      <a:r>
                        <a:rPr/>
                        <a:t>0,314</a:t>
                      </a:r>
                    </a:p>
                  </a:txBody>
                </a:tc>
              </a:tr>
              <a:tr h="0">
                <a:tc>
                  <a:txBody>
                    <a:bodyPr/>
                    <a:lstStyle/>
                    <a:p>
                      <a:pPr lvl="0" indent="0" marL="0">
                        <a:buNone/>
                      </a:pPr>
                      <a:r>
                        <a:rPr b="1"/>
                        <a:t>100 % (n=68 267)</a:t>
                      </a:r>
                    </a:p>
                  </a:txBody>
                </a:tc>
                <a:tc>
                  <a:txBody>
                    <a:bodyPr/>
                    <a:lstStyle/>
                    <a:p>
                      <a:pPr lvl="0" indent="0" marL="0">
                        <a:buNone/>
                      </a:pPr>
                      <a:r>
                        <a:rPr b="1"/>
                        <a:t>+0,56 %</a:t>
                      </a:r>
                    </a:p>
                  </a:txBody>
                </a:tc>
                <a:tc>
                  <a:txBody>
                    <a:bodyPr/>
                    <a:lstStyle/>
                    <a:p>
                      <a:pPr lvl="0" indent="0" marL="0">
                        <a:buNone/>
                      </a:pPr>
                      <a:r>
                        <a:rPr b="1"/>
                        <a:t>0,023</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p est devenu petit : c’était le n</a:t>
            </a:r>
          </a:p>
        </p:txBody>
      </p:sp>
      <p:sp>
        <p:nvSpPr>
          <p:cNvPr id="3" name="Content Placeholder 2"/>
          <p:cNvSpPr>
            <a:spLocks noGrp="1"/>
          </p:cNvSpPr>
          <p:nvPr>
            <p:ph idx="1"/>
          </p:nvPr>
        </p:nvSpPr>
        <p:spPr/>
        <p:txBody>
          <a:bodyPr/>
          <a:lstStyle/>
          <a:p>
            <a:pPr lvl="0"/>
            <a:r>
              <a:rPr/>
              <a:t>L’effet n’a jamais changé. Seul l’échantillon a changé — Un p est une affirmation sur la force de la preuve, non sur…</a:t>
            </a:r>
          </a:p>
          <a:p>
            <a:pPr lvl="0"/>
            <a:r>
              <a:rPr/>
              <a:t>Un p seul ne peut donc jamais vous dire si quelque chose compte — Il vous dit si vous pouvez écarter zéro, et zéro est…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une taille d’effet à côté de chaque p</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Mesure</a:t>
                      </a:r>
                    </a:p>
                  </a:txBody>
                  <a:tcPr/>
                </a:tc>
                <a:tc>
                  <a:txBody>
                    <a:bodyPr/>
                    <a:lstStyle/>
                    <a:p>
                      <a:pPr lvl="0" indent="0" marL="0">
                        <a:buNone/>
                      </a:pPr>
                      <a:r>
                        <a:rPr/>
                        <a:t>Pour</a:t>
                      </a:r>
                    </a:p>
                  </a:txBody>
                  <a:tcPr/>
                </a:tc>
                <a:tc>
                  <a:txBody>
                    <a:bodyPr/>
                    <a:lstStyle/>
                    <a:p>
                      <a:pPr lvl="0" indent="0" marL="0">
                        <a:buNone/>
                      </a:pPr>
                      <a:r>
                        <a:rPr/>
                        <a:t>Se lit comme</a:t>
                      </a:r>
                    </a:p>
                  </a:txBody>
                  <a:tcPr/>
                </a:tc>
              </a:tr>
              <a:tr h="0">
                <a:tc>
                  <a:txBody>
                    <a:bodyPr/>
                    <a:lstStyle/>
                    <a:p>
                      <a:pPr lvl="0" indent="0" marL="0">
                        <a:buNone/>
                      </a:pPr>
                      <a:r>
                        <a:rPr b="1"/>
                        <a:t>Différence en points de pourcentage</a:t>
                      </a:r>
                    </a:p>
                  </a:txBody>
                </a:tc>
                <a:tc>
                  <a:txBody>
                    <a:bodyPr/>
                    <a:lstStyle/>
                    <a:p>
                      <a:pPr lvl="0" indent="0" marL="0">
                        <a:buNone/>
                      </a:pPr>
                      <a:r>
                        <a:rPr/>
                        <a:t>Deux proportions</a:t>
                      </a:r>
                    </a:p>
                  </a:txBody>
                </a:tc>
                <a:tc>
                  <a:txBody>
                    <a:bodyPr/>
                    <a:lstStyle/>
                    <a:p>
                      <a:pPr lvl="0" indent="0" marL="0">
                        <a:buNone/>
                      </a:pPr>
                      <a:r>
                        <a:rPr/>
                        <a:t>La réponse directe</a:t>
                      </a:r>
                    </a:p>
                  </a:txBody>
                </a:tc>
              </a:tr>
              <a:tr h="0">
                <a:tc>
                  <a:txBody>
                    <a:bodyPr/>
                    <a:lstStyle/>
                    <a:p>
                      <a:pPr lvl="0" indent="0" marL="0">
                        <a:buNone/>
                      </a:pPr>
                      <a:r>
                        <a:rPr b="1"/>
                        <a:t>Rapport de risques</a:t>
                      </a:r>
                    </a:p>
                  </a:txBody>
                </a:tc>
                <a:tc>
                  <a:txBody>
                    <a:bodyPr/>
                    <a:lstStyle/>
                    <a:p>
                      <a:pPr lvl="0" indent="0" marL="0">
                        <a:buNone/>
                      </a:pPr>
                      <a:r>
                        <a:rPr/>
                        <a:t>Deux proportions, événements rares</a:t>
                      </a:r>
                    </a:p>
                  </a:txBody>
                </a:tc>
                <a:tc>
                  <a:txBody>
                    <a:bodyPr/>
                    <a:lstStyle/>
                    <a:p>
                      <a:pPr lvl="0" indent="0" marL="0">
                        <a:buNone/>
                      </a:pPr>
                      <a:r>
                        <a:rPr/>
                        <a:t>Combien de fois plus probable</a:t>
                      </a:r>
                    </a:p>
                  </a:txBody>
                </a:tc>
              </a:tr>
              <a:tr h="0">
                <a:tc>
                  <a:txBody>
                    <a:bodyPr/>
                    <a:lstStyle/>
                    <a:p>
                      <a:pPr lvl="0" indent="0" marL="0">
                        <a:buNone/>
                      </a:pPr>
                      <a:r>
                        <a:rPr b="1"/>
                        <a:t>d de Cohen</a:t>
                      </a:r>
                    </a:p>
                  </a:txBody>
                </a:tc>
                <a:tc>
                  <a:txBody>
                    <a:bodyPr/>
                    <a:lstStyle/>
                    <a:p>
                      <a:pPr lvl="0" indent="0" marL="0">
                        <a:buNone/>
                      </a:pPr>
                      <a:r>
                        <a:rPr/>
                        <a:t>Deux moyennes</a:t>
                      </a:r>
                    </a:p>
                  </a:txBody>
                </a:tc>
                <a:tc>
                  <a:txBody>
                    <a:bodyPr/>
                    <a:lstStyle/>
                    <a:p>
                      <a:pPr lvl="0" indent="0" marL="0">
                        <a:buNone/>
                      </a:pPr>
                      <a:r>
                        <a:rPr/>
                        <a:t>Écarts-types de séparation</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une taille d’effet à côté de chaque p — En Python</a:t>
            </a:r>
          </a:p>
        </p:txBody>
      </p:sp>
      <p:sp>
        <p:nvSpPr>
          <p:cNvPr id="3" name="Content Placeholder 2"/>
          <p:cNvSpPr>
            <a:spLocks noGrp="1"/>
          </p:cNvSpPr>
          <p:nvPr>
            <p:ph idx="1"/>
          </p:nvPr>
        </p:nvSpPr>
        <p:spPr/>
        <p:txBody>
          <a:bodyPr/>
          <a:lstStyle/>
          <a:p>
            <a:pPr lvl="0" indent="0">
              <a:buNone/>
            </a:pPr>
            <a:r>
              <a:rPr>
                <a:latin typeface="Courier"/>
              </a:rPr>
              <a:t>p_boys, p_girls </a:t>
            </a:r>
            <a:r>
              <a:rPr>
                <a:solidFill>
                  <a:srgbClr val="666666"/>
                </a:solidFill>
                <a:latin typeface="Courier"/>
              </a:rPr>
              <a:t>=</a:t>
            </a:r>
            <a:r>
              <a:rPr>
                <a:latin typeface="Courier"/>
              </a:rPr>
              <a:t> by_sex[</a:t>
            </a:r>
            <a:r>
              <a:rPr>
                <a:solidFill>
                  <a:srgbClr val="4070A0"/>
                </a:solidFill>
                <a:latin typeface="Courier"/>
              </a:rPr>
              <a:t>"sum"</a:t>
            </a:r>
            <a:r>
              <a:rPr>
                <a:latin typeface="Courier"/>
              </a:rPr>
              <a:t>] </a:t>
            </a:r>
            <a:r>
              <a:rPr>
                <a:solidFill>
                  <a:srgbClr val="666666"/>
                </a:solidFill>
                <a:latin typeface="Courier"/>
              </a:rPr>
              <a:t>/</a:t>
            </a:r>
            <a:r>
              <a:rPr>
                <a:latin typeface="Courier"/>
              </a:rPr>
              <a:t> by_sex[</a:t>
            </a:r>
            <a:r>
              <a:rPr>
                <a:solidFill>
                  <a:srgbClr val="4070A0"/>
                </a:solidFill>
                <a:latin typeface="Courier"/>
              </a:rPr>
              <a:t>"size"</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p_boys </a:t>
            </a:r>
            <a:r>
              <a:rPr>
                <a:solidFill>
                  <a:srgbClr val="666666"/>
                </a:solidFill>
                <a:latin typeface="Courier"/>
              </a:rPr>
              <a:t>-</a:t>
            </a:r>
            <a:r>
              <a:rPr>
                <a:latin typeface="Courier"/>
              </a:rPr>
              <a:t> p_girls</a:t>
            </a:r>
            <a:r>
              <a:rPr>
                <a:solidFill>
                  <a:srgbClr val="4070A0"/>
                </a:solidFill>
                <a:latin typeface="Courier"/>
              </a:rPr>
              <a:t>:+.2%}</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f"risk ratio: </a:t>
            </a:r>
            <a:r>
              <a:rPr>
                <a:solidFill>
                  <a:srgbClr val="4070A0"/>
                </a:solidFill>
                <a:latin typeface="Courier"/>
              </a:rPr>
              <a:t>{</a:t>
            </a:r>
            <a:r>
              <a:rPr>
                <a:latin typeface="Courier"/>
              </a:rPr>
              <a:t>p_boys </a:t>
            </a:r>
            <a:r>
              <a:rPr>
                <a:solidFill>
                  <a:srgbClr val="666666"/>
                </a:solidFill>
                <a:latin typeface="Courier"/>
              </a:rPr>
              <a:t>/</a:t>
            </a:r>
            <a:r>
              <a:rPr>
                <a:latin typeface="Courier"/>
              </a:rPr>
              <a:t> p_girls</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une taille d’effet à côté de chaque p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lines. There is no excuse for a p-value with no effect size beside it.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une taille d’effet à côté de chaque p</a:t>
            </a:r>
          </a:p>
        </p:txBody>
      </p:sp>
      <p:sp>
        <p:nvSpPr>
          <p:cNvPr id="3" name="Content Placeholder 2"/>
          <p:cNvSpPr>
            <a:spLocks noGrp="1"/>
          </p:cNvSpPr>
          <p:nvPr>
            <p:ph idx="1"/>
          </p:nvPr>
        </p:nvSpPr>
        <p:spPr/>
        <p:txBody>
          <a:bodyPr/>
          <a:lstStyle/>
          <a:p>
            <a:pPr lvl="0"/>
            <a:r>
              <a:rPr/>
              <a:t>Rapport de risques 1,006 — Les garçons sont présents 0,6 % plus souvent en termes relatifs — une autre façon de dire le…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le seuil avant de tester — En Python</a:t>
            </a:r>
          </a:p>
        </p:txBody>
      </p:sp>
      <p:sp>
        <p:nvSpPr>
          <p:cNvPr id="3" name="Content Placeholder 2"/>
          <p:cNvSpPr>
            <a:spLocks noGrp="1"/>
          </p:cNvSpPr>
          <p:nvPr>
            <p:ph idx="1"/>
          </p:nvPr>
        </p:nvSpPr>
        <p:spPr/>
        <p:txBody>
          <a:bodyPr/>
          <a:lstStyle/>
          <a:p>
            <a:pPr lvl="0" indent="0">
              <a:buNone/>
            </a:pPr>
            <a:r>
              <a:rPr>
                <a:latin typeface="Courier"/>
              </a:rPr>
              <a:t>MEANINGFUL </a:t>
            </a:r>
            <a:r>
              <a:rPr>
                <a:solidFill>
                  <a:srgbClr val="666666"/>
                </a:solidFill>
                <a:latin typeface="Courier"/>
              </a:rPr>
              <a:t>=</a:t>
            </a:r>
            <a:r>
              <a:rPr>
                <a:latin typeface="Courier"/>
              </a:rPr>
              <a:t> </a:t>
            </a:r>
            <a:r>
              <a:rPr>
                <a:solidFill>
                  <a:srgbClr val="40A070"/>
                </a:solidFill>
                <a:latin typeface="Courier"/>
              </a:rPr>
              <a:t>0.03</a:t>
            </a:r>
            <a:r>
              <a:rPr>
                <a:latin typeface="Courier"/>
              </a:rPr>
              <a:t>      </a:t>
            </a:r>
            <a:r>
              <a:rPr i="1">
                <a:solidFill>
                  <a:srgbClr val="60A0B0"/>
                </a:solidFill>
                <a:latin typeface="Courier"/>
              </a:rPr>
              <a:t># 3 points of attendance, about 1.8 days a term</a:t>
            </a:r>
            <a:br/>
            <a:br/>
            <a:r>
              <a:rPr>
                <a:latin typeface="Courier"/>
              </a:rPr>
              <a:t>observed </a:t>
            </a:r>
            <a:r>
              <a:rPr>
                <a:solidFill>
                  <a:srgbClr val="666666"/>
                </a:solidFill>
                <a:latin typeface="Courier"/>
              </a:rPr>
              <a:t>=</a:t>
            </a:r>
            <a:r>
              <a:rPr>
                <a:latin typeface="Courier"/>
              </a:rPr>
              <a:t> p_boys </a:t>
            </a:r>
            <a:r>
              <a:rPr>
                <a:solidFill>
                  <a:srgbClr val="666666"/>
                </a:solidFill>
                <a:latin typeface="Courier"/>
              </a:rPr>
              <a:t>-</a:t>
            </a:r>
            <a:r>
              <a:rPr>
                <a:latin typeface="Courier"/>
              </a:rPr>
              <a:t> p_girls</a:t>
            </a:r>
            <a:br/>
            <a:r>
              <a:rPr>
                <a:solidFill>
                  <a:srgbClr val="008000"/>
                </a:solidFill>
                <a:latin typeface="Courier"/>
              </a:rPr>
              <a:t>print</a:t>
            </a:r>
            <a:r>
              <a:rPr>
                <a:latin typeface="Courier"/>
              </a:rPr>
              <a:t>(</a:t>
            </a:r>
            <a:r>
              <a:rPr>
                <a:solidFill>
                  <a:srgbClr val="BB6688"/>
                </a:solidFill>
                <a:latin typeface="Courier"/>
              </a:rPr>
              <a:t>f"observed </a:t>
            </a:r>
            <a:r>
              <a:rPr>
                <a:solidFill>
                  <a:srgbClr val="4070A0"/>
                </a:solidFill>
                <a:latin typeface="Courier"/>
              </a:rPr>
              <a:t>{</a:t>
            </a:r>
            <a:r>
              <a:rPr>
                <a:latin typeface="Courier"/>
              </a:rPr>
              <a:t>observed</a:t>
            </a:r>
            <a:r>
              <a:rPr>
                <a:solidFill>
                  <a:srgbClr val="4070A0"/>
                </a:solidFill>
                <a:latin typeface="Courier"/>
              </a:rPr>
              <a:t>:+.2%}</a:t>
            </a:r>
            <a:r>
              <a:rPr>
                <a:solidFill>
                  <a:srgbClr val="BB6688"/>
                </a:solidFill>
                <a:latin typeface="Courier"/>
              </a:rPr>
              <a:t>, threshold </a:t>
            </a:r>
            <a:r>
              <a:rPr>
                <a:solidFill>
                  <a:srgbClr val="4070A0"/>
                </a:solidFill>
                <a:latin typeface="Courier"/>
              </a:rPr>
              <a:t>{</a:t>
            </a:r>
            <a:r>
              <a:rPr>
                <a:latin typeface="Courier"/>
              </a:rPr>
              <a:t>MEANINGFUL</a:t>
            </a:r>
            <a:r>
              <a:rPr>
                <a:solidFill>
                  <a:srgbClr val="4070A0"/>
                </a:solidFill>
                <a:latin typeface="Courier"/>
              </a:rPr>
              <a:t>:.0%}</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f"large enough to act on: </a:t>
            </a:r>
            <a:r>
              <a:rPr>
                <a:solidFill>
                  <a:srgbClr val="4070A0"/>
                </a:solidFill>
                <a:latin typeface="Courier"/>
              </a:rPr>
              <a:t>{</a:t>
            </a:r>
            <a:r>
              <a:rPr>
                <a:solidFill>
                  <a:srgbClr val="008000"/>
                </a:solidFill>
                <a:latin typeface="Courier"/>
              </a:rPr>
              <a:t>abs</a:t>
            </a:r>
            <a:r>
              <a:rPr>
                <a:latin typeface="Courier"/>
              </a:rPr>
              <a:t>(observed) </a:t>
            </a:r>
            <a:r>
              <a:rPr>
                <a:solidFill>
                  <a:srgbClr val="666666"/>
                </a:solidFill>
                <a:latin typeface="Courier"/>
              </a:rPr>
              <a:t>&gt;=</a:t>
            </a:r>
            <a:r>
              <a:rPr>
                <a:latin typeface="Courier"/>
              </a:rPr>
              <a:t> MEANINGFUL</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le seuil avant de tester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Write the threshold in the analysis plan, not after seeing the result.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le seuil avant de tester</a:t>
            </a:r>
          </a:p>
        </p:txBody>
      </p:sp>
      <p:sp>
        <p:nvSpPr>
          <p:cNvPr id="3" name="Content Placeholder 2"/>
          <p:cNvSpPr>
            <a:spLocks noGrp="1"/>
          </p:cNvSpPr>
          <p:nvPr>
            <p:ph idx="1"/>
          </p:nvPr>
        </p:nvSpPr>
        <p:spPr/>
        <p:txBody>
          <a:bodyPr/>
          <a:lstStyle/>
          <a:p>
            <a:pPr lvl="0"/>
            <a:r>
              <a:rPr/>
              <a:t>Trois points de présence font environ 1,8 jour par trimestre — c’est-à-dire l’échelle à laquelle un programme de suivi…</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cas — En Python</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666666"/>
                </a:solidFill>
                <a:latin typeface="Courier"/>
              </a:rPr>
              <a:t>=</a:t>
            </a:r>
            <a:r>
              <a:rPr>
                <a:latin typeface="Courier"/>
              </a:rPr>
              <a:t> pd.DataFrame([</a:t>
            </a:r>
            <a:br/>
            <a:r>
              <a:rPr>
                <a:latin typeface="Courier"/>
              </a:rPr>
              <a:t>    (</a:t>
            </a:r>
            <a:r>
              <a:rPr>
                <a:solidFill>
                  <a:srgbClr val="4070A0"/>
                </a:solidFill>
                <a:latin typeface="Courier"/>
              </a:rPr>
              <a:t>"significant, large"</a:t>
            </a:r>
            <a:r>
              <a:rPr>
                <a:latin typeface="Courier"/>
              </a:rPr>
              <a:t>,     </a:t>
            </a:r>
            <a:r>
              <a:rPr>
                <a:solidFill>
                  <a:srgbClr val="4070A0"/>
                </a:solidFill>
                <a:latin typeface="Courier"/>
              </a:rPr>
              <a:t>"report it"</a:t>
            </a:r>
            <a:r>
              <a:rPr>
                <a:latin typeface="Courier"/>
              </a:rPr>
              <a:t>,                    </a:t>
            </a:r>
            <a:r>
              <a:rPr>
                <a:solidFill>
                  <a:srgbClr val="4070A0"/>
                </a:solidFill>
                <a:latin typeface="Courier"/>
              </a:rPr>
              <a:t>"disability gap, -19.4 pts"</a:t>
            </a:r>
            <a:r>
              <a:rPr>
                <a:latin typeface="Courier"/>
              </a:rPr>
              <a:t>),</a:t>
            </a:r>
            <a:br/>
            <a:r>
              <a:rPr>
                <a:latin typeface="Courier"/>
              </a:rPr>
              <a:t>    (</a:t>
            </a:r>
            <a:r>
              <a:rPr>
                <a:solidFill>
                  <a:srgbClr val="4070A0"/>
                </a:solidFill>
                <a:latin typeface="Courier"/>
              </a:rPr>
              <a:t>"significant, small"</a:t>
            </a:r>
            <a:r>
              <a:rPr>
                <a:latin typeface="Courier"/>
              </a:rPr>
              <a:t>,     </a:t>
            </a:r>
            <a:r>
              <a:rPr>
                <a:solidFill>
                  <a:srgbClr val="4070A0"/>
                </a:solidFill>
                <a:latin typeface="Courier"/>
              </a:rPr>
              <a:t>"report the effect size, say it is small"</a:t>
            </a:r>
            <a:r>
              <a:rPr>
                <a:latin typeface="Courier"/>
              </a:rPr>
              <a:t>, </a:t>
            </a:r>
            <a:r>
              <a:rPr>
                <a:solidFill>
                  <a:srgbClr val="4070A0"/>
                </a:solidFill>
                <a:latin typeface="Courier"/>
              </a:rPr>
              <a:t>"attendance by sex, 0.56 pts"</a:t>
            </a:r>
            <a:r>
              <a:rPr>
                <a:latin typeface="Courier"/>
              </a:rPr>
              <a:t>),</a:t>
            </a:r>
            <a:br/>
            <a:r>
              <a:rPr>
                <a:latin typeface="Courier"/>
              </a:rPr>
              <a:t>    (</a:t>
            </a:r>
            <a:r>
              <a:rPr>
                <a:solidFill>
                  <a:srgbClr val="4070A0"/>
                </a:solidFill>
                <a:latin typeface="Courier"/>
              </a:rPr>
              <a:t>"not significant, large"</a:t>
            </a:r>
            <a:r>
              <a:rPr>
                <a:latin typeface="Courier"/>
              </a:rPr>
              <a:t>, </a:t>
            </a:r>
            <a:r>
              <a:rPr>
                <a:solidFill>
                  <a:srgbClr val="4070A0"/>
                </a:solidFill>
                <a:latin typeface="Courier"/>
              </a:rPr>
              <a:t>"report the interval; underpowered"</a:t>
            </a:r>
            <a:r>
              <a:rPr>
                <a:latin typeface="Courier"/>
              </a:rPr>
              <a:t>, </a:t>
            </a:r>
            <a:r>
              <a:rPr>
                <a:solidFill>
                  <a:srgbClr val="4070A0"/>
                </a:solidFill>
                <a:latin typeface="Courier"/>
              </a:rPr>
              <a:t>"over-age by sex, +5.5 pts"</a:t>
            </a:r>
            <a:r>
              <a:rPr>
                <a:latin typeface="Courier"/>
              </a:rPr>
              <a:t>),</a:t>
            </a:r>
            <a:br/>
            <a:r>
              <a:rPr>
                <a:latin typeface="Courier"/>
              </a:rPr>
              <a:t>    (</a:t>
            </a:r>
            <a:r>
              <a:rPr>
                <a:solidFill>
                  <a:srgbClr val="4070A0"/>
                </a:solidFill>
                <a:latin typeface="Courier"/>
              </a:rPr>
              <a:t>"not significant, small"</a:t>
            </a:r>
            <a:r>
              <a:rPr>
                <a:latin typeface="Courier"/>
              </a:rPr>
              <a:t>, </a:t>
            </a:r>
            <a:r>
              <a:rPr>
                <a:solidFill>
                  <a:srgbClr val="4070A0"/>
                </a:solidFill>
                <a:latin typeface="Courier"/>
              </a:rPr>
              <a:t>"report as no evidence of a difference"</a:t>
            </a:r>
            <a:r>
              <a:rPr>
                <a:latin typeface="Courier"/>
              </a:rPr>
              <a:t>, </a:t>
            </a:r>
            <a:r>
              <a:rPr>
                <a:solidFill>
                  <a:srgbClr val="4070A0"/>
                </a:solidFill>
                <a:latin typeface="Courier"/>
              </a:rPr>
              <a:t>"-"</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"case"</a:t>
            </a:r>
            <a:r>
              <a:rPr>
                <a:latin typeface="Courier"/>
              </a:rPr>
              <a:t>, </a:t>
            </a:r>
            <a:r>
              <a:rPr>
                <a:solidFill>
                  <a:srgbClr val="4070A0"/>
                </a:solidFill>
                <a:latin typeface="Courier"/>
              </a:rPr>
              <a:t>"what to do"</a:t>
            </a:r>
            <a:r>
              <a:rPr>
                <a:latin typeface="Courier"/>
              </a:rPr>
              <a:t>, </a:t>
            </a:r>
            <a:r>
              <a:rPr>
                <a:solidFill>
                  <a:srgbClr val="4070A0"/>
                </a:solidFill>
                <a:latin typeface="Courier"/>
              </a:rPr>
              <a:t>"example in this course"</a:t>
            </a:r>
            <a:r>
              <a:rPr>
                <a:latin typeface="Courier"/>
              </a:rPr>
              <a:t>])</a:t>
            </a:r>
            <a:br/>
            <a:r>
              <a:rPr>
                <a:solidFill>
                  <a:srgbClr val="008000"/>
                </a:solidFill>
                <a:latin typeface="Courier"/>
              </a:rPr>
              <a:t>print</a:t>
            </a:r>
            <a:r>
              <a:rPr>
                <a:latin typeface="Courier"/>
              </a:rPr>
              <a:t>(cases)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Four quadrants, and only one of them is "publish the p-value".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cas</a:t>
            </a:r>
          </a:p>
        </p:txBody>
      </p:sp>
      <p:sp>
        <p:nvSpPr>
          <p:cNvPr id="3" name="Content Placeholder 2"/>
          <p:cNvSpPr>
            <a:spLocks noGrp="1"/>
          </p:cNvSpPr>
          <p:nvPr>
            <p:ph idx="1"/>
          </p:nvPr>
        </p:nvSpPr>
        <p:spPr/>
        <p:txBody>
          <a:bodyPr/>
          <a:lstStyle/>
          <a:p>
            <a:pPr lvl="0"/>
            <a:r>
              <a:rPr/>
              <a:t>La troisième ligne est celle qu’on traite mal — L’écart de retard d’âge selon le sexe valait 5,5 points avec p = 0,066,…</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Attendance by sex, February to April 2024
  Boys    88.77%   29,655 of 33,408 marks
  Girls   88.21%   30,749 of 34,859 marks
  Difference +0.56 percentage points (p = 0.023, risk ratio 1.006).
  Equivalent to 0.34 school days per child per term. Below the 3-point
  threshold set in the analysis plan and not reported as a programme
  finding. The p-value is small because the analysis has 68,267 marks, not
  because the difference is large.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phrase est ce qui rend le bloc honnête — Un lecteur qui ne voit que « p = 0,023 » supposera que la…</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test jusqu’ici portait sur une comparaison.</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https://data-analysis.cassion.dev/fr/cours/applied-statistics-for-programmes/stat-04-significant-and-irrelevant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 = 0,023, et un tiers d’une journée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Les garçons sont présents à 88,77 % et les filles à 88,21 %. Sur 68 267 pointages, c’est significatif à p = 0,023. C’est aussi une différence d’un tiers de journée scolaire par enfant et par trimestre, sur laquelle aucun programme n’agirait et aucun ne devrait.</vt:lpwstr>
  </property>
</Properties>
</file>