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enrolment register draws sex independently of everything else, so the over-age gap by sex is exactly zero by construction. Test it school by school and two of the twenty-four come back significant, which is roughly what chance owed you.</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two lessons tested one comparison at a time. A real analysis rarely stops at one: a reviewer asks for the same indicator by district, by grade, by school, by displacement status, and the analyst runs each one. This lesson runs twenty-four of them on a comparison whose true answer is known, because the dataset was generated with sex drawn independently of age, grade, repetition and school. The true over-age difference by sex is exactly zero, and anything a test finds is an artefact of sampling.</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Twenty-four schools tested, two significant at p &lt; 0.05. Both would be written up. SCH23 in particular looks striking — boys over-age at more than twice the rate of girls, in a school of 43 children. Neither is real. The generator never let sex touch anything.</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Expected false positives: 1.2. Observed: 2. The probability of getting </a:t>
            </a:r>
            <a:r>
              <a:rPr i="1"/>
              <a:t>at least one</a:t>
            </a:r>
            <a:r>
              <a:rPr/>
              <a:t> significant result from twenty-four true nulls is 70.8% — so the surprising outcome would have been finding none. A p-value threshold of 0.05 is a promise about one test. It says that if nothing is going on, you will be misled one time in twenty. Run twenty tests and being misled once is the expected case, not the accident. This is why “we looked at it by school and two schools stood out” is not a finding. It is a description of what twenty-four tests do.</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Threshold 0.05/24 = 0.00208. Surviving: none. The smallest p among the twenty-four is 0.018, an order of magnitude away. The correction is crude — it assumes the worst case, that every test is independent and every null is true — and it is crude in the safe direction. It is the right default when you do not have a reason to prefer something else, and it takes one line.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Bonferroni controls the chance of </a:t>
            </a:r>
            <a:r>
              <a:rPr i="1"/>
              <a:t>any</a:t>
            </a:r>
            <a:r>
              <a:rPr/>
              <a:t> false positive, which is strict. When a screening analysis runs hundreds of tests and expects some real effects among them, controlling the </a:t>
            </a:r>
            <a:r>
              <a:rPr i="1"/>
              <a:t>proportion</a:t>
            </a:r>
            <a:r>
              <a:rPr/>
              <a:t> of false discoveries is the more useful guarantee.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Benjamini–Hochberg also rejects none of the twenty-four, which is the correct answer here — there is nothing to find. Its advantage appears when there is: against two hundred tests with twenty real effects, Bonferroni will miss most of the twenty and BH will not. Use Bonferroni for a small confirmatory family; use BH for a large exploratory screen. Both are one line, and the choice matters far less than making one.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fear that stops people correcting is that it will bury something true. Test a real effect the same way and watch what happens.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94.5% versus 30.6% gap from the education course survives correction in nine of the fourteen schools where it can be tested. A gap that does not exist survives nowhere. The correction is not a tax on findings; it is what separates them from the two schools that were always going to look interesting.</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count that goes into the correction is the number of tests you </a:t>
            </a:r>
            <a:r>
              <a:rPr i="1"/>
              <a:t>ran</a:t>
            </a:r>
            <a:r>
              <a:rPr/>
              <a:t>, not the number you </a:t>
            </a:r>
            <a:r>
              <a:rPr i="1"/>
              <a:t>wrote up</a:t>
            </a:r>
            <a:r>
              <a:rPr/>
              <a:t>. Four kinds of test are routinely uncounted: Subgroups you looked at and dropped. Splitting by district, seeing nothing, and splitting by grade instead is two families of tests, not one. Outcomes you tried in turn. Testing over-age, then attendance, then completion against the same grouping is three tests. Cut points you moved. “Over-age” at grade + 2 rather than grade + 1 is a second test of the same idea. The analysis someone else ran on the same data. Rare to know, and worth asking about when a reviewer arrives with a striking subgroup result.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Declare the family before you run it. After the fact, the number of tests is a matter of memory and self-interest, and both of them shrink it.</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comparison row is what makes the block persuasive rather than defensive. It shows the same procedure finding something when there is something to find, which is what a programme manager needs to see before accepting that two striking schools are noise.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test so far has assumed one row is one independent observation. The next lesson takes a comparison where that assumption fails — a school feeding programme assigned by school, tested on students — and finds a t-statistic that is nearly twice as large as the honest one.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applied-statistics-for-programmes/stat-05-twenty-four-tes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Twenty-four tests, two findings, no effect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The enrolment register draws sex independently of everything else, so the over-age gap by sex is exactly zero by construction. Test it school by school and two of the twenty-four come back significant, which is roughly what chance owed you.</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 comparison with a known answer</a:t>
            </a:r>
          </a:p>
          <a:p>
            <a:pPr lvl="0"/>
            <a:r>
              <a:rPr/>
              <a:t>Two is what chance owed you</a:t>
            </a:r>
          </a:p>
          <a:p>
            <a:pPr lvl="0"/>
            <a:r>
              <a:rPr/>
              <a:t>Bonferroni: divide the threshold by the number of tests</a:t>
            </a:r>
          </a:p>
          <a:p>
            <a:pPr lvl="0"/>
            <a:r>
              <a:rPr/>
              <a:t>Benjamini–Hochberg, when twenty-four becomes two hundred</a:t>
            </a:r>
          </a:p>
          <a:p>
            <a:pPr lvl="0"/>
            <a:r>
              <a:rPr/>
              <a:t>Correction does not destroy real findings</a:t>
            </a:r>
          </a:p>
          <a:p>
            <a:pPr lvl="0"/>
            <a:r>
              <a:rPr/>
              <a:t>Count the tests, including the ones you did not report</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comparison with a known answer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from</a:t>
            </a:r>
            <a:r>
              <a:rPr>
                <a:latin typeface="Courier"/>
              </a:rPr>
              <a:t> statsmodels.stats.proportion </a:t>
            </a:r>
            <a:r>
              <a:rPr b="1">
                <a:solidFill>
                  <a:srgbClr val="008000"/>
                </a:solidFill>
                <a:latin typeface="Courier"/>
              </a:rPr>
              <a:t>import</a:t>
            </a:r>
            <a:r>
              <a:rPr>
                <a:latin typeface="Courier"/>
              </a:rPr>
              <a:t> proportions_ztest</a:t>
            </a:r>
            <a:br/>
            <a:br/>
            <a:r>
              <a:rPr>
                <a:latin typeface="Courier"/>
              </a:rPr>
              <a:t>enrolment </a:t>
            </a:r>
            <a:r>
              <a:rPr>
                <a:solidFill>
                  <a:srgbClr val="666666"/>
                </a:solidFill>
                <a:latin typeface="Courier"/>
              </a:rPr>
              <a:t>=</a:t>
            </a:r>
            <a:r>
              <a:rPr>
                <a:latin typeface="Courier"/>
              </a:rPr>
              <a:t> pd.read_csv(</a:t>
            </a:r>
            <a:r>
              <a:rPr>
                <a:solidFill>
                  <a:srgbClr val="4070A0"/>
                </a:solidFill>
                <a:latin typeface="Courier"/>
              </a:rPr>
              <a:t>"school-enrolment-2024.v1.csv"</a:t>
            </a:r>
            <a:r>
              <a:rPr>
                <a:latin typeface="Courier"/>
              </a:rPr>
              <a:t>)</a:t>
            </a:r>
            <a:br/>
            <a:r>
              <a:rPr>
                <a:latin typeface="Courier"/>
              </a:rPr>
              <a:t>clean </a:t>
            </a:r>
            <a:r>
              <a:rPr>
                <a:solidFill>
                  <a:srgbClr val="666666"/>
                </a:solidFill>
                <a:latin typeface="Courier"/>
              </a:rPr>
              <a:t>=</a:t>
            </a:r>
            <a:r>
              <a:rPr>
                <a:latin typeface="Courier"/>
              </a:rPr>
              <a:t> enrolment[(enrolment[</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2024</a:t>
            </a:r>
            <a:r>
              <a:rPr>
                <a:latin typeface="Courier"/>
              </a:rPr>
              <a:t>)</a:t>
            </a:r>
            <a:br/>
            <a:r>
              <a:rPr>
                <a:latin typeface="Courier"/>
              </a:rPr>
              <a:t>                  </a:t>
            </a:r>
            <a:r>
              <a:rPr>
                <a:solidFill>
                  <a:srgbClr val="666666"/>
                </a:solidFill>
                <a:latin typeface="Courier"/>
              </a:rPr>
              <a:t>&amp;</a:t>
            </a:r>
            <a:r>
              <a:rPr>
                <a:latin typeface="Courier"/>
              </a:rPr>
              <a:t> (enrolment[</a:t>
            </a:r>
            <a:r>
              <a:rPr>
                <a:solidFill>
                  <a:srgbClr val="4070A0"/>
                </a:solidFill>
                <a:latin typeface="Courier"/>
              </a:rPr>
              <a:t>"age_years"</a:t>
            </a:r>
            <a:r>
              <a:rPr>
                <a:latin typeface="Courier"/>
              </a:rPr>
              <a:t>] </a:t>
            </a:r>
            <a:r>
              <a:rPr>
                <a:solidFill>
                  <a:srgbClr val="666666"/>
                </a:solidFill>
                <a:latin typeface="Courier"/>
              </a:rPr>
              <a:t>&lt;=</a:t>
            </a:r>
            <a:r>
              <a:rPr>
                <a:latin typeface="Courier"/>
              </a:rPr>
              <a:t> </a:t>
            </a:r>
            <a:r>
              <a:rPr>
                <a:solidFill>
                  <a:srgbClr val="40A070"/>
                </a:solidFill>
                <a:latin typeface="Courier"/>
              </a:rPr>
              <a:t>20</a:t>
            </a:r>
            <a:r>
              <a:rPr>
                <a:latin typeface="Courier"/>
              </a:rPr>
              <a:t>)</a:t>
            </a:r>
            <a:br/>
            <a:r>
              <a:rPr>
                <a:latin typeface="Courier"/>
              </a:rPr>
              <a:t>                  </a:t>
            </a:r>
            <a:r>
              <a:rPr>
                <a:solidFill>
                  <a:srgbClr val="666666"/>
                </a:solidFill>
                <a:latin typeface="Courier"/>
              </a:rPr>
              <a:t>&amp;</a:t>
            </a:r>
            <a:r>
              <a:rPr>
                <a:latin typeface="Courier"/>
              </a:rPr>
              <a:t> enrolment[</a:t>
            </a:r>
            <a:r>
              <a:rPr>
                <a:solidFill>
                  <a:srgbClr val="4070A0"/>
                </a:solidFill>
                <a:latin typeface="Courier"/>
              </a:rPr>
              <a:t>"grade"</a:t>
            </a:r>
            <a:r>
              <a:rPr>
                <a:latin typeface="Courier"/>
              </a:rPr>
              <a:t>].between(</a:t>
            </a:r>
            <a:r>
              <a:rPr>
                <a:solidFill>
                  <a:srgbClr val="40A070"/>
                </a:solidFill>
                <a:latin typeface="Courier"/>
              </a:rPr>
              <a:t>1</a:t>
            </a:r>
            <a:r>
              <a:rPr>
                <a:latin typeface="Courier"/>
              </a:rPr>
              <a:t>, </a:t>
            </a:r>
            <a:r>
              <a:rPr>
                <a:solidFill>
                  <a:srgbClr val="40A070"/>
                </a:solidFill>
                <a:latin typeface="Courier"/>
              </a:rPr>
              <a:t>6</a:t>
            </a:r>
            <a:r>
              <a:rPr>
                <a:latin typeface="Courier"/>
              </a:rPr>
              <a:t>)]</a:t>
            </a:r>
            <a:br/>
            <a:r>
              <a:rPr>
                <a:latin typeface="Courier"/>
              </a:rPr>
              <a:t>clean </a:t>
            </a:r>
            <a:r>
              <a:rPr>
                <a:solidFill>
                  <a:srgbClr val="666666"/>
                </a:solidFill>
                <a:latin typeface="Courier"/>
              </a:rPr>
              <a:t>=</a:t>
            </a:r>
            <a:r>
              <a:rPr>
                <a:latin typeface="Courier"/>
              </a:rPr>
              <a:t> clean.assign(over_age</a:t>
            </a:r>
            <a:r>
              <a:rPr>
                <a:solidFill>
                  <a:srgbClr val="666666"/>
                </a:solidFill>
                <a:latin typeface="Courier"/>
              </a:rPr>
              <a:t>=</a:t>
            </a:r>
            <a:r>
              <a:rPr>
                <a:latin typeface="Courier"/>
              </a:rPr>
              <a:t>clean[</a:t>
            </a:r>
            <a:r>
              <a:rPr>
                <a:solidFill>
                  <a:srgbClr val="4070A0"/>
                </a:solidFill>
                <a:latin typeface="Courier"/>
              </a:rPr>
              <a:t>"age_years"</a:t>
            </a:r>
            <a:r>
              <a:rPr>
                <a:latin typeface="Courier"/>
              </a:rPr>
              <a:t>] </a:t>
            </a:r>
            <a:r>
              <a:rPr>
                <a:solidFill>
                  <a:srgbClr val="666666"/>
                </a:solidFill>
                <a:latin typeface="Courier"/>
              </a:rPr>
              <a:t>&gt;</a:t>
            </a:r>
            <a:r>
              <a:rPr>
                <a:latin typeface="Courier"/>
              </a:rPr>
              <a:t> clean[</a:t>
            </a:r>
            <a:r>
              <a:rPr>
                <a:solidFill>
                  <a:srgbClr val="4070A0"/>
                </a:solidFill>
                <a:latin typeface="Courier"/>
              </a:rPr>
              <a:t>"grade"</a:t>
            </a:r>
            <a:r>
              <a:rPr>
                <a:latin typeface="Courier"/>
              </a:rPr>
              <a:t>] </a:t>
            </a:r>
            <a:r>
              <a:rPr>
                <a:solidFill>
                  <a:srgbClr val="666666"/>
                </a:solidFill>
                <a:latin typeface="Courier"/>
              </a:rPr>
              <a:t>+</a:t>
            </a:r>
            <a:r>
              <a:rPr>
                <a:latin typeface="Courier"/>
              </a:rPr>
              <a:t> </a:t>
            </a:r>
            <a:r>
              <a:rPr>
                <a:solidFill>
                  <a:srgbClr val="40A070"/>
                </a:solidFill>
                <a:latin typeface="Courier"/>
              </a:rPr>
              <a:t>5</a:t>
            </a:r>
            <a:r>
              <a:rPr>
                <a:latin typeface="Courier"/>
              </a:rPr>
              <a:t>)</a:t>
            </a:r>
            <a:br/>
            <a:br/>
            <a:r>
              <a:rPr>
                <a:latin typeface="Courier"/>
              </a:rPr>
              <a:t>results </a:t>
            </a:r>
            <a:r>
              <a:rPr>
                <a:solidFill>
                  <a:srgbClr val="666666"/>
                </a:solidFill>
                <a:latin typeface="Courier"/>
              </a:rPr>
              <a:t>=</a:t>
            </a:r>
            <a:r>
              <a:rPr>
                <a:latin typeface="Courier"/>
              </a:rPr>
              <a:t> []</a:t>
            </a:r>
            <a:br/>
            <a:r>
              <a:rPr b="1">
                <a:solidFill>
                  <a:srgbClr val="007020"/>
                </a:solidFill>
                <a:latin typeface="Courier"/>
              </a:rPr>
              <a:t>for</a:t>
            </a:r>
            <a:r>
              <a:rPr>
                <a:latin typeface="Courier"/>
              </a:rPr>
              <a:t> school, group </a:t>
            </a:r>
            <a:r>
              <a:rPr b="1">
                <a:solidFill>
                  <a:srgbClr val="007020"/>
                </a:solidFill>
                <a:latin typeface="Courier"/>
              </a:rPr>
              <a:t>in</a:t>
            </a:r>
            <a:r>
              <a:rPr>
                <a:latin typeface="Courier"/>
              </a:rPr>
              <a:t> clean.groupby(</a:t>
            </a:r>
            <a:r>
              <a:rPr>
                <a:solidFill>
                  <a:srgbClr val="4070A0"/>
                </a:solidFill>
                <a:latin typeface="Courier"/>
              </a:rPr>
              <a:t>"school_id"</a:t>
            </a:r>
            <a:r>
              <a:rPr>
                <a:latin typeface="Courier"/>
              </a:rPr>
              <a:t>):</a:t>
            </a:r>
            <a:br/>
            <a:r>
              <a:rPr>
                <a:latin typeface="Courier"/>
              </a:rPr>
              <a:t>    counts </a:t>
            </a:r>
            <a:r>
              <a:rPr>
                <a:solidFill>
                  <a:srgbClr val="666666"/>
                </a:solidFill>
                <a:latin typeface="Courier"/>
              </a:rPr>
              <a:t>=</a:t>
            </a:r>
            <a:r>
              <a:rPr>
                <a:latin typeface="Courier"/>
              </a:rPr>
              <a:t> group.groupby(</a:t>
            </a:r>
            <a:r>
              <a:rPr>
                <a:solidFill>
                  <a:srgbClr val="4070A0"/>
                </a:solidFill>
                <a:latin typeface="Courier"/>
              </a:rPr>
              <a:t>"sex"</a:t>
            </a:r>
            <a:r>
              <a:rPr>
                <a:latin typeface="Courier"/>
              </a:rPr>
              <a:t>)[</a:t>
            </a:r>
            <a:r>
              <a:rPr>
                <a:solidFill>
                  <a:srgbClr val="4070A0"/>
                </a:solidFill>
                <a:latin typeface="Courier"/>
              </a:rPr>
              <a:t>"over_age"</a:t>
            </a:r>
            <a:r>
              <a:rPr>
                <a:latin typeface="Courier"/>
              </a:rPr>
              <a:t>].agg([</a:t>
            </a:r>
            <a:r>
              <a:rPr>
                <a:solidFill>
                  <a:srgbClr val="4070A0"/>
                </a:solidFill>
                <a:latin typeface="Courier"/>
              </a:rPr>
              <a:t>"sum"</a:t>
            </a:r>
            <a:r>
              <a:rPr>
                <a:latin typeface="Courier"/>
              </a:rPr>
              <a:t>, </a:t>
            </a:r>
            <a:r>
              <a:rPr>
                <a:solidFill>
                  <a:srgbClr val="4070A0"/>
                </a:solidFill>
                <a:latin typeface="Courier"/>
              </a:rPr>
              <a:t>"size"</a:t>
            </a:r>
            <a:r>
              <a:rPr>
                <a:latin typeface="Courier"/>
              </a:rPr>
              <a:t>])</a:t>
            </a:r>
            <a:br/>
            <a:r>
              <a:rPr>
                <a:latin typeface="Courier"/>
              </a:rPr>
              <a:t>    </a:t>
            </a:r>
            <a:r>
              <a:rPr b="1">
                <a:solidFill>
                  <a:srgbClr val="007020"/>
                </a:solidFill>
                <a:latin typeface="Courier"/>
              </a:rPr>
              <a:t>if</a:t>
            </a:r>
            <a:r>
              <a:rPr>
                <a:latin typeface="Courier"/>
              </a:rPr>
              <a:t> counts[</a:t>
            </a:r>
            <a:r>
              <a:rPr>
                <a:solidFill>
                  <a:srgbClr val="4070A0"/>
                </a:solidFill>
                <a:latin typeface="Courier"/>
              </a:rPr>
              <a:t>"size"</a:t>
            </a:r>
            <a:r>
              <a:rPr>
                <a:latin typeface="Courier"/>
              </a:rPr>
              <a:t>].</a:t>
            </a:r>
            <a:r>
              <a:rPr>
                <a:solidFill>
                  <a:srgbClr val="008000"/>
                </a:solidFill>
                <a:latin typeface="Courier"/>
              </a:rPr>
              <a:t>min</a:t>
            </a:r>
            <a:r>
              <a:rPr>
                <a:latin typeface="Courier"/>
              </a:rPr>
              <a:t>() </a:t>
            </a:r>
            <a:r>
              <a:rPr>
                <a:solidFill>
                  <a:srgbClr val="666666"/>
                </a:solidFill>
                <a:latin typeface="Courier"/>
              </a:rPr>
              <a:t>&lt;</a:t>
            </a:r>
            <a:r>
              <a:rPr>
                <a:latin typeface="Courier"/>
              </a:rPr>
              <a:t> </a:t>
            </a:r>
            <a:r>
              <a:rPr>
                <a:solidFill>
                  <a:srgbClr val="40A070"/>
                </a:solidFill>
                <a:latin typeface="Courier"/>
              </a:rPr>
              <a:t>5</a:t>
            </a:r>
            <a:r>
              <a:rPr>
                <a:latin typeface="Courier"/>
              </a:rPr>
              <a:t>:</a:t>
            </a:r>
            <a:br/>
            <a:r>
              <a:rPr>
                <a:latin typeface="Courier"/>
              </a:rPr>
              <a:t>        </a:t>
            </a:r>
            <a:r>
              <a:rPr b="1">
                <a:solidFill>
                  <a:srgbClr val="007020"/>
                </a:solidFill>
                <a:latin typeface="Courier"/>
              </a:rPr>
              <a:t>continue</a:t>
            </a:r>
            <a:br/>
            <a:r>
              <a:rPr>
                <a:latin typeface="Courier"/>
              </a:rPr>
              <a:t>    stat, p </a:t>
            </a:r>
            <a:r>
              <a:rPr>
                <a:solidFill>
                  <a:srgbClr val="666666"/>
                </a:solidFill>
                <a:latin typeface="Courier"/>
              </a:rPr>
              <a:t>=</a:t>
            </a:r>
            <a:r>
              <a:rPr>
                <a:latin typeface="Courier"/>
              </a:rPr>
              <a:t> proportions_ztest(counts[</a:t>
            </a:r>
            <a:r>
              <a:rPr>
                <a:solidFill>
                  <a:srgbClr val="4070A0"/>
                </a:solidFill>
                <a:latin typeface="Courier"/>
              </a:rPr>
              <a:t>"sum"</a:t>
            </a:r>
            <a:r>
              <a:rPr>
                <a:latin typeface="Courier"/>
              </a:rPr>
              <a:t>], counts[</a:t>
            </a:r>
            <a:r>
              <a:rPr>
                <a:solidFill>
                  <a:srgbClr val="4070A0"/>
                </a:solidFill>
                <a:latin typeface="Courier"/>
              </a:rPr>
              <a:t>"size"</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comparison with a known answer — In Python (cont.)</a:t>
            </a:r>
          </a:p>
        </p:txBody>
      </p:sp>
      <p:sp>
        <p:nvSpPr>
          <p:cNvPr id="3" name="Content Placeholder 2"/>
          <p:cNvSpPr>
            <a:spLocks noGrp="1"/>
          </p:cNvSpPr>
          <p:nvPr>
            <p:ph idx="1"/>
          </p:nvPr>
        </p:nvSpPr>
        <p:spPr/>
        <p:txBody>
          <a:bodyPr/>
          <a:lstStyle/>
          <a:p>
            <a:pPr lvl="0" indent="0">
              <a:buNone/>
            </a:pPr>
            <a:r>
              <a:rPr>
                <a:latin typeface="Courier"/>
              </a:rPr>
              <a:t>    results.append({</a:t>
            </a:r>
            <a:r>
              <a:rPr>
                <a:solidFill>
                  <a:srgbClr val="4070A0"/>
                </a:solidFill>
                <a:latin typeface="Courier"/>
              </a:rPr>
              <a:t>"school"</a:t>
            </a:r>
            <a:r>
              <a:rPr>
                <a:latin typeface="Courier"/>
              </a:rPr>
              <a:t>: school, </a:t>
            </a:r>
            <a:r>
              <a:rPr>
                <a:solidFill>
                  <a:srgbClr val="4070A0"/>
                </a:solidFill>
                <a:latin typeface="Courier"/>
              </a:rPr>
              <a:t>"p"</a:t>
            </a:r>
            <a:r>
              <a:rPr>
                <a:latin typeface="Courier"/>
              </a:rPr>
              <a:t>: p,</a:t>
            </a:r>
            <a:br/>
            <a:r>
              <a:rPr>
                <a:latin typeface="Courier"/>
              </a:rPr>
              <a:t>                    </a:t>
            </a:r>
            <a:r>
              <a:rPr>
                <a:solidFill>
                  <a:srgbClr val="4070A0"/>
                </a:solidFill>
                <a:latin typeface="Courier"/>
              </a:rPr>
              <a:t>"boys"</a:t>
            </a:r>
            <a:r>
              <a:rPr>
                <a:latin typeface="Courier"/>
              </a:rPr>
              <a:t>: counts.loc[</a:t>
            </a:r>
            <a:r>
              <a:rPr>
                <a:solidFill>
                  <a:srgbClr val="4070A0"/>
                </a:solidFill>
                <a:latin typeface="Courier"/>
              </a:rPr>
              <a:t>"m"</a:t>
            </a:r>
            <a:r>
              <a:rPr>
                <a:latin typeface="Courier"/>
              </a:rPr>
              <a:t>, </a:t>
            </a:r>
            <a:r>
              <a:rPr>
                <a:solidFill>
                  <a:srgbClr val="4070A0"/>
                </a:solidFill>
                <a:latin typeface="Courier"/>
              </a:rPr>
              <a:t>"sum"</a:t>
            </a:r>
            <a:r>
              <a:rPr>
                <a:latin typeface="Courier"/>
              </a:rPr>
              <a:t>] </a:t>
            </a:r>
            <a:r>
              <a:rPr>
                <a:solidFill>
                  <a:srgbClr val="666666"/>
                </a:solidFill>
                <a:latin typeface="Courier"/>
              </a:rPr>
              <a:t>/</a:t>
            </a:r>
            <a:r>
              <a:rPr>
                <a:latin typeface="Courier"/>
              </a:rPr>
              <a:t> counts.loc[</a:t>
            </a:r>
            <a:r>
              <a:rPr>
                <a:solidFill>
                  <a:srgbClr val="4070A0"/>
                </a:solidFill>
                <a:latin typeface="Courier"/>
              </a:rPr>
              <a:t>"m"</a:t>
            </a:r>
            <a:r>
              <a:rPr>
                <a:latin typeface="Courier"/>
              </a:rPr>
              <a:t>, </a:t>
            </a:r>
            <a:r>
              <a:rPr>
                <a:solidFill>
                  <a:srgbClr val="4070A0"/>
                </a:solidFill>
                <a:latin typeface="Courier"/>
              </a:rPr>
              <a:t>"size"</a:t>
            </a:r>
            <a:r>
              <a:rPr>
                <a:latin typeface="Courier"/>
              </a:rPr>
              <a:t>],</a:t>
            </a:r>
            <a:br/>
            <a:r>
              <a:rPr>
                <a:latin typeface="Courier"/>
              </a:rPr>
              <a:t>                    </a:t>
            </a:r>
            <a:r>
              <a:rPr>
                <a:solidFill>
                  <a:srgbClr val="4070A0"/>
                </a:solidFill>
                <a:latin typeface="Courier"/>
              </a:rPr>
              <a:t>"girls"</a:t>
            </a:r>
            <a:r>
              <a:rPr>
                <a:latin typeface="Courier"/>
              </a:rPr>
              <a:t>: counts.loc[</a:t>
            </a:r>
            <a:r>
              <a:rPr>
                <a:solidFill>
                  <a:srgbClr val="4070A0"/>
                </a:solidFill>
                <a:latin typeface="Courier"/>
              </a:rPr>
              <a:t>"f"</a:t>
            </a:r>
            <a:r>
              <a:rPr>
                <a:latin typeface="Courier"/>
              </a:rPr>
              <a:t>, </a:t>
            </a:r>
            <a:r>
              <a:rPr>
                <a:solidFill>
                  <a:srgbClr val="4070A0"/>
                </a:solidFill>
                <a:latin typeface="Courier"/>
              </a:rPr>
              <a:t>"sum"</a:t>
            </a:r>
            <a:r>
              <a:rPr>
                <a:latin typeface="Courier"/>
              </a:rPr>
              <a:t>] </a:t>
            </a:r>
            <a:r>
              <a:rPr>
                <a:solidFill>
                  <a:srgbClr val="666666"/>
                </a:solidFill>
                <a:latin typeface="Courier"/>
              </a:rPr>
              <a:t>/</a:t>
            </a:r>
            <a:r>
              <a:rPr>
                <a:latin typeface="Courier"/>
              </a:rPr>
              <a:t> counts.loc[</a:t>
            </a:r>
            <a:r>
              <a:rPr>
                <a:solidFill>
                  <a:srgbClr val="4070A0"/>
                </a:solidFill>
                <a:latin typeface="Courier"/>
              </a:rPr>
              <a:t>"f"</a:t>
            </a:r>
            <a:r>
              <a:rPr>
                <a:latin typeface="Courier"/>
              </a:rPr>
              <a:t>, </a:t>
            </a:r>
            <a:r>
              <a:rPr>
                <a:solidFill>
                  <a:srgbClr val="4070A0"/>
                </a:solidFill>
                <a:latin typeface="Courier"/>
              </a:rPr>
              <a:t>"size"</a:t>
            </a:r>
            <a:r>
              <a:rPr>
                <a:latin typeface="Courier"/>
              </a:rPr>
              <a:t>]})</a:t>
            </a:r>
            <a:br/>
            <a:br/>
            <a:r>
              <a:rPr>
                <a:latin typeface="Courier"/>
              </a:rPr>
              <a:t>tests </a:t>
            </a:r>
            <a:r>
              <a:rPr>
                <a:solidFill>
                  <a:srgbClr val="666666"/>
                </a:solidFill>
                <a:latin typeface="Courier"/>
              </a:rPr>
              <a:t>=</a:t>
            </a:r>
            <a:r>
              <a:rPr>
                <a:latin typeface="Courier"/>
              </a:rPr>
              <a:t> pd.DataFrame(results).sort_values(</a:t>
            </a:r>
            <a:r>
              <a:rPr>
                <a:solidFill>
                  <a:srgbClr val="4070A0"/>
                </a:solidFill>
                <a:latin typeface="Courier"/>
              </a:rPr>
              <a:t>"p"</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(tests)</a:t>
            </a:r>
            <a:r>
              <a:rPr>
                <a:solidFill>
                  <a:srgbClr val="4070A0"/>
                </a:solidFill>
                <a:latin typeface="Courier"/>
              </a:rPr>
              <a:t>}</a:t>
            </a:r>
            <a:r>
              <a:rPr>
                <a:solidFill>
                  <a:srgbClr val="BB6688"/>
                </a:solidFill>
                <a:latin typeface="Courier"/>
              </a:rPr>
              <a:t> schools tested, </a:t>
            </a:r>
            <a:r>
              <a:rPr>
                <a:solidFill>
                  <a:srgbClr val="4070A0"/>
                </a:solidFill>
                <a:latin typeface="Courier"/>
              </a:rPr>
              <a:t>{</a:t>
            </a:r>
            <a:r>
              <a:rPr>
                <a:latin typeface="Courier"/>
              </a:rPr>
              <a:t>(tests[</a:t>
            </a:r>
            <a:r>
              <a:rPr>
                <a:solidFill>
                  <a:srgbClr val="4070A0"/>
                </a:solidFill>
                <a:latin typeface="Courier"/>
              </a:rPr>
              <a:t>'p'</a:t>
            </a:r>
            <a:r>
              <a:rPr>
                <a:latin typeface="Courier"/>
              </a:rPr>
              <a:t>] </a:t>
            </a:r>
            <a:r>
              <a:rPr>
                <a:solidFill>
                  <a:srgbClr val="666666"/>
                </a:solidFill>
                <a:latin typeface="Courier"/>
              </a:rPr>
              <a:t>&lt;</a:t>
            </a:r>
            <a:r>
              <a:rPr>
                <a:latin typeface="Courier"/>
              </a:rPr>
              <a:t> </a:t>
            </a:r>
            <a:r>
              <a:rPr>
                <a:solidFill>
                  <a:srgbClr val="40A070"/>
                </a:solidFill>
                <a:latin typeface="Courier"/>
              </a:rPr>
              <a:t>0.05</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significant"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comparison with a known answer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clean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k =</a:t>
            </a:r>
            <a:r>
              <a:rPr>
                <a:latin typeface="Courier"/>
              </a:rPr>
              <a:t> </a:t>
            </a:r>
            <a:r>
              <a:rPr>
                <a:solidFill>
                  <a:srgbClr val="06287E"/>
                </a:solidFill>
                <a:latin typeface="Courier"/>
              </a:rPr>
              <a:t>sum</a:t>
            </a:r>
            <a:r>
              <a:rPr>
                <a:latin typeface="Courier"/>
              </a:rPr>
              <a:t>(over_age),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(school_id, sex))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sex, </a:t>
            </a:r>
            <a:r>
              <a:rPr>
                <a:solidFill>
                  <a:srgbClr val="7D9029"/>
                </a:solidFill>
                <a:latin typeface="Courier"/>
              </a:rPr>
              <a:t>values_from =</a:t>
            </a:r>
            <a:r>
              <a:rPr>
                <a:latin typeface="Courier"/>
              </a:rPr>
              <a:t> </a:t>
            </a:r>
            <a:r>
              <a:rPr>
                <a:solidFill>
                  <a:srgbClr val="06287E"/>
                </a:solidFill>
                <a:latin typeface="Courier"/>
              </a:rPr>
              <a:t>c</a:t>
            </a:r>
            <a:r>
              <a:rPr>
                <a:latin typeface="Courier"/>
              </a:rPr>
              <a:t>(k, n)) </a:t>
            </a:r>
            <a:r>
              <a:rPr>
                <a:solidFill>
                  <a:srgbClr val="4070A0"/>
                </a:solidFill>
                <a:latin typeface="Courier"/>
              </a:rPr>
              <a:t>|&gt;</a:t>
            </a:r>
            <a:br/>
            <a:r>
              <a:rPr>
                <a:latin typeface="Courier"/>
              </a:rPr>
              <a:t>  </a:t>
            </a:r>
            <a:r>
              <a:rPr>
                <a:solidFill>
                  <a:srgbClr val="06287E"/>
                </a:solidFill>
                <a:latin typeface="Courier"/>
              </a:rPr>
              <a:t>filter</a:t>
            </a:r>
            <a:r>
              <a:rPr>
                <a:latin typeface="Courier"/>
              </a:rPr>
              <a:t>(n_m </a:t>
            </a:r>
            <a:r>
              <a:rPr>
                <a:solidFill>
                  <a:srgbClr val="4070A0"/>
                </a:solidFill>
                <a:latin typeface="Courier"/>
              </a:rPr>
              <a:t>&gt;=</a:t>
            </a:r>
            <a:r>
              <a:rPr>
                <a:latin typeface="Courier"/>
              </a:rPr>
              <a:t> </a:t>
            </a:r>
            <a:r>
              <a:rPr>
                <a:solidFill>
                  <a:srgbClr val="40A070"/>
                </a:solidFill>
                <a:latin typeface="Courier"/>
              </a:rPr>
              <a:t>5</a:t>
            </a:r>
            <a:r>
              <a:rPr>
                <a:latin typeface="Courier"/>
              </a:rPr>
              <a:t>, n_f </a:t>
            </a:r>
            <a:r>
              <a:rPr>
                <a:solidFill>
                  <a:srgbClr val="4070A0"/>
                </a:solidFill>
                <a:latin typeface="Courier"/>
              </a:rPr>
              <a:t>&gt;=</a:t>
            </a:r>
            <a:r>
              <a:rPr>
                <a:latin typeface="Courier"/>
              </a:rPr>
              <a:t> </a:t>
            </a:r>
            <a:r>
              <a:rPr>
                <a:solidFill>
                  <a:srgbClr val="40A070"/>
                </a:solidFill>
                <a:latin typeface="Courier"/>
              </a:rPr>
              <a:t>5</a:t>
            </a:r>
            <a:r>
              <a:rPr>
                <a:latin typeface="Courier"/>
              </a:rPr>
              <a:t>) </a:t>
            </a:r>
            <a:r>
              <a:rPr>
                <a:solidFill>
                  <a:srgbClr val="4070A0"/>
                </a:solidFill>
                <a:latin typeface="Courier"/>
              </a:rPr>
              <a:t>|&gt;</a:t>
            </a:r>
            <a:br/>
            <a:r>
              <a:rPr>
                <a:latin typeface="Courier"/>
              </a:rPr>
              <a:t>  </a:t>
            </a:r>
            <a:r>
              <a:rPr>
                <a:solidFill>
                  <a:srgbClr val="06287E"/>
                </a:solidFill>
                <a:latin typeface="Courier"/>
              </a:rPr>
              <a:t>rowwise</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 =</a:t>
            </a:r>
            <a:r>
              <a:rPr>
                <a:latin typeface="Courier"/>
              </a:rPr>
              <a:t> </a:t>
            </a:r>
            <a:r>
              <a:rPr>
                <a:solidFill>
                  <a:srgbClr val="06287E"/>
                </a:solidFill>
                <a:latin typeface="Courier"/>
              </a:rPr>
              <a:t>prop.test</a:t>
            </a:r>
            <a:r>
              <a:rPr>
                <a:latin typeface="Courier"/>
              </a:rPr>
              <a:t>(</a:t>
            </a:r>
            <a:r>
              <a:rPr>
                <a:solidFill>
                  <a:srgbClr val="06287E"/>
                </a:solidFill>
                <a:latin typeface="Courier"/>
              </a:rPr>
              <a:t>c</a:t>
            </a:r>
            <a:r>
              <a:rPr>
                <a:latin typeface="Courier"/>
              </a:rPr>
              <a:t>(k_m, k_f), </a:t>
            </a:r>
            <a:r>
              <a:rPr>
                <a:solidFill>
                  <a:srgbClr val="06287E"/>
                </a:solidFill>
                <a:latin typeface="Courier"/>
              </a:rPr>
              <a:t>c</a:t>
            </a:r>
            <a:r>
              <a:rPr>
                <a:latin typeface="Courier"/>
              </a:rPr>
              <a:t>(n_m, n_f))</a:t>
            </a:r>
            <a:r>
              <a:rPr>
                <a:solidFill>
                  <a:srgbClr val="4070A0"/>
                </a:solidFill>
                <a:latin typeface="Courier"/>
              </a:rPr>
              <a:t>$</a:t>
            </a:r>
            <a:r>
              <a:rPr>
                <a:latin typeface="Courier"/>
              </a:rPr>
              <a:t>p.value)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comparison with a known answer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School</a:t>
                      </a:r>
                    </a:p>
                  </a:txBody>
                  <a:tcPr/>
                </a:tc>
                <a:tc>
                  <a:txBody>
                    <a:bodyPr/>
                    <a:lstStyle/>
                    <a:p>
                      <a:pPr lvl="0" indent="0" marL="0">
                        <a:buNone/>
                      </a:pPr>
                      <a:r>
                        <a:rPr/>
                        <a:t>Boys</a:t>
                      </a:r>
                    </a:p>
                  </a:txBody>
                  <a:tcPr/>
                </a:tc>
                <a:tc>
                  <a:txBody>
                    <a:bodyPr/>
                    <a:lstStyle/>
                    <a:p>
                      <a:pPr lvl="0" indent="0" marL="0">
                        <a:buNone/>
                      </a:pPr>
                      <a:r>
                        <a:rPr/>
                        <a:t>Girls</a:t>
                      </a:r>
                    </a:p>
                  </a:txBody>
                  <a:tcPr/>
                </a:tc>
                <a:tc>
                  <a:txBody>
                    <a:bodyPr/>
                    <a:lstStyle/>
                    <a:p>
                      <a:pPr lvl="0" indent="0" marL="0">
                        <a:buNone/>
                      </a:pPr>
                      <a:r>
                        <a:rPr/>
                        <a:t>p</a:t>
                      </a:r>
                    </a:p>
                  </a:txBody>
                  <a:tcPr/>
                </a:tc>
              </a:tr>
              <a:tr h="0">
                <a:tc>
                  <a:txBody>
                    <a:bodyPr/>
                    <a:lstStyle/>
                    <a:p>
                      <a:pPr lvl="0" indent="0" marL="0">
                        <a:buNone/>
                      </a:pPr>
                      <a:r>
                        <a:rPr b="1"/>
                        <a:t>SCH23</a:t>
                      </a:r>
                    </a:p>
                  </a:txBody>
                </a:tc>
                <a:tc>
                  <a:txBody>
                    <a:bodyPr/>
                    <a:lstStyle/>
                    <a:p>
                      <a:pPr lvl="0" indent="0" marL="0">
                        <a:buNone/>
                      </a:pPr>
                      <a:r>
                        <a:rPr/>
                        <a:t>62.5% (10/16)</a:t>
                      </a:r>
                    </a:p>
                  </a:txBody>
                </a:tc>
                <a:tc>
                  <a:txBody>
                    <a:bodyPr/>
                    <a:lstStyle/>
                    <a:p>
                      <a:pPr lvl="0" indent="0" marL="0">
                        <a:buNone/>
                      </a:pPr>
                      <a:r>
                        <a:rPr/>
                        <a:t>25.9% (7/27)</a:t>
                      </a:r>
                    </a:p>
                  </a:txBody>
                </a:tc>
                <a:tc>
                  <a:txBody>
                    <a:bodyPr/>
                    <a:lstStyle/>
                    <a:p>
                      <a:pPr lvl="0" indent="0" marL="0">
                        <a:buNone/>
                      </a:pPr>
                      <a:r>
                        <a:rPr b="1"/>
                        <a:t>0.018</a:t>
                      </a:r>
                    </a:p>
                  </a:txBody>
                </a:tc>
              </a:tr>
              <a:tr h="0">
                <a:tc>
                  <a:txBody>
                    <a:bodyPr/>
                    <a:lstStyle/>
                    <a:p>
                      <a:pPr lvl="0" indent="0" marL="0">
                        <a:buNone/>
                      </a:pPr>
                      <a:r>
                        <a:rPr b="1"/>
                        <a:t>SCH06</a:t>
                      </a:r>
                    </a:p>
                  </a:txBody>
                </a:tc>
                <a:tc>
                  <a:txBody>
                    <a:bodyPr/>
                    <a:lstStyle/>
                    <a:p>
                      <a:pPr lvl="0" indent="0" marL="0">
                        <a:buNone/>
                      </a:pPr>
                      <a:r>
                        <a:rPr/>
                        <a:t>39.1% (9/23)</a:t>
                      </a:r>
                    </a:p>
                  </a:txBody>
                </a:tc>
                <a:tc>
                  <a:txBody>
                    <a:bodyPr/>
                    <a:lstStyle/>
                    <a:p>
                      <a:pPr lvl="0" indent="0" marL="0">
                        <a:buNone/>
                      </a:pPr>
                      <a:r>
                        <a:rPr/>
                        <a:t>12.5% (3/24)</a:t>
                      </a:r>
                    </a:p>
                  </a:txBody>
                </a:tc>
                <a:tc>
                  <a:txBody>
                    <a:bodyPr/>
                    <a:lstStyle/>
                    <a:p>
                      <a:pPr lvl="0" indent="0" marL="0">
                        <a:buNone/>
                      </a:pPr>
                      <a:r>
                        <a:rPr b="1"/>
                        <a:t>0.036</a:t>
                      </a:r>
                    </a:p>
                  </a:txBody>
                </a:tc>
              </a:tr>
              <a:tr h="0">
                <a:tc>
                  <a:txBody>
                    <a:bodyPr/>
                    <a:lstStyle/>
                    <a:p>
                      <a:pPr lvl="0" indent="0" marL="0">
                        <a:buNone/>
                      </a:pPr>
                      <a:r>
                        <a:rPr/>
                        <a:t>SCH21</a:t>
                      </a:r>
                    </a:p>
                  </a:txBody>
                </a:tc>
                <a:tc>
                  <a:txBody>
                    <a:bodyPr/>
                    <a:lstStyle/>
                    <a:p>
                      <a:pPr lvl="0" indent="0" marL="0">
                        <a:buNone/>
                      </a:pPr>
                      <a:r>
                        <a:rPr/>
                        <a:t>43.5% (10/23)</a:t>
                      </a:r>
                    </a:p>
                  </a:txBody>
                </a:tc>
                <a:tc>
                  <a:txBody>
                    <a:bodyPr/>
                    <a:lstStyle/>
                    <a:p>
                      <a:pPr lvl="0" indent="0" marL="0">
                        <a:buNone/>
                      </a:pPr>
                      <a:r>
                        <a:rPr/>
                        <a:t>25.8% (8/31)</a:t>
                      </a:r>
                    </a:p>
                  </a:txBody>
                </a:tc>
                <a:tc>
                  <a:txBody>
                    <a:bodyPr/>
                    <a:lstStyle/>
                    <a:p>
                      <a:pPr lvl="0" indent="0" marL="0">
                        <a:buNone/>
                      </a:pPr>
                      <a:r>
                        <a:rPr/>
                        <a:t>0.173</a:t>
                      </a:r>
                    </a:p>
                  </a:txBody>
                </a:tc>
              </a:tr>
              <a:tr h="0">
                <a:tc>
                  <a:txBody>
                    <a:bodyPr/>
                    <a:lstStyle/>
                    <a:p>
                      <a:pPr lvl="0" indent="0" marL="0">
                        <a:buNone/>
                      </a:pPr>
                      <a:r>
                        <a:rPr/>
                        <a:t>SCH03</a:t>
                      </a:r>
                    </a:p>
                  </a:txBody>
                </a:tc>
                <a:tc>
                  <a:txBody>
                    <a:bodyPr/>
                    <a:lstStyle/>
                    <a:p>
                      <a:pPr lvl="0" indent="0" marL="0">
                        <a:buNone/>
                      </a:pPr>
                      <a:r>
                        <a:rPr/>
                        <a:t>50.0% (11/22)</a:t>
                      </a:r>
                    </a:p>
                  </a:txBody>
                </a:tc>
                <a:tc>
                  <a:txBody>
                    <a:bodyPr/>
                    <a:lstStyle/>
                    <a:p>
                      <a:pPr lvl="0" indent="0" marL="0">
                        <a:buNone/>
                      </a:pPr>
                      <a:r>
                        <a:rPr/>
                        <a:t>30.8% (8/26)</a:t>
                      </a:r>
                    </a:p>
                  </a:txBody>
                </a:tc>
                <a:tc>
                  <a:txBody>
                    <a:bodyPr/>
                    <a:lstStyle/>
                    <a:p>
                      <a:pPr lvl="0" indent="0" marL="0">
                        <a:buNone/>
                      </a:pPr>
                      <a:r>
                        <a:rPr/>
                        <a:t>0.175</a:t>
                      </a:r>
                    </a:p>
                  </a:txBody>
                </a:tc>
              </a:tr>
              <a:tr h="0">
                <a:tc>
                  <a:txBody>
                    <a:bodyPr/>
                    <a:lstStyle/>
                    <a:p>
                      <a:pPr lvl="0" indent="0" marL="0">
                        <a:buNone/>
                      </a:pPr>
                      <a:r>
                        <a:rPr/>
                        <a:t>SCH04</a:t>
                      </a:r>
                    </a:p>
                  </a:txBody>
                </a:tc>
                <a:tc>
                  <a:txBody>
                    <a:bodyPr/>
                    <a:lstStyle/>
                    <a:p>
                      <a:pPr lvl="0" indent="0" marL="0">
                        <a:buNone/>
                      </a:pPr>
                      <a:r>
                        <a:rPr/>
                        <a:t>27.3% (3/11)</a:t>
                      </a:r>
                    </a:p>
                  </a:txBody>
                </a:tc>
                <a:tc>
                  <a:txBody>
                    <a:bodyPr/>
                    <a:lstStyle/>
                    <a:p>
                      <a:pPr lvl="0" indent="0" marL="0">
                        <a:buNone/>
                      </a:pPr>
                      <a:r>
                        <a:rPr/>
                        <a:t>55.6% (5/9)</a:t>
                      </a:r>
                    </a:p>
                  </a:txBody>
                </a:tc>
                <a:tc>
                  <a:txBody>
                    <a:bodyPr/>
                    <a:lstStyle/>
                    <a:p>
                      <a:pPr lvl="0" indent="0" marL="0">
                        <a:buNone/>
                      </a:pPr>
                      <a:r>
                        <a:rPr/>
                        <a:t>0.199</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comparison with a known answer</a:t>
            </a:r>
          </a:p>
        </p:txBody>
      </p:sp>
      <p:sp>
        <p:nvSpPr>
          <p:cNvPr id="3" name="Content Placeholder 2"/>
          <p:cNvSpPr>
            <a:spLocks noGrp="1"/>
          </p:cNvSpPr>
          <p:nvPr>
            <p:ph idx="1"/>
          </p:nvPr>
        </p:nvSpPr>
        <p:spPr/>
        <p:txBody>
          <a:bodyPr/>
          <a:lstStyle/>
          <a:p>
            <a:pPr lvl="0"/>
            <a:r>
              <a:rPr/>
              <a:t>Twenty-four schools tested, two significant at p &lt; 0.05 — Both would be written up</a:t>
            </a:r>
          </a:p>
          <a:p>
            <a:pPr lvl="0"/>
            <a:r>
              <a:rPr/>
              <a:t>Neither is real — The generator never let sex touch anything</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is what chance owed you — In Python</a:t>
            </a:r>
          </a:p>
        </p:txBody>
      </p:sp>
      <p:sp>
        <p:nvSpPr>
          <p:cNvPr id="3" name="Content Placeholder 2"/>
          <p:cNvSpPr>
            <a:spLocks noGrp="1"/>
          </p:cNvSpPr>
          <p:nvPr>
            <p:ph idx="1"/>
          </p:nvPr>
        </p:nvSpPr>
        <p:spPr/>
        <p:txBody>
          <a:bodyPr/>
          <a:lstStyle/>
          <a:p>
            <a:pPr lvl="0" indent="0">
              <a:buNone/>
            </a:pPr>
            <a:r>
              <a:rPr>
                <a:latin typeface="Courier"/>
              </a:rPr>
              <a:t>n_tests </a:t>
            </a:r>
            <a:r>
              <a:rPr>
                <a:solidFill>
                  <a:srgbClr val="666666"/>
                </a:solidFill>
                <a:latin typeface="Courier"/>
              </a:rPr>
              <a:t>=</a:t>
            </a:r>
            <a:r>
              <a:rPr>
                <a:latin typeface="Courier"/>
              </a:rPr>
              <a:t> </a:t>
            </a:r>
            <a:r>
              <a:rPr>
                <a:solidFill>
                  <a:srgbClr val="008000"/>
                </a:solidFill>
                <a:latin typeface="Courier"/>
              </a:rPr>
              <a:t>len</a:t>
            </a:r>
            <a:r>
              <a:rPr>
                <a:latin typeface="Courier"/>
              </a:rPr>
              <a:t>(tests)</a:t>
            </a:r>
            <a:br/>
            <a:r>
              <a:rPr>
                <a:solidFill>
                  <a:srgbClr val="008000"/>
                </a:solidFill>
                <a:latin typeface="Courier"/>
              </a:rPr>
              <a:t>print</a:t>
            </a:r>
            <a:r>
              <a:rPr>
                <a:latin typeface="Courier"/>
              </a:rPr>
              <a:t>(</a:t>
            </a:r>
            <a:r>
              <a:rPr>
                <a:solidFill>
                  <a:srgbClr val="BB6688"/>
                </a:solidFill>
                <a:latin typeface="Courier"/>
              </a:rPr>
              <a:t>f"tests run: </a:t>
            </a:r>
            <a:r>
              <a:rPr>
                <a:solidFill>
                  <a:srgbClr val="4070A0"/>
                </a:solidFill>
                <a:latin typeface="Courier"/>
              </a:rPr>
              <a:t>{</a:t>
            </a:r>
            <a:r>
              <a:rPr>
                <a:latin typeface="Courier"/>
              </a:rPr>
              <a:t>n_tests</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f"expected significant if nothing is real: </a:t>
            </a:r>
            <a:r>
              <a:rPr>
                <a:solidFill>
                  <a:srgbClr val="4070A0"/>
                </a:solidFill>
                <a:latin typeface="Courier"/>
              </a:rPr>
              <a:t>{</a:t>
            </a:r>
            <a:r>
              <a:rPr>
                <a:solidFill>
                  <a:srgbClr val="40A070"/>
                </a:solidFill>
                <a:latin typeface="Courier"/>
              </a:rPr>
              <a:t>0.05</a:t>
            </a:r>
            <a:r>
              <a:rPr>
                <a:latin typeface="Courier"/>
              </a:rPr>
              <a:t> </a:t>
            </a:r>
            <a:r>
              <a:rPr>
                <a:solidFill>
                  <a:srgbClr val="666666"/>
                </a:solidFill>
                <a:latin typeface="Courier"/>
              </a:rPr>
              <a:t>*</a:t>
            </a:r>
            <a:r>
              <a:rPr>
                <a:latin typeface="Courier"/>
              </a:rPr>
              <a:t> n_tests</a:t>
            </a:r>
            <a:r>
              <a:rPr>
                <a:solidFill>
                  <a:srgbClr val="4070A0"/>
                </a:solidFill>
                <a:latin typeface="Courier"/>
              </a:rPr>
              <a:t>:.1f}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f"chance of at least one: </a:t>
            </a:r>
            <a:r>
              <a:rPr>
                <a:solidFill>
                  <a:srgbClr val="4070A0"/>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0.95</a:t>
            </a:r>
            <a:r>
              <a:rPr>
                <a:latin typeface="Courier"/>
              </a:rPr>
              <a:t> </a:t>
            </a:r>
            <a:r>
              <a:rPr>
                <a:solidFill>
                  <a:srgbClr val="666666"/>
                </a:solidFill>
                <a:latin typeface="Courier"/>
              </a:rPr>
              <a:t>**</a:t>
            </a:r>
            <a:r>
              <a:rPr>
                <a:latin typeface="Courier"/>
              </a:rPr>
              <a:t> n_tests</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is what chance owed you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1 - 0.95^24. The arithmetic is one line and it is the whole lesson.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is what chance owed you</a:t>
            </a:r>
          </a:p>
        </p:txBody>
      </p:sp>
      <p:sp>
        <p:nvSpPr>
          <p:cNvPr id="3" name="Content Placeholder 2"/>
          <p:cNvSpPr>
            <a:spLocks noGrp="1"/>
          </p:cNvSpPr>
          <p:nvPr>
            <p:ph idx="1"/>
          </p:nvPr>
        </p:nvSpPr>
        <p:spPr/>
        <p:txBody>
          <a:bodyPr/>
          <a:lstStyle/>
          <a:p>
            <a:pPr lvl="0"/>
            <a:r>
              <a:rPr/>
              <a:t>Expected false positives: 1.2. Observed: 2 — The probability of getting </a:t>
            </a:r>
            <a:r>
              <a:rPr i="1"/>
              <a:t>at least one</a:t>
            </a:r>
            <a:r>
              <a:rPr/>
              <a:t> significant result from…</a:t>
            </a:r>
          </a:p>
          <a:p>
            <a:pPr lvl="0"/>
            <a:r>
              <a:rPr/>
              <a:t>A p-value threshold of 0.05 is a promise about one test — It says that if nothing is going on, you will be misled one…</a:t>
            </a:r>
          </a:p>
          <a:p>
            <a:pPr lvl="0"/>
            <a:r>
              <a:rPr/>
              <a:t>This is why “we looked at it by school and two schools stood out” is not a finding — It is a description of what…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Bonferroni: divide the threshold by the number of tests — In Python</a:t>
            </a:r>
          </a:p>
        </p:txBody>
      </p:sp>
      <p:sp>
        <p:nvSpPr>
          <p:cNvPr id="3" name="Content Placeholder 2"/>
          <p:cNvSpPr>
            <a:spLocks noGrp="1"/>
          </p:cNvSpPr>
          <p:nvPr>
            <p:ph idx="1"/>
          </p:nvPr>
        </p:nvSpPr>
        <p:spPr/>
        <p:txBody>
          <a:bodyPr/>
          <a:lstStyle/>
          <a:p>
            <a:pPr lvl="0" indent="0">
              <a:buNone/>
            </a:pPr>
            <a:r>
              <a:rPr>
                <a:latin typeface="Courier"/>
              </a:rPr>
              <a:t>BONFERRONI </a:t>
            </a:r>
            <a:r>
              <a:rPr>
                <a:solidFill>
                  <a:srgbClr val="666666"/>
                </a:solidFill>
                <a:latin typeface="Courier"/>
              </a:rPr>
              <a:t>=</a:t>
            </a:r>
            <a:r>
              <a:rPr>
                <a:latin typeface="Courier"/>
              </a:rPr>
              <a:t> </a:t>
            </a:r>
            <a:r>
              <a:rPr>
                <a:solidFill>
                  <a:srgbClr val="40A070"/>
                </a:solidFill>
                <a:latin typeface="Courier"/>
              </a:rPr>
              <a:t>0.05</a:t>
            </a:r>
            <a:r>
              <a:rPr>
                <a:latin typeface="Courier"/>
              </a:rPr>
              <a:t> </a:t>
            </a:r>
            <a:r>
              <a:rPr>
                <a:solidFill>
                  <a:srgbClr val="666666"/>
                </a:solidFill>
                <a:latin typeface="Courier"/>
              </a:rPr>
              <a:t>/</a:t>
            </a:r>
            <a:r>
              <a:rPr>
                <a:latin typeface="Courier"/>
              </a:rPr>
              <a:t> n_tests</a:t>
            </a:r>
            <a:br/>
            <a:r>
              <a:rPr>
                <a:solidFill>
                  <a:srgbClr val="008000"/>
                </a:solidFill>
                <a:latin typeface="Courier"/>
              </a:rPr>
              <a:t>print</a:t>
            </a:r>
            <a:r>
              <a:rPr>
                <a:latin typeface="Courier"/>
              </a:rPr>
              <a:t>(</a:t>
            </a:r>
            <a:r>
              <a:rPr>
                <a:solidFill>
                  <a:srgbClr val="BB6688"/>
                </a:solidFill>
                <a:latin typeface="Courier"/>
              </a:rPr>
              <a:t>f"corrected threshold: </a:t>
            </a:r>
            <a:r>
              <a:rPr>
                <a:solidFill>
                  <a:srgbClr val="4070A0"/>
                </a:solidFill>
                <a:latin typeface="Courier"/>
              </a:rPr>
              <a:t>{</a:t>
            </a:r>
            <a:r>
              <a:rPr>
                <a:latin typeface="Courier"/>
              </a:rPr>
              <a:t>BONFERRONI</a:t>
            </a:r>
            <a:r>
              <a:rPr>
                <a:solidFill>
                  <a:srgbClr val="4070A0"/>
                </a:solidFill>
                <a:latin typeface="Courier"/>
              </a:rPr>
              <a:t>:.5f}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f"surviving: </a:t>
            </a:r>
            <a:r>
              <a:rPr>
                <a:solidFill>
                  <a:srgbClr val="4070A0"/>
                </a:solidFill>
                <a:latin typeface="Courier"/>
              </a:rPr>
              <a:t>{</a:t>
            </a:r>
            <a:r>
              <a:rPr>
                <a:latin typeface="Courier"/>
              </a:rPr>
              <a:t>(tests[</a:t>
            </a:r>
            <a:r>
              <a:rPr>
                <a:solidFill>
                  <a:srgbClr val="4070A0"/>
                </a:solidFill>
                <a:latin typeface="Courier"/>
              </a:rPr>
              <a:t>'p'</a:t>
            </a:r>
            <a:r>
              <a:rPr>
                <a:latin typeface="Courier"/>
              </a:rPr>
              <a:t>] </a:t>
            </a:r>
            <a:r>
              <a:rPr>
                <a:solidFill>
                  <a:srgbClr val="666666"/>
                </a:solidFill>
                <a:latin typeface="Courier"/>
              </a:rPr>
              <a:t>&lt;</a:t>
            </a:r>
            <a:r>
              <a:rPr>
                <a:latin typeface="Courier"/>
              </a:rPr>
              <a:t> BONFERRONI)</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Bonferroni: divide the threshold by the number of tests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p.adjust</a:t>
            </a:r>
            <a:r>
              <a:rPr>
                <a:latin typeface="Courier"/>
              </a:rPr>
              <a:t>(tests</a:t>
            </a:r>
            <a:r>
              <a:rPr>
                <a:solidFill>
                  <a:srgbClr val="4070A0"/>
                </a:solidFill>
                <a:latin typeface="Courier"/>
              </a:rPr>
              <a:t>$</a:t>
            </a:r>
            <a:r>
              <a:rPr>
                <a:latin typeface="Courier"/>
              </a:rPr>
              <a:t>p, </a:t>
            </a:r>
            <a:r>
              <a:rPr>
                <a:solidFill>
                  <a:srgbClr val="7D9029"/>
                </a:solidFill>
                <a:latin typeface="Courier"/>
              </a:rPr>
              <a:t>method =</a:t>
            </a:r>
            <a:r>
              <a:rPr>
                <a:latin typeface="Courier"/>
              </a:rPr>
              <a:t> </a:t>
            </a:r>
            <a:r>
              <a:rPr>
                <a:solidFill>
                  <a:srgbClr val="4070A0"/>
                </a:solidFill>
                <a:latin typeface="Courier"/>
              </a:rPr>
              <a:t>"bonferroni"</a:t>
            </a:r>
            <a:r>
              <a:rPr>
                <a:latin typeface="Courier"/>
              </a:rPr>
              <a:t>) </a:t>
            </a:r>
            <a:r>
              <a:rPr>
                <a:solidFill>
                  <a:srgbClr val="4070A0"/>
                </a:solidFill>
                <a:latin typeface="Courier"/>
              </a:rPr>
              <a:t>&lt;</a:t>
            </a:r>
            <a:r>
              <a:rPr>
                <a:latin typeface="Courier"/>
              </a:rPr>
              <a:t> </a:t>
            </a:r>
            <a:r>
              <a:rPr>
                <a:solidFill>
                  <a:srgbClr val="40A070"/>
                </a:solidFill>
                <a:latin typeface="Courier"/>
              </a:rPr>
              <a:t>0.05</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Bonferroni: divide the threshold by the number of tests</a:t>
            </a:r>
          </a:p>
        </p:txBody>
      </p:sp>
      <p:sp>
        <p:nvSpPr>
          <p:cNvPr id="3" name="Content Placeholder 2"/>
          <p:cNvSpPr>
            <a:spLocks noGrp="1"/>
          </p:cNvSpPr>
          <p:nvPr>
            <p:ph idx="1"/>
          </p:nvPr>
        </p:nvSpPr>
        <p:spPr/>
        <p:txBody>
          <a:bodyPr/>
          <a:lstStyle/>
          <a:p>
            <a:pPr lvl="0"/>
            <a:r>
              <a:rPr/>
              <a:t>Threshold 0.05/24 = 0.00208. Surviving: none — The smallest p among the twenty-four is 0.018, an order of magnitude away</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Benjamini–Hochberg, when twenty-four becomes two hundred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statsmodels.stats.multitest </a:t>
            </a:r>
            <a:r>
              <a:rPr b="1">
                <a:solidFill>
                  <a:srgbClr val="008000"/>
                </a:solidFill>
                <a:latin typeface="Courier"/>
              </a:rPr>
              <a:t>import</a:t>
            </a:r>
            <a:r>
              <a:rPr>
                <a:latin typeface="Courier"/>
              </a:rPr>
              <a:t> multipletests</a:t>
            </a:r>
            <a:br/>
            <a:br/>
            <a:r>
              <a:rPr>
                <a:latin typeface="Courier"/>
              </a:rPr>
              <a:t>reject, adjusted, _, _ </a:t>
            </a:r>
            <a:r>
              <a:rPr>
                <a:solidFill>
                  <a:srgbClr val="666666"/>
                </a:solidFill>
                <a:latin typeface="Courier"/>
              </a:rPr>
              <a:t>=</a:t>
            </a:r>
            <a:r>
              <a:rPr>
                <a:latin typeface="Courier"/>
              </a:rPr>
              <a:t> multipletests(tests[</a:t>
            </a:r>
            <a:r>
              <a:rPr>
                <a:solidFill>
                  <a:srgbClr val="4070A0"/>
                </a:solidFill>
                <a:latin typeface="Courier"/>
              </a:rPr>
              <a:t>"p"</a:t>
            </a:r>
            <a:r>
              <a:rPr>
                <a:latin typeface="Courier"/>
              </a:rPr>
              <a:t>], alpha</a:t>
            </a:r>
            <a:r>
              <a:rPr>
                <a:solidFill>
                  <a:srgbClr val="666666"/>
                </a:solidFill>
                <a:latin typeface="Courier"/>
              </a:rPr>
              <a:t>=</a:t>
            </a:r>
            <a:r>
              <a:rPr>
                <a:solidFill>
                  <a:srgbClr val="40A070"/>
                </a:solidFill>
                <a:latin typeface="Courier"/>
              </a:rPr>
              <a:t>0.05</a:t>
            </a:r>
            <a:r>
              <a:rPr>
                <a:latin typeface="Courier"/>
              </a:rPr>
              <a:t>, method</a:t>
            </a:r>
            <a:r>
              <a:rPr>
                <a:solidFill>
                  <a:srgbClr val="666666"/>
                </a:solidFill>
                <a:latin typeface="Courier"/>
              </a:rPr>
              <a:t>=</a:t>
            </a:r>
            <a:r>
              <a:rPr>
                <a:solidFill>
                  <a:srgbClr val="4070A0"/>
                </a:solidFill>
                <a:latin typeface="Courier"/>
              </a:rPr>
              <a:t>"fdr_bh"</a:t>
            </a:r>
            <a:r>
              <a:rPr>
                <a:latin typeface="Courier"/>
              </a:rPr>
              <a:t>)</a:t>
            </a:r>
            <a:br/>
            <a:r>
              <a:rPr>
                <a:solidFill>
                  <a:srgbClr val="008000"/>
                </a:solidFill>
                <a:latin typeface="Courier"/>
              </a:rPr>
              <a:t>print</a:t>
            </a:r>
            <a:r>
              <a:rPr>
                <a:latin typeface="Courier"/>
              </a:rPr>
              <a:t>(</a:t>
            </a:r>
            <a:r>
              <a:rPr>
                <a:solidFill>
                  <a:srgbClr val="BB6688"/>
                </a:solidFill>
                <a:latin typeface="Courier"/>
              </a:rPr>
              <a:t>f"BH survivors: </a:t>
            </a:r>
            <a:r>
              <a:rPr>
                <a:solidFill>
                  <a:srgbClr val="4070A0"/>
                </a:solidFill>
                <a:latin typeface="Courier"/>
              </a:rPr>
              <a:t>{</a:t>
            </a:r>
            <a:r>
              <a:rPr>
                <a:latin typeface="Courier"/>
              </a:rPr>
              <a:t>reject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Benjamini–Hochberg, when twenty-four becomes two hundred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p.adjust</a:t>
            </a:r>
            <a:r>
              <a:rPr>
                <a:latin typeface="Courier"/>
              </a:rPr>
              <a:t>(tests</a:t>
            </a:r>
            <a:r>
              <a:rPr>
                <a:solidFill>
                  <a:srgbClr val="4070A0"/>
                </a:solidFill>
                <a:latin typeface="Courier"/>
              </a:rPr>
              <a:t>$</a:t>
            </a:r>
            <a:r>
              <a:rPr>
                <a:latin typeface="Courier"/>
              </a:rPr>
              <a:t>p, </a:t>
            </a:r>
            <a:r>
              <a:rPr>
                <a:solidFill>
                  <a:srgbClr val="7D9029"/>
                </a:solidFill>
                <a:latin typeface="Courier"/>
              </a:rPr>
              <a:t>method =</a:t>
            </a:r>
            <a:r>
              <a:rPr>
                <a:latin typeface="Courier"/>
              </a:rPr>
              <a:t> </a:t>
            </a:r>
            <a:r>
              <a:rPr>
                <a:solidFill>
                  <a:srgbClr val="4070A0"/>
                </a:solidFill>
                <a:latin typeface="Courier"/>
              </a:rPr>
              <a:t>"BH"</a:t>
            </a:r>
            <a:r>
              <a:rPr>
                <a:latin typeface="Courier"/>
              </a:rPr>
              <a:t>) </a:t>
            </a:r>
            <a:r>
              <a:rPr>
                <a:solidFill>
                  <a:srgbClr val="4070A0"/>
                </a:solidFill>
                <a:latin typeface="Courier"/>
              </a:rPr>
              <a:t>&lt;</a:t>
            </a:r>
            <a:r>
              <a:rPr>
                <a:latin typeface="Courier"/>
              </a:rPr>
              <a:t> </a:t>
            </a:r>
            <a:r>
              <a:rPr>
                <a:solidFill>
                  <a:srgbClr val="40A070"/>
                </a:solidFill>
                <a:latin typeface="Courier"/>
              </a:rPr>
              <a:t>0.05</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Benjamini–Hochberg, when twenty-four becomes two hundred</a:t>
            </a:r>
          </a:p>
        </p:txBody>
      </p:sp>
      <p:sp>
        <p:nvSpPr>
          <p:cNvPr id="3" name="Content Placeholder 2"/>
          <p:cNvSpPr>
            <a:spLocks noGrp="1"/>
          </p:cNvSpPr>
          <p:nvPr>
            <p:ph idx="1"/>
          </p:nvPr>
        </p:nvSpPr>
        <p:spPr/>
        <p:txBody>
          <a:bodyPr/>
          <a:lstStyle/>
          <a:p>
            <a:pPr lvl="0"/>
            <a:r>
              <a:rPr/>
              <a:t>Benjamini–Hochberg also rejects none of the twenty-four — which is the correct answer here — there is nothing to find</a:t>
            </a:r>
          </a:p>
          <a:p>
            <a:pPr lvl="0"/>
            <a:r>
              <a:rPr/>
              <a:t>Use Bonferroni for a small confirmatory family; use BH for a large exploratory screen — Both are one line, and the…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Correction does not destroy real findings — In Python</a:t>
            </a:r>
          </a:p>
        </p:txBody>
      </p:sp>
      <p:sp>
        <p:nvSpPr>
          <p:cNvPr id="3" name="Content Placeholder 2"/>
          <p:cNvSpPr>
            <a:spLocks noGrp="1"/>
          </p:cNvSpPr>
          <p:nvPr>
            <p:ph idx="1"/>
          </p:nvPr>
        </p:nvSpPr>
        <p:spPr/>
        <p:txBody>
          <a:bodyPr/>
          <a:lstStyle/>
          <a:p>
            <a:pPr lvl="0" indent="0">
              <a:buNone/>
            </a:pPr>
            <a:r>
              <a:rPr>
                <a:latin typeface="Courier"/>
              </a:rPr>
              <a:t>previous </a:t>
            </a:r>
            <a:r>
              <a:rPr>
                <a:solidFill>
                  <a:srgbClr val="666666"/>
                </a:solidFill>
                <a:latin typeface="Courier"/>
              </a:rPr>
              <a:t>=</a:t>
            </a:r>
            <a:r>
              <a:rPr>
                <a:latin typeface="Courier"/>
              </a:rPr>
              <a:t> enrolment[enrolment[</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2023</a:t>
            </a:r>
            <a:r>
              <a:rPr>
                <a:latin typeface="Courier"/>
              </a:rPr>
              <a:t>].set_index(</a:t>
            </a:r>
            <a:r>
              <a:rPr>
                <a:solidFill>
                  <a:srgbClr val="4070A0"/>
                </a:solidFill>
                <a:latin typeface="Courier"/>
              </a:rPr>
              <a:t>"student_id"</a:t>
            </a:r>
            <a:r>
              <a:rPr>
                <a:latin typeface="Courier"/>
              </a:rPr>
              <a:t>)</a:t>
            </a:r>
            <a:br/>
            <a:r>
              <a:rPr>
                <a:latin typeface="Courier"/>
              </a:rPr>
              <a:t>clean </a:t>
            </a:r>
            <a:r>
              <a:rPr>
                <a:solidFill>
                  <a:srgbClr val="666666"/>
                </a:solidFill>
                <a:latin typeface="Courier"/>
              </a:rPr>
              <a:t>=</a:t>
            </a:r>
            <a:r>
              <a:rPr>
                <a:latin typeface="Courier"/>
              </a:rPr>
              <a:t> clean.assign(last_year</a:t>
            </a:r>
            <a:r>
              <a:rPr>
                <a:solidFill>
                  <a:srgbClr val="666666"/>
                </a:solidFill>
                <a:latin typeface="Courier"/>
              </a:rPr>
              <a:t>=</a:t>
            </a:r>
            <a:r>
              <a:rPr>
                <a:latin typeface="Courier"/>
              </a:rPr>
              <a:t>clean[</a:t>
            </a:r>
            <a:r>
              <a:rPr>
                <a:solidFill>
                  <a:srgbClr val="4070A0"/>
                </a:solidFill>
                <a:latin typeface="Courier"/>
              </a:rPr>
              <a:t>"student_id"</a:t>
            </a:r>
            <a:r>
              <a:rPr>
                <a:latin typeface="Courier"/>
              </a:rPr>
              <a:t>].</a:t>
            </a:r>
            <a:r>
              <a:rPr>
                <a:solidFill>
                  <a:srgbClr val="008000"/>
                </a:solidFill>
                <a:latin typeface="Courier"/>
              </a:rPr>
              <a:t>map</a:t>
            </a:r>
            <a:r>
              <a:rPr>
                <a:latin typeface="Courier"/>
              </a:rPr>
              <a:t>(previous[</a:t>
            </a:r>
            <a:r>
              <a:rPr>
                <a:solidFill>
                  <a:srgbClr val="4070A0"/>
                </a:solidFill>
                <a:latin typeface="Courier"/>
              </a:rPr>
              <a:t>"end_of_year_status"</a:t>
            </a:r>
            <a:r>
              <a:rPr>
                <a:latin typeface="Courier"/>
              </a:rPr>
              <a:t>]))</a:t>
            </a:r>
            <a:br/>
            <a:r>
              <a:rPr>
                <a:latin typeface="Courier"/>
              </a:rPr>
              <a:t>returning </a:t>
            </a:r>
            <a:r>
              <a:rPr>
                <a:solidFill>
                  <a:srgbClr val="666666"/>
                </a:solidFill>
                <a:latin typeface="Courier"/>
              </a:rPr>
              <a:t>=</a:t>
            </a:r>
            <a:r>
              <a:rPr>
                <a:latin typeface="Courier"/>
              </a:rPr>
              <a:t> clean[clean[</a:t>
            </a:r>
            <a:r>
              <a:rPr>
                <a:solidFill>
                  <a:srgbClr val="4070A0"/>
                </a:solidFill>
                <a:latin typeface="Courier"/>
              </a:rPr>
              <a:t>"last_year"</a:t>
            </a:r>
            <a:r>
              <a:rPr>
                <a:latin typeface="Courier"/>
              </a:rPr>
              <a:t>].isin([</a:t>
            </a:r>
            <a:r>
              <a:rPr>
                <a:solidFill>
                  <a:srgbClr val="4070A0"/>
                </a:solidFill>
                <a:latin typeface="Courier"/>
              </a:rPr>
              <a:t>"repeated"</a:t>
            </a:r>
            <a:r>
              <a:rPr>
                <a:latin typeface="Courier"/>
              </a:rPr>
              <a:t>, </a:t>
            </a:r>
            <a:r>
              <a:rPr>
                <a:solidFill>
                  <a:srgbClr val="4070A0"/>
                </a:solidFill>
                <a:latin typeface="Courier"/>
              </a:rPr>
              <a:t>"promoted"</a:t>
            </a:r>
            <a:r>
              <a:rPr>
                <a:latin typeface="Courier"/>
              </a:rPr>
              <a:t>])]</a:t>
            </a:r>
            <a:br/>
            <a:br/>
            <a:r>
              <a:rPr>
                <a:latin typeface="Courier"/>
              </a:rPr>
              <a:t>survivors </a:t>
            </a:r>
            <a:r>
              <a:rPr>
                <a:solidFill>
                  <a:srgbClr val="666666"/>
                </a:solidFill>
                <a:latin typeface="Courier"/>
              </a:rPr>
              <a:t>=</a:t>
            </a:r>
            <a:r>
              <a:rPr>
                <a:latin typeface="Courier"/>
              </a:rPr>
              <a:t> []</a:t>
            </a:r>
            <a:br/>
            <a:r>
              <a:rPr b="1">
                <a:solidFill>
                  <a:srgbClr val="007020"/>
                </a:solidFill>
                <a:latin typeface="Courier"/>
              </a:rPr>
              <a:t>for</a:t>
            </a:r>
            <a:r>
              <a:rPr>
                <a:latin typeface="Courier"/>
              </a:rPr>
              <a:t> school, group </a:t>
            </a:r>
            <a:r>
              <a:rPr b="1">
                <a:solidFill>
                  <a:srgbClr val="007020"/>
                </a:solidFill>
                <a:latin typeface="Courier"/>
              </a:rPr>
              <a:t>in</a:t>
            </a:r>
            <a:r>
              <a:rPr>
                <a:latin typeface="Courier"/>
              </a:rPr>
              <a:t> returning.groupby(</a:t>
            </a:r>
            <a:r>
              <a:rPr>
                <a:solidFill>
                  <a:srgbClr val="4070A0"/>
                </a:solidFill>
                <a:latin typeface="Courier"/>
              </a:rPr>
              <a:t>"school_id"</a:t>
            </a:r>
            <a:r>
              <a:rPr>
                <a:latin typeface="Courier"/>
              </a:rPr>
              <a:t>):</a:t>
            </a:r>
            <a:br/>
            <a:r>
              <a:rPr>
                <a:latin typeface="Courier"/>
              </a:rPr>
              <a:t>    counts </a:t>
            </a:r>
            <a:r>
              <a:rPr>
                <a:solidFill>
                  <a:srgbClr val="666666"/>
                </a:solidFill>
                <a:latin typeface="Courier"/>
              </a:rPr>
              <a:t>=</a:t>
            </a:r>
            <a:r>
              <a:rPr>
                <a:latin typeface="Courier"/>
              </a:rPr>
              <a:t> group.groupby(</a:t>
            </a:r>
            <a:r>
              <a:rPr>
                <a:solidFill>
                  <a:srgbClr val="4070A0"/>
                </a:solidFill>
                <a:latin typeface="Courier"/>
              </a:rPr>
              <a:t>"last_year"</a:t>
            </a:r>
            <a:r>
              <a:rPr>
                <a:latin typeface="Courier"/>
              </a:rPr>
              <a:t>)[</a:t>
            </a:r>
            <a:r>
              <a:rPr>
                <a:solidFill>
                  <a:srgbClr val="4070A0"/>
                </a:solidFill>
                <a:latin typeface="Courier"/>
              </a:rPr>
              <a:t>"over_age"</a:t>
            </a:r>
            <a:r>
              <a:rPr>
                <a:latin typeface="Courier"/>
              </a:rPr>
              <a:t>].agg([</a:t>
            </a:r>
            <a:r>
              <a:rPr>
                <a:solidFill>
                  <a:srgbClr val="4070A0"/>
                </a:solidFill>
                <a:latin typeface="Courier"/>
              </a:rPr>
              <a:t>"sum"</a:t>
            </a:r>
            <a:r>
              <a:rPr>
                <a:latin typeface="Courier"/>
              </a:rPr>
              <a:t>, </a:t>
            </a:r>
            <a:r>
              <a:rPr>
                <a:solidFill>
                  <a:srgbClr val="4070A0"/>
                </a:solidFill>
                <a:latin typeface="Courier"/>
              </a:rPr>
              <a:t>"size"</a:t>
            </a:r>
            <a:r>
              <a:rPr>
                <a:latin typeface="Courier"/>
              </a:rPr>
              <a:t>])</a:t>
            </a:r>
            <a:br/>
            <a:r>
              <a:rPr>
                <a:latin typeface="Courier"/>
              </a:rPr>
              <a:t>    </a:t>
            </a:r>
            <a:r>
              <a:rPr b="1">
                <a:solidFill>
                  <a:srgbClr val="007020"/>
                </a:solidFill>
                <a:latin typeface="Courier"/>
              </a:rPr>
              <a:t>if</a:t>
            </a:r>
            <a:r>
              <a:rPr>
                <a:latin typeface="Courier"/>
              </a:rPr>
              <a:t> </a:t>
            </a:r>
            <a:r>
              <a:rPr>
                <a:solidFill>
                  <a:srgbClr val="008000"/>
                </a:solidFill>
                <a:latin typeface="Courier"/>
              </a:rPr>
              <a:t>len</a:t>
            </a:r>
            <a:r>
              <a:rPr>
                <a:latin typeface="Courier"/>
              </a:rPr>
              <a:t>(counts) </a:t>
            </a:r>
            <a:r>
              <a:rPr>
                <a:solidFill>
                  <a:srgbClr val="666666"/>
                </a:solidFill>
                <a:latin typeface="Courier"/>
              </a:rPr>
              <a:t>&lt;</a:t>
            </a:r>
            <a:r>
              <a:rPr>
                <a:latin typeface="Courier"/>
              </a:rPr>
              <a:t> </a:t>
            </a:r>
            <a:r>
              <a:rPr>
                <a:solidFill>
                  <a:srgbClr val="40A070"/>
                </a:solidFill>
                <a:latin typeface="Courier"/>
              </a:rPr>
              <a:t>2</a:t>
            </a:r>
            <a:r>
              <a:rPr>
                <a:latin typeface="Courier"/>
              </a:rPr>
              <a:t> </a:t>
            </a:r>
            <a:r>
              <a:rPr b="1">
                <a:solidFill>
                  <a:srgbClr val="007020"/>
                </a:solidFill>
                <a:latin typeface="Courier"/>
              </a:rPr>
              <a:t>or</a:t>
            </a:r>
            <a:r>
              <a:rPr>
                <a:latin typeface="Courier"/>
              </a:rPr>
              <a:t> counts[</a:t>
            </a:r>
            <a:r>
              <a:rPr>
                <a:solidFill>
                  <a:srgbClr val="4070A0"/>
                </a:solidFill>
                <a:latin typeface="Courier"/>
              </a:rPr>
              <a:t>"size"</a:t>
            </a:r>
            <a:r>
              <a:rPr>
                <a:latin typeface="Courier"/>
              </a:rPr>
              <a:t>].</a:t>
            </a:r>
            <a:r>
              <a:rPr>
                <a:solidFill>
                  <a:srgbClr val="008000"/>
                </a:solidFill>
                <a:latin typeface="Courier"/>
              </a:rPr>
              <a:t>min</a:t>
            </a:r>
            <a:r>
              <a:rPr>
                <a:latin typeface="Courier"/>
              </a:rPr>
              <a:t>() </a:t>
            </a:r>
            <a:r>
              <a:rPr>
                <a:solidFill>
                  <a:srgbClr val="666666"/>
                </a:solidFill>
                <a:latin typeface="Courier"/>
              </a:rPr>
              <a:t>&lt;</a:t>
            </a:r>
            <a:r>
              <a:rPr>
                <a:latin typeface="Courier"/>
              </a:rPr>
              <a:t> </a:t>
            </a:r>
            <a:r>
              <a:rPr>
                <a:solidFill>
                  <a:srgbClr val="40A070"/>
                </a:solidFill>
                <a:latin typeface="Courier"/>
              </a:rPr>
              <a:t>5</a:t>
            </a:r>
            <a:r>
              <a:rPr>
                <a:latin typeface="Courier"/>
              </a:rPr>
              <a:t>:</a:t>
            </a:r>
            <a:br/>
            <a:r>
              <a:rPr>
                <a:latin typeface="Courier"/>
              </a:rPr>
              <a:t>        </a:t>
            </a:r>
            <a:r>
              <a:rPr b="1">
                <a:solidFill>
                  <a:srgbClr val="007020"/>
                </a:solidFill>
                <a:latin typeface="Courier"/>
              </a:rPr>
              <a:t>continue</a:t>
            </a:r>
            <a:br/>
            <a:r>
              <a:rPr>
                <a:latin typeface="Courier"/>
              </a:rPr>
              <a:t>    stat, p </a:t>
            </a:r>
            <a:r>
              <a:rPr>
                <a:solidFill>
                  <a:srgbClr val="666666"/>
                </a:solidFill>
                <a:latin typeface="Courier"/>
              </a:rPr>
              <a:t>=</a:t>
            </a:r>
            <a:r>
              <a:rPr>
                <a:latin typeface="Courier"/>
              </a:rPr>
              <a:t> proportions_ztest(counts[</a:t>
            </a:r>
            <a:r>
              <a:rPr>
                <a:solidFill>
                  <a:srgbClr val="4070A0"/>
                </a:solidFill>
                <a:latin typeface="Courier"/>
              </a:rPr>
              <a:t>"sum"</a:t>
            </a:r>
            <a:r>
              <a:rPr>
                <a:latin typeface="Courier"/>
              </a:rPr>
              <a:t>], counts[</a:t>
            </a:r>
            <a:r>
              <a:rPr>
                <a:solidFill>
                  <a:srgbClr val="4070A0"/>
                </a:solidFill>
                <a:latin typeface="Courier"/>
              </a:rPr>
              <a:t>"size"</a:t>
            </a:r>
            <a:r>
              <a:rPr>
                <a:latin typeface="Courier"/>
              </a:rPr>
              <a:t>])</a:t>
            </a:r>
            <a:br/>
            <a:r>
              <a:rPr>
                <a:latin typeface="Courier"/>
              </a:rPr>
              <a:t>    survivors.append(p)</a:t>
            </a:r>
            <a:br/>
            <a:br/>
            <a:r>
              <a:rPr>
                <a:latin typeface="Courier"/>
              </a:rPr>
              <a:t>survivors </a:t>
            </a:r>
            <a:r>
              <a:rPr>
                <a:solidFill>
                  <a:srgbClr val="666666"/>
                </a:solidFill>
                <a:latin typeface="Courier"/>
              </a:rPr>
              <a:t>=</a:t>
            </a:r>
            <a:r>
              <a:rPr>
                <a:latin typeface="Courier"/>
              </a:rPr>
              <a:t> np.array(survivors)</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(survivors)</a:t>
            </a:r>
            <a:r>
              <a:rPr>
                <a:solidFill>
                  <a:srgbClr val="4070A0"/>
                </a:solidFill>
                <a:latin typeface="Courier"/>
              </a:rPr>
              <a:t>}</a:t>
            </a:r>
            <a:r>
              <a:rPr>
                <a:solidFill>
                  <a:srgbClr val="BB6688"/>
                </a:solidFill>
                <a:latin typeface="Courier"/>
              </a:rPr>
              <a:t> schools, </a:t>
            </a:r>
            <a:r>
              <a:rPr>
                <a:solidFill>
                  <a:srgbClr val="4070A0"/>
                </a:solidFill>
                <a:latin typeface="Courier"/>
              </a:rPr>
              <a:t>{</a:t>
            </a:r>
            <a:r>
              <a:rPr>
                <a:latin typeface="Courier"/>
              </a:rPr>
              <a:t>(survivors </a:t>
            </a:r>
            <a:r>
              <a:rPr>
                <a:solidFill>
                  <a:srgbClr val="666666"/>
                </a:solidFill>
                <a:latin typeface="Courier"/>
              </a:rPr>
              <a:t>&lt;</a:t>
            </a:r>
            <a:r>
              <a:rPr>
                <a:latin typeface="Courier"/>
              </a:rPr>
              <a:t> </a:t>
            </a:r>
            <a:r>
              <a:rPr>
                <a:solidFill>
                  <a:srgbClr val="40A070"/>
                </a:solidFill>
                <a:latin typeface="Courier"/>
              </a:rPr>
              <a:t>0.05</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significant, "</a:t>
            </a:r>
            <a:br/>
            <a:r>
              <a:rPr>
                <a:latin typeface="Courier"/>
              </a:rPr>
              <a:t>      </a:t>
            </a:r>
            <a:r>
              <a:rPr>
                <a:solidFill>
                  <a:srgbClr val="BB6688"/>
                </a:solidFill>
                <a:latin typeface="Courier"/>
              </a:rPr>
              <a:t>f"</a:t>
            </a:r>
            <a:r>
              <a:rPr>
                <a:solidFill>
                  <a:srgbClr val="4070A0"/>
                </a:solidFill>
                <a:latin typeface="Courier"/>
              </a:rPr>
              <a:t>{</a:t>
            </a:r>
            <a:r>
              <a:rPr>
                <a:latin typeface="Courier"/>
              </a:rPr>
              <a:t>(survivors </a:t>
            </a:r>
            <a:r>
              <a:rPr>
                <a:solidFill>
                  <a:srgbClr val="666666"/>
                </a:solidFill>
                <a:latin typeface="Courier"/>
              </a:rPr>
              <a:t>&lt;</a:t>
            </a:r>
            <a:r>
              <a:rPr>
                <a:latin typeface="Courier"/>
              </a:rPr>
              <a:t> </a:t>
            </a:r>
            <a:r>
              <a:rPr>
                <a:solidFill>
                  <a:srgbClr val="40A070"/>
                </a:solidFill>
                <a:latin typeface="Courier"/>
              </a:rPr>
              <a:t>0.05</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(survivors))</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survive Bonferroni"</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Correction does not destroy real findings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loop, different comparison. The generator made this one real.</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Correction does not destroy real findings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Comparison</a:t>
                      </a:r>
                    </a:p>
                  </a:txBody>
                  <a:tcPr/>
                </a:tc>
                <a:tc>
                  <a:txBody>
                    <a:bodyPr/>
                    <a:lstStyle/>
                    <a:p>
                      <a:pPr lvl="0" indent="0" marL="0">
                        <a:buNone/>
                      </a:pPr>
                      <a:r>
                        <a:rPr/>
                        <a:t>Tests</a:t>
                      </a:r>
                    </a:p>
                  </a:txBody>
                  <a:tcPr/>
                </a:tc>
                <a:tc>
                  <a:txBody>
                    <a:bodyPr/>
                    <a:lstStyle/>
                    <a:p>
                      <a:pPr lvl="0" indent="0" marL="0">
                        <a:buNone/>
                      </a:pPr>
                      <a:r>
                        <a:rPr/>
                        <a:t>Significant at 0.05</a:t>
                      </a:r>
                    </a:p>
                  </a:txBody>
                  <a:tcPr/>
                </a:tc>
                <a:tc>
                  <a:txBody>
                    <a:bodyPr/>
                    <a:lstStyle/>
                    <a:p>
                      <a:pPr lvl="0" indent="0" marL="0">
                        <a:buNone/>
                      </a:pPr>
                      <a:r>
                        <a:rPr/>
                        <a:t>Survive Bonferroni</a:t>
                      </a:r>
                    </a:p>
                  </a:txBody>
                  <a:tcPr/>
                </a:tc>
              </a:tr>
              <a:tr h="0">
                <a:tc>
                  <a:txBody>
                    <a:bodyPr/>
                    <a:lstStyle/>
                    <a:p>
                      <a:pPr lvl="0" indent="0" marL="0">
                        <a:buNone/>
                      </a:pPr>
                      <a:r>
                        <a:rPr/>
                        <a:t>Over-age by </a:t>
                      </a:r>
                      <a:r>
                        <a:rPr b="1"/>
                        <a:t>sex</a:t>
                      </a:r>
                      <a:r>
                        <a:rPr/>
                        <a:t> (no true effect)</a:t>
                      </a:r>
                    </a:p>
                  </a:txBody>
                </a:tc>
                <a:tc>
                  <a:txBody>
                    <a:bodyPr/>
                    <a:lstStyle/>
                    <a:p>
                      <a:pPr lvl="0" indent="0" marL="0">
                        <a:buNone/>
                      </a:pPr>
                      <a:r>
                        <a:rPr/>
                        <a:t>24</a:t>
                      </a:r>
                    </a:p>
                  </a:txBody>
                </a:tc>
                <a:tc>
                  <a:txBody>
                    <a:bodyPr/>
                    <a:lstStyle/>
                    <a:p>
                      <a:pPr lvl="0" indent="0" marL="0">
                        <a:buNone/>
                      </a:pPr>
                      <a:r>
                        <a:rPr/>
                        <a:t>2</a:t>
                      </a:r>
                    </a:p>
                  </a:txBody>
                </a:tc>
                <a:tc>
                  <a:txBody>
                    <a:bodyPr/>
                    <a:lstStyle/>
                    <a:p>
                      <a:pPr lvl="0" indent="0" marL="0">
                        <a:buNone/>
                      </a:pPr>
                      <a:r>
                        <a:rPr b="1"/>
                        <a:t>0</a:t>
                      </a:r>
                    </a:p>
                  </a:txBody>
                </a:tc>
              </a:tr>
              <a:tr h="0">
                <a:tc>
                  <a:txBody>
                    <a:bodyPr/>
                    <a:lstStyle/>
                    <a:p>
                      <a:pPr lvl="0" indent="0" marL="0">
                        <a:buNone/>
                      </a:pPr>
                      <a:r>
                        <a:rPr/>
                        <a:t>Over-age by </a:t>
                      </a:r>
                      <a:r>
                        <a:rPr b="1"/>
                        <a:t>2023 repetition</a:t>
                      </a:r>
                      <a:r>
                        <a:rPr/>
                        <a:t> (real)</a:t>
                      </a:r>
                    </a:p>
                  </a:txBody>
                </a:tc>
                <a:tc>
                  <a:txBody>
                    <a:bodyPr/>
                    <a:lstStyle/>
                    <a:p>
                      <a:pPr lvl="0" indent="0" marL="0">
                        <a:buNone/>
                      </a:pPr>
                      <a:r>
                        <a:rPr/>
                        <a:t>14</a:t>
                      </a:r>
                    </a:p>
                  </a:txBody>
                </a:tc>
                <a:tc>
                  <a:txBody>
                    <a:bodyPr/>
                    <a:lstStyle/>
                    <a:p>
                      <a:pPr lvl="0" indent="0" marL="0">
                        <a:buNone/>
                      </a:pPr>
                      <a:r>
                        <a:rPr/>
                        <a:t>14</a:t>
                      </a:r>
                    </a:p>
                  </a:txBody>
                </a:tc>
                <a:tc>
                  <a:txBody>
                    <a:bodyPr/>
                    <a:lstStyle/>
                    <a:p>
                      <a:pPr lvl="0" indent="0" marL="0">
                        <a:buNone/>
                      </a:pPr>
                      <a:r>
                        <a:rPr b="1"/>
                        <a:t>9</a:t>
                      </a:r>
                    </a:p>
                  </a:txBody>
                </a:tc>
              </a:tr>
            </a:tbl>
          </a:graphicData>
        </a:graphic>
      </p:graphicFrame>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Correction does not destroy real findings</a:t>
            </a:r>
          </a:p>
        </p:txBody>
      </p:sp>
      <p:sp>
        <p:nvSpPr>
          <p:cNvPr id="3" name="Content Placeholder 2"/>
          <p:cNvSpPr>
            <a:spLocks noGrp="1"/>
          </p:cNvSpPr>
          <p:nvPr>
            <p:ph idx="1"/>
          </p:nvPr>
        </p:nvSpPr>
        <p:spPr/>
        <p:txBody>
          <a:bodyPr/>
          <a:lstStyle/>
          <a:p>
            <a:pPr lvl="0"/>
            <a:r>
              <a:rPr/>
              <a:t>The 94.5% versus 30.6% gap from the education course survives correction in nine of the fourteen schools where it can…</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Count the tests, including the ones you did not report</a:t>
            </a:r>
          </a:p>
        </p:txBody>
      </p:sp>
      <p:sp>
        <p:nvSpPr>
          <p:cNvPr id="3" name="Content Placeholder 2"/>
          <p:cNvSpPr>
            <a:spLocks noGrp="1"/>
          </p:cNvSpPr>
          <p:nvPr>
            <p:ph idx="1"/>
          </p:nvPr>
        </p:nvSpPr>
        <p:spPr/>
        <p:txBody>
          <a:bodyPr/>
          <a:lstStyle/>
          <a:p>
            <a:pPr lvl="0"/>
            <a:r>
              <a:rPr/>
              <a:t>Subgroups you looked at and dropped — Splitting by district, seeing nothing, and splitting by grade instead is two…</a:t>
            </a:r>
          </a:p>
          <a:p>
            <a:pPr lvl="0"/>
            <a:r>
              <a:rPr/>
              <a:t>Outcomes you tried in turn — Testing over-age, then attendance, then completion against the same grouping is three tests</a:t>
            </a:r>
          </a:p>
          <a:p>
            <a:pPr lvl="0"/>
            <a:r>
              <a:rPr/>
              <a:t>Cut points you moved — “Over-age” at grade + 2 rather than grade + 1 is a second test of the same idea</a:t>
            </a:r>
          </a:p>
          <a:p>
            <a:pPr lvl="0"/>
            <a:r>
              <a:rPr/>
              <a:t>The analysis someone else ran on the same data — Rare to know, and worth asking about when a reviewer arrives with a…</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Count the tests, including the ones you did not report — In Python</a:t>
            </a:r>
          </a:p>
        </p:txBody>
      </p:sp>
      <p:sp>
        <p:nvSpPr>
          <p:cNvPr id="3" name="Content Placeholder 2"/>
          <p:cNvSpPr>
            <a:spLocks noGrp="1"/>
          </p:cNvSpPr>
          <p:nvPr>
            <p:ph idx="1"/>
          </p:nvPr>
        </p:nvSpPr>
        <p:spPr/>
        <p:txBody>
          <a:bodyPr/>
          <a:lstStyle/>
          <a:p>
            <a:pPr lvl="0" indent="0">
              <a:buNone/>
            </a:pPr>
            <a:r>
              <a:rPr>
                <a:latin typeface="Courier"/>
              </a:rPr>
              <a:t>plan </a:t>
            </a:r>
            <a:r>
              <a:rPr>
                <a:solidFill>
                  <a:srgbClr val="666666"/>
                </a:solidFill>
                <a:latin typeface="Courier"/>
              </a:rPr>
              <a:t>=</a:t>
            </a:r>
            <a:r>
              <a:rPr>
                <a:latin typeface="Courier"/>
              </a:rPr>
              <a:t> {</a:t>
            </a:r>
            <a:br/>
            <a:r>
              <a:rPr>
                <a:latin typeface="Courier"/>
              </a:rPr>
              <a:t>    </a:t>
            </a:r>
            <a:r>
              <a:rPr>
                <a:solidFill>
                  <a:srgbClr val="4070A0"/>
                </a:solidFill>
                <a:latin typeface="Courier"/>
              </a:rPr>
              <a:t>"outcomes"</a:t>
            </a:r>
            <a:r>
              <a:rPr>
                <a:latin typeface="Courier"/>
              </a:rPr>
              <a:t>: [</a:t>
            </a:r>
            <a:r>
              <a:rPr>
                <a:solidFill>
                  <a:srgbClr val="4070A0"/>
                </a:solidFill>
                <a:latin typeface="Courier"/>
              </a:rPr>
              <a:t>"over_age"</a:t>
            </a:r>
            <a:r>
              <a:rPr>
                <a:latin typeface="Courier"/>
              </a:rPr>
              <a:t>],</a:t>
            </a:r>
            <a:br/>
            <a:r>
              <a:rPr>
                <a:latin typeface="Courier"/>
              </a:rPr>
              <a:t>    </a:t>
            </a:r>
            <a:r>
              <a:rPr>
                <a:solidFill>
                  <a:srgbClr val="4070A0"/>
                </a:solidFill>
                <a:latin typeface="Courier"/>
              </a:rPr>
              <a:t>"groupings"</a:t>
            </a:r>
            <a:r>
              <a:rPr>
                <a:latin typeface="Courier"/>
              </a:rPr>
              <a:t>: [</a:t>
            </a:r>
            <a:r>
              <a:rPr>
                <a:solidFill>
                  <a:srgbClr val="4070A0"/>
                </a:solidFill>
                <a:latin typeface="Courier"/>
              </a:rPr>
              <a:t>"sex"</a:t>
            </a:r>
            <a:r>
              <a:rPr>
                <a:latin typeface="Courier"/>
              </a:rPr>
              <a:t>],</a:t>
            </a:r>
            <a:br/>
            <a:r>
              <a:rPr>
                <a:latin typeface="Courier"/>
              </a:rPr>
              <a:t>    </a:t>
            </a:r>
            <a:r>
              <a:rPr>
                <a:solidFill>
                  <a:srgbClr val="4070A0"/>
                </a:solidFill>
                <a:latin typeface="Courier"/>
              </a:rPr>
              <a:t>"subgroups"</a:t>
            </a:r>
            <a:r>
              <a:rPr>
                <a:latin typeface="Courier"/>
              </a:rPr>
              <a:t>: [</a:t>
            </a:r>
            <a:r>
              <a:rPr>
                <a:solidFill>
                  <a:srgbClr val="4070A0"/>
                </a:solidFill>
                <a:latin typeface="Courier"/>
              </a:rPr>
              <a:t>"school_id"</a:t>
            </a:r>
            <a:r>
              <a:rPr>
                <a:latin typeface="Courier"/>
              </a:rPr>
              <a:t>],</a:t>
            </a:r>
            <a:br/>
            <a:r>
              <a:rPr>
                <a:latin typeface="Courier"/>
              </a:rPr>
              <a:t>}</a:t>
            </a:r>
            <a:br/>
            <a:r>
              <a:rPr>
                <a:latin typeface="Courier"/>
              </a:rPr>
              <a:t>n_planned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24</a:t>
            </a:r>
            <a:br/>
            <a:r>
              <a:rPr>
                <a:solidFill>
                  <a:srgbClr val="008000"/>
                </a:solidFill>
                <a:latin typeface="Courier"/>
              </a:rPr>
              <a:t>print</a:t>
            </a:r>
            <a:r>
              <a:rPr>
                <a:latin typeface="Courier"/>
              </a:rPr>
              <a:t>(</a:t>
            </a:r>
            <a:r>
              <a:rPr>
                <a:solidFill>
                  <a:srgbClr val="BB6688"/>
                </a:solidFill>
                <a:latin typeface="Courier"/>
              </a:rPr>
              <a:t>f"tests declared in the analysis plan: </a:t>
            </a:r>
            <a:r>
              <a:rPr>
                <a:solidFill>
                  <a:srgbClr val="4070A0"/>
                </a:solidFill>
                <a:latin typeface="Courier"/>
              </a:rPr>
              <a:t>{</a:t>
            </a:r>
            <a:r>
              <a:rPr>
                <a:latin typeface="Courier"/>
              </a:rPr>
              <a:t>n_planned</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Count the tests, including the ones you did not report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Write the number down before running anything. It cannot be recovered after.</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Count the tests, including the ones you did not report</a:t>
            </a:r>
          </a:p>
        </p:txBody>
      </p:sp>
      <p:sp>
        <p:nvSpPr>
          <p:cNvPr id="3" name="Content Placeholder 2"/>
          <p:cNvSpPr>
            <a:spLocks noGrp="1"/>
          </p:cNvSpPr>
          <p:nvPr>
            <p:ph idx="1"/>
          </p:nvPr>
        </p:nvSpPr>
        <p:spPr/>
        <p:txBody>
          <a:bodyPr/>
          <a:lstStyle/>
          <a:p>
            <a:pPr lvl="0"/>
            <a:r>
              <a:rPr/>
              <a:t>Declare the family before you run it — After the fact, the number of tests is a matter of memory and self-interest, and…</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Over-age enrolment by sex, school-level analysis
  24 schools tested (both sexes with at least 5 students in grades 1-6).
  2 schools significant at p &lt; 0.05: SCH23 (p = 0.018), SCH06 (p = 0.036).
  With 24 tests, 1.2 significant results are expected by chance alone and
  the probability of at least one is 71%. Neither school survives the
  Bonferroni threshold of 0.0021, and neither is reported as a finding.
  For comparison, over-age by 2023 repetition is significant in all 14
  schools testable and survives Bonferroni in 9 of them.</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comparison row is what makes the block persuasive rather than defensive — It shows the same procedure finding…</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 test so far has assumed one row is one independent observation.</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https://data-analysis.cassion.dev/courses/applied-statistics-for-programmes/stat-05-twenty-four-tests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Twenty-four tests, two findings, no effect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The enrolment register draws sex independently of everything else, so the over-age gap by sex is exactly zero by construction. Test it school by school and two of the twenty-four come back significant, which is roughly what chance owed you.</vt:lpwstr>
  </property>
</Properties>
</file>