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3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slide" Target="slides/slide24.xml" /><Relationship Id="rId26" Type="http://schemas.openxmlformats.org/officeDocument/2006/relationships/slide" Target="slides/slide25.xml" /><Relationship Id="rId27" Type="http://schemas.openxmlformats.org/officeDocument/2006/relationships/slide" Target="slides/slide26.xml" /><Relationship Id="rId28" Type="http://schemas.openxmlformats.org/officeDocument/2006/relationships/slide" Target="slides/slide27.xml" /><Relationship Id="rId29" Type="http://schemas.openxmlformats.org/officeDocument/2006/relationships/slide" Target="slides/slide28.xml" /><Relationship Id="rId30" Type="http://schemas.openxmlformats.org/officeDocument/2006/relationships/notesMaster" Target="notesMasters/notesMaster1.xml" /><Relationship Id="rId32" Type="http://schemas.openxmlformats.org/officeDocument/2006/relationships/viewProps" Target="viewProps.xml" /><Relationship Id="rId31" Type="http://schemas.openxmlformats.org/officeDocument/2006/relationships/presProps" Target="presProps.xml" /><Relationship Id="rId1" Type="http://schemas.openxmlformats.org/officeDocument/2006/relationships/slideMaster" Target="slideMasters/slideMaster1.xml" /><Relationship Id="rId34" Type="http://schemas.openxmlformats.org/officeDocument/2006/relationships/tableStyles" Target="tableStyles.xml" /><Relationship Id="rId33"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24.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26.xml" /><Relationship Id="rId1" Type="http://schemas.openxmlformats.org/officeDocument/2006/relationships/notesMaster" Target="../notesMasters/notesMaster1.xml" /></Relationships>
</file>

<file path=ppt/notesSlides/_rels/notesSlide13.xml.rels><?xml version="1.0" encoding="UTF-8"?><Relationships xmlns="http://schemas.openxmlformats.org/package/2006/relationships"><Relationship Id="rId2" Type="http://schemas.openxmlformats.org/officeDocument/2006/relationships/slide" Target="../slides/slide27.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registre d’inscription tire le sexe indépendamment de tout le reste, si bien que l’écart de retard d’âge selon le sexe vaut exactement zéro par construction. Testez-le école par école et deux des vingt-quatre ressortent significatives, ce qui est à peu près ce que le hasard vous devait.</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Les deux leçons précédentes testaient une comparaison à la fois. Une vraie analyse s’arrête rarement à une seule : un relecteur demande le même indicateur par district, par année, par école, par statut de déplacement, et l’analyste lance chacun. Cette leçon en lance vingt-quatre sur une comparaison dont la vraie réponse est connue, parce que le jeu de données a été produit avec le sexe tiré indépendamment de l’âge, de l’année, du redoublement et de l’école. La vraie différence de retard d’âge selon le sexe vaut exactement zéro, et tout ce qu’un test y trouve est un artefact d’échantillonnage.</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Vingt-quatre écoles testées, deux significatives à p &lt; 0,05. Les deux seraient écrites. SCH23 en particulier paraît frappante — des garçons en retard d’âge à plus du double du taux des filles, dans une école de 43 enfants. Aucune des deux n’est réelle. Le générateur n’a jamais laissé le sexe toucher quoi que ce soit.</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Faux positifs attendus : 1,2. Observés : 2. La probabilité d’obtenir </a:t>
            </a:r>
            <a:r>
              <a:rPr i="1"/>
              <a:t>au moins un</a:t>
            </a:r>
            <a:r>
              <a:rPr/>
              <a:t> résultat significatif à partir de vingt-quatre hypothèses nulles vraies vaut 70,8 % — le résultat surprenant aurait donc été de n’en trouver aucun. Un seuil de 0,05 est une promesse portant sur un test. Il dit que si rien ne se passe, vous serez trompé une fois sur vingt. Lancez vingt tests et être trompé une fois est le cas attendu, non l’accident. C’est pourquoi « nous avons regardé par école et deux écoles se détachent » n’est pas un constat. C’est une description de ce que font vingt-quatre tests.</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Seuil 0,05/24 = 0,00208. Survivants : aucun. Le plus petit p des vingt-quatre vaut 0,018, un ordre de grandeur plus loin. La correction est grossière — elle suppose le pire cas, que tous les tests sont indépendants et toutes les hypothèses nulles vraies — et elle est grossière du bon côté. C’est le bon choix par défaut quand vous n’avez pas de raison d’en préférer un autre, et elle tient sur une ligne.</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Bonferroni contrôle la probabilité d’</a:t>
            </a:r>
            <a:r>
              <a:rPr i="1"/>
              <a:t>un seul</a:t>
            </a:r>
            <a:r>
              <a:rPr/>
              <a:t> faux positif, ce qui est strict. Quand une analyse de dépistage lance des centaines de tests et s’attend à quelques effets réels parmi eux, contrôler la </a:t>
            </a:r>
            <a:r>
              <a:rPr i="1"/>
              <a:t>proportion</a:t>
            </a:r>
            <a:r>
              <a:rPr/>
              <a:t> de fausses découvertes est la garantie la plus utile.</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Benjamini-Hochberg ne retient lui non plus aucune des vingt-quatre, ce qui est la bonne réponse ici — il n’y a rien à trouver. Son avantage apparaît quand il y a quelque chose : sur deux cents tests dont vingt effets réels, Bonferroni en manquera la plupart et BH non. Employez Bonferroni pour une petite famille confirmatoire ; BH pour un large dépistage exploratoire. Les deux tiennent sur une ligne, et le choix importe beaucoup moins que le fait d’en faire un.</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crainte qui empêche de corriger est que cela enterre quelque chose de vrai. Testez un effet réel de la même façon et regardez ce qui se produit.</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L’écart de 94,5 % contre 30,6 % du cours d’éducation survit à la correction dans neuf des quatorze écoles où il peut être testé. Un écart qui n’existe pas ne survit nulle part. La correction n’est pas un impôt sur les constats ; c’est ce qui les sépare des deux écoles qui allaient de toute façon paraître intéressantes.</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nombre qui entre dans la correction est le nombre de tests que vous avez </a:t>
            </a:r>
            <a:r>
              <a:rPr i="1"/>
              <a:t>lancés</a:t>
            </a:r>
            <a:r>
              <a:rPr/>
              <a:t>, non celui que vous avez </a:t>
            </a:r>
            <a:r>
              <a:rPr i="1"/>
              <a:t>écrit</a:t>
            </a:r>
            <a:r>
              <a:rPr/>
              <a:t>. Quatre sortes de tests échappent régulièrement au compte : Les sous-groupes regardés puis abandonnés. Découper par district, ne rien voir, et découper par année ensuite fait deux familles de tests, non une. Les résultats essayés tour à tour. Tester le retard d’âge, puis la présence, puis l’achèvement contre le même regroupement fait trois tests. Les seuils déplacés. « Retard d’âge » à année + 2 plutôt qu’à année + 1 est un second test de la même idée. L’analyse que quelqu’un d’autre a lancée sur les mêmes données. Rarement connue, et à demander quand un relecteur arrive avec un résultat frappant sur un sous-groupe.</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Déclarez la famille avant de la lancer. Après coup, le nombre de tests est affaire de mémoire et d’intérêt personnel, et les deux le réduisent.</a:t>
            </a:r>
          </a:p>
        </p:txBody>
      </p:sp>
      <p:sp>
        <p:nvSpPr>
          <p:cNvPr id="4" name="Slide Number Placeholder 3"/>
          <p:cNvSpPr>
            <a:spLocks noGrp="1"/>
          </p:cNvSpPr>
          <p:nvPr>
            <p:ph type="sldNum" sz="quarter" idx="10"/>
          </p:nvPr>
        </p:nvSpPr>
        <p:spPr/>
        <p:txBody>
          <a:bodyPr/>
          <a:lstStyle/>
          <a:p>
            <a:fld id="{18BDFEC3-8487-43E8-A154-7C12CBC1FFF2}" type="slidenum">
              <a:rPr lang="en-US"/>
              <a:t>24</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ligne de comparaison est ce qui rend le bloc convaincant plutôt que défensif. Elle montre la même procédure trouvant quelque chose quand il y a quelque chose à trouver, ce qu’un responsable de programme a besoin de voir avant d’accepter que deux écoles frappantes soient du bruit.</a:t>
            </a:r>
          </a:p>
        </p:txBody>
      </p:sp>
      <p:sp>
        <p:nvSpPr>
          <p:cNvPr id="4" name="Slide Number Placeholder 3"/>
          <p:cNvSpPr>
            <a:spLocks noGrp="1"/>
          </p:cNvSpPr>
          <p:nvPr>
            <p:ph type="sldNum" sz="quarter" idx="10"/>
          </p:nvPr>
        </p:nvSpPr>
        <p:spPr/>
        <p:txBody>
          <a:bodyPr/>
          <a:lstStyle/>
          <a:p>
            <a:fld id="{18BDFEC3-8487-43E8-A154-7C12CBC1FFF2}" type="slidenum">
              <a:rPr lang="en-US"/>
              <a:t>26</a:t>
            </a:fld>
            <a:endParaRPr lang="en-US"/>
          </a:p>
        </p:txBody>
      </p:sp>
    </p:spTree>
  </p:cSld>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Tous les tests jusqu’ici ont supposé qu’une ligne était une observation indépendante. La leçon suivante prend une comparaison où cette hypothèse tombe — une cantine scolaire attribuée par école, testée sur des élèves — et trouve une statistique t presque deux fois plus grande que l’honnête.</a:t>
            </a:r>
          </a:p>
        </p:txBody>
      </p:sp>
      <p:sp>
        <p:nvSpPr>
          <p:cNvPr id="4" name="Slide Number Placeholder 3"/>
          <p:cNvSpPr>
            <a:spLocks noGrp="1"/>
          </p:cNvSpPr>
          <p:nvPr>
            <p:ph type="sldNum" sz="quarter" idx="10"/>
          </p:nvPr>
        </p:nvSpPr>
        <p:spPr/>
        <p:txBody>
          <a:bodyPr/>
          <a:lstStyle/>
          <a:p>
            <a:fld id="{18BDFEC3-8487-43E8-A154-7C12CBC1FFF2}" type="slidenum">
              <a:rPr lang="en-US"/>
              <a:t>27</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2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2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xml" /></Relationships>
</file>

<file path=ppt/slides/_rels/slide2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fr/cours/applied-statistics-for-programmes/stat-05-twenty-four-test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Vingt-quatre tests, deux constats, aucun effet</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Le registre d’inscription tire le sexe indépendamment de tout le reste, si bien que l’écart de retard d’âge selon le sexe vaut exactement zéro par construction. Testez-le école par école et deux des vingt-quatre ressortent significatives, ce qui est à peu près ce que le hasard vous devait.</a:t>
            </a:r>
            <a:br/>
            <a:br/>
            <a:r>
              <a:rPr/>
              <a:t>Pierre Robentz Cassion</a:t>
            </a:r>
          </a:p>
        </p:txBody>
      </p:sp>
      <p:sp>
        <p:nvSpPr>
          <p:cNvPr id="4" name="Date Placeholder 3"/>
          <p:cNvSpPr>
            <a:spLocks noGrp="1"/>
          </p:cNvSpPr>
          <p:nvPr>
            <p:ph idx="10" sz="half" type="dt"/>
          </p:nvPr>
        </p:nvSpPr>
        <p:spPr/>
        <p:txBody>
          <a:bodyPr/>
          <a:lstStyle/>
          <a:p>
            <a:pPr lvl="0" indent="0" marL="0">
              <a:buNone/>
            </a:pPr>
            <a:r>
              <a:rPr/>
              <a:t>Leçon 5 sur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couvre cette leçon</a:t>
            </a:r>
          </a:p>
        </p:txBody>
      </p:sp>
      <p:sp>
        <p:nvSpPr>
          <p:cNvPr id="3" name="Content Placeholder 2"/>
          <p:cNvSpPr>
            <a:spLocks noGrp="1"/>
          </p:cNvSpPr>
          <p:nvPr>
            <p:ph idx="1"/>
          </p:nvPr>
        </p:nvSpPr>
        <p:spPr/>
        <p:txBody>
          <a:bodyPr/>
          <a:lstStyle/>
          <a:p>
            <a:pPr lvl="0"/>
            <a:r>
              <a:rPr/>
              <a:t>Une comparaison dont on connaît la réponse</a:t>
            </a:r>
          </a:p>
          <a:p>
            <a:pPr lvl="0"/>
            <a:r>
              <a:rPr/>
              <a:t>Deux, c’est ce que le hasard vous devait</a:t>
            </a:r>
          </a:p>
          <a:p>
            <a:pPr lvl="0"/>
            <a:r>
              <a:rPr/>
              <a:t>Bonferroni : divisez le seuil par le nombre de tests</a:t>
            </a:r>
          </a:p>
          <a:p>
            <a:pPr lvl="0"/>
            <a:r>
              <a:rPr/>
              <a:t>Benjamini-Hochberg, quand vingt-quatre devient deux cents</a:t>
            </a:r>
          </a:p>
          <a:p>
            <a:pPr lvl="0"/>
            <a:r>
              <a:rPr/>
              <a:t>La correction ne détruit pas les constats réels</a:t>
            </a:r>
          </a:p>
          <a:p>
            <a:pPr lvl="0"/>
            <a:r>
              <a:rPr/>
              <a:t>Comptez les tests, y compris ceux que vous n’avez pas rapportés</a:t>
            </a:r>
          </a:p>
          <a:p>
            <a:pPr lvl="0"/>
            <a:r>
              <a:rPr/>
              <a:t>Rapportez-le en entier</a:t>
            </a:r>
          </a:p>
          <a:p>
            <a:pPr lvl="0"/>
            <a:r>
              <a:rPr/>
              <a:t>La suite</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Une comparaison dont on connaît la réponse — En Python (suite)</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r>
              <a:rPr b="1">
                <a:solidFill>
                  <a:srgbClr val="008000"/>
                </a:solidFill>
                <a:latin typeface="Courier"/>
              </a:rPr>
              <a:t>import</a:t>
            </a:r>
            <a:r>
              <a:rPr>
                <a:latin typeface="Courier"/>
              </a:rPr>
              <a:t> numpy </a:t>
            </a:r>
            <a:r>
              <a:rPr b="1">
                <a:solidFill>
                  <a:srgbClr val="008000"/>
                </a:solidFill>
                <a:latin typeface="Courier"/>
              </a:rPr>
              <a:t>as</a:t>
            </a:r>
            <a:r>
              <a:rPr>
                <a:latin typeface="Courier"/>
              </a:rPr>
              <a:t> np</a:t>
            </a:r>
            <a:br/>
            <a:r>
              <a:rPr b="1">
                <a:solidFill>
                  <a:srgbClr val="008000"/>
                </a:solidFill>
                <a:latin typeface="Courier"/>
              </a:rPr>
              <a:t>from</a:t>
            </a:r>
            <a:r>
              <a:rPr>
                <a:latin typeface="Courier"/>
              </a:rPr>
              <a:t> statsmodels.stats.proportion </a:t>
            </a:r>
            <a:r>
              <a:rPr b="1">
                <a:solidFill>
                  <a:srgbClr val="008000"/>
                </a:solidFill>
                <a:latin typeface="Courier"/>
              </a:rPr>
              <a:t>import</a:t>
            </a:r>
            <a:r>
              <a:rPr>
                <a:latin typeface="Courier"/>
              </a:rPr>
              <a:t> proportions_ztest</a:t>
            </a:r>
            <a:br/>
            <a:br/>
            <a:r>
              <a:rPr>
                <a:latin typeface="Courier"/>
              </a:rPr>
              <a:t>enrolment </a:t>
            </a:r>
            <a:r>
              <a:rPr>
                <a:solidFill>
                  <a:srgbClr val="666666"/>
                </a:solidFill>
                <a:latin typeface="Courier"/>
              </a:rPr>
              <a:t>=</a:t>
            </a:r>
            <a:r>
              <a:rPr>
                <a:latin typeface="Courier"/>
              </a:rPr>
              <a:t> pd.read_csv(</a:t>
            </a:r>
            <a:r>
              <a:rPr>
                <a:solidFill>
                  <a:srgbClr val="4070A0"/>
                </a:solidFill>
                <a:latin typeface="Courier"/>
              </a:rPr>
              <a:t>"school-enrolment-2024.v1.csv"</a:t>
            </a:r>
            <a:r>
              <a:rPr>
                <a:latin typeface="Courier"/>
              </a:rPr>
              <a:t>)</a:t>
            </a:r>
            <a:br/>
            <a:r>
              <a:rPr>
                <a:latin typeface="Courier"/>
              </a:rPr>
              <a:t>clean </a:t>
            </a:r>
            <a:r>
              <a:rPr>
                <a:solidFill>
                  <a:srgbClr val="666666"/>
                </a:solidFill>
                <a:latin typeface="Courier"/>
              </a:rPr>
              <a:t>=</a:t>
            </a:r>
            <a:r>
              <a:rPr>
                <a:latin typeface="Courier"/>
              </a:rPr>
              <a:t> enrolment[(enrolment[</a:t>
            </a:r>
            <a:r>
              <a:rPr>
                <a:solidFill>
                  <a:srgbClr val="4070A0"/>
                </a:solidFill>
                <a:latin typeface="Courier"/>
              </a:rPr>
              <a:t>"school_year"</a:t>
            </a:r>
            <a:r>
              <a:rPr>
                <a:latin typeface="Courier"/>
              </a:rPr>
              <a:t>] </a:t>
            </a:r>
            <a:r>
              <a:rPr>
                <a:solidFill>
                  <a:srgbClr val="666666"/>
                </a:solidFill>
                <a:latin typeface="Courier"/>
              </a:rPr>
              <a:t>==</a:t>
            </a:r>
            <a:r>
              <a:rPr>
                <a:latin typeface="Courier"/>
              </a:rPr>
              <a:t> </a:t>
            </a:r>
            <a:r>
              <a:rPr>
                <a:solidFill>
                  <a:srgbClr val="40A070"/>
                </a:solidFill>
                <a:latin typeface="Courier"/>
              </a:rPr>
              <a:t>2024</a:t>
            </a:r>
            <a:r>
              <a:rPr>
                <a:latin typeface="Courier"/>
              </a:rPr>
              <a:t>)</a:t>
            </a:r>
            <a:br/>
            <a:r>
              <a:rPr>
                <a:latin typeface="Courier"/>
              </a:rPr>
              <a:t>                  </a:t>
            </a:r>
            <a:r>
              <a:rPr>
                <a:solidFill>
                  <a:srgbClr val="666666"/>
                </a:solidFill>
                <a:latin typeface="Courier"/>
              </a:rPr>
              <a:t>&amp;</a:t>
            </a:r>
            <a:r>
              <a:rPr>
                <a:latin typeface="Courier"/>
              </a:rPr>
              <a:t> (enrolment[</a:t>
            </a:r>
            <a:r>
              <a:rPr>
                <a:solidFill>
                  <a:srgbClr val="4070A0"/>
                </a:solidFill>
                <a:latin typeface="Courier"/>
              </a:rPr>
              <a:t>"age_years"</a:t>
            </a:r>
            <a:r>
              <a:rPr>
                <a:latin typeface="Courier"/>
              </a:rPr>
              <a:t>] </a:t>
            </a:r>
            <a:r>
              <a:rPr>
                <a:solidFill>
                  <a:srgbClr val="666666"/>
                </a:solidFill>
                <a:latin typeface="Courier"/>
              </a:rPr>
              <a:t>&lt;=</a:t>
            </a:r>
            <a:r>
              <a:rPr>
                <a:latin typeface="Courier"/>
              </a:rPr>
              <a:t> </a:t>
            </a:r>
            <a:r>
              <a:rPr>
                <a:solidFill>
                  <a:srgbClr val="40A070"/>
                </a:solidFill>
                <a:latin typeface="Courier"/>
              </a:rPr>
              <a:t>20</a:t>
            </a:r>
            <a:r>
              <a:rPr>
                <a:latin typeface="Courier"/>
              </a:rPr>
              <a:t>)</a:t>
            </a:r>
            <a:br/>
            <a:r>
              <a:rPr>
                <a:latin typeface="Courier"/>
              </a:rPr>
              <a:t>                  </a:t>
            </a:r>
            <a:r>
              <a:rPr>
                <a:solidFill>
                  <a:srgbClr val="666666"/>
                </a:solidFill>
                <a:latin typeface="Courier"/>
              </a:rPr>
              <a:t>&amp;</a:t>
            </a:r>
            <a:r>
              <a:rPr>
                <a:latin typeface="Courier"/>
              </a:rPr>
              <a:t> enrolment[</a:t>
            </a:r>
            <a:r>
              <a:rPr>
                <a:solidFill>
                  <a:srgbClr val="4070A0"/>
                </a:solidFill>
                <a:latin typeface="Courier"/>
              </a:rPr>
              <a:t>"grade"</a:t>
            </a:r>
            <a:r>
              <a:rPr>
                <a:latin typeface="Courier"/>
              </a:rPr>
              <a:t>].between(</a:t>
            </a:r>
            <a:r>
              <a:rPr>
                <a:solidFill>
                  <a:srgbClr val="40A070"/>
                </a:solidFill>
                <a:latin typeface="Courier"/>
              </a:rPr>
              <a:t>1</a:t>
            </a:r>
            <a:r>
              <a:rPr>
                <a:latin typeface="Courier"/>
              </a:rPr>
              <a:t>, </a:t>
            </a:r>
            <a:r>
              <a:rPr>
                <a:solidFill>
                  <a:srgbClr val="40A070"/>
                </a:solidFill>
                <a:latin typeface="Courier"/>
              </a:rPr>
              <a:t>6</a:t>
            </a:r>
            <a:r>
              <a:rPr>
                <a:latin typeface="Courier"/>
              </a:rPr>
              <a:t>)]</a:t>
            </a:r>
            <a:br/>
            <a:r>
              <a:rPr>
                <a:latin typeface="Courier"/>
              </a:rPr>
              <a:t>clean </a:t>
            </a:r>
            <a:r>
              <a:rPr>
                <a:solidFill>
                  <a:srgbClr val="666666"/>
                </a:solidFill>
                <a:latin typeface="Courier"/>
              </a:rPr>
              <a:t>=</a:t>
            </a:r>
            <a:r>
              <a:rPr>
                <a:latin typeface="Courier"/>
              </a:rPr>
              <a:t> clean.assign(over_age</a:t>
            </a:r>
            <a:r>
              <a:rPr>
                <a:solidFill>
                  <a:srgbClr val="666666"/>
                </a:solidFill>
                <a:latin typeface="Courier"/>
              </a:rPr>
              <a:t>=</a:t>
            </a:r>
            <a:r>
              <a:rPr>
                <a:latin typeface="Courier"/>
              </a:rPr>
              <a:t>clean[</a:t>
            </a:r>
            <a:r>
              <a:rPr>
                <a:solidFill>
                  <a:srgbClr val="4070A0"/>
                </a:solidFill>
                <a:latin typeface="Courier"/>
              </a:rPr>
              <a:t>"age_years"</a:t>
            </a:r>
            <a:r>
              <a:rPr>
                <a:latin typeface="Courier"/>
              </a:rPr>
              <a:t>] </a:t>
            </a:r>
            <a:r>
              <a:rPr>
                <a:solidFill>
                  <a:srgbClr val="666666"/>
                </a:solidFill>
                <a:latin typeface="Courier"/>
              </a:rPr>
              <a:t>&gt;</a:t>
            </a:r>
            <a:r>
              <a:rPr>
                <a:latin typeface="Courier"/>
              </a:rPr>
              <a:t> clean[</a:t>
            </a:r>
            <a:r>
              <a:rPr>
                <a:solidFill>
                  <a:srgbClr val="4070A0"/>
                </a:solidFill>
                <a:latin typeface="Courier"/>
              </a:rPr>
              <a:t>"grade"</a:t>
            </a:r>
            <a:r>
              <a:rPr>
                <a:latin typeface="Courier"/>
              </a:rPr>
              <a:t>] </a:t>
            </a:r>
            <a:r>
              <a:rPr>
                <a:solidFill>
                  <a:srgbClr val="666666"/>
                </a:solidFill>
                <a:latin typeface="Courier"/>
              </a:rPr>
              <a:t>+</a:t>
            </a:r>
            <a:r>
              <a:rPr>
                <a:latin typeface="Courier"/>
              </a:rPr>
              <a:t> </a:t>
            </a:r>
            <a:r>
              <a:rPr>
                <a:solidFill>
                  <a:srgbClr val="40A070"/>
                </a:solidFill>
                <a:latin typeface="Courier"/>
              </a:rPr>
              <a:t>5</a:t>
            </a:r>
            <a:r>
              <a:rPr>
                <a:latin typeface="Courier"/>
              </a:rPr>
              <a:t>)</a:t>
            </a:r>
            <a:br/>
            <a:br/>
            <a:r>
              <a:rPr>
                <a:latin typeface="Courier"/>
              </a:rPr>
              <a:t>results </a:t>
            </a:r>
            <a:r>
              <a:rPr>
                <a:solidFill>
                  <a:srgbClr val="666666"/>
                </a:solidFill>
                <a:latin typeface="Courier"/>
              </a:rPr>
              <a:t>=</a:t>
            </a:r>
            <a:r>
              <a:rPr>
                <a:latin typeface="Courier"/>
              </a:rPr>
              <a:t> []</a:t>
            </a:r>
            <a:br/>
            <a:r>
              <a:rPr b="1">
                <a:solidFill>
                  <a:srgbClr val="007020"/>
                </a:solidFill>
                <a:latin typeface="Courier"/>
              </a:rPr>
              <a:t>for</a:t>
            </a:r>
            <a:r>
              <a:rPr>
                <a:latin typeface="Courier"/>
              </a:rPr>
              <a:t> school, group </a:t>
            </a:r>
            <a:r>
              <a:rPr b="1">
                <a:solidFill>
                  <a:srgbClr val="007020"/>
                </a:solidFill>
                <a:latin typeface="Courier"/>
              </a:rPr>
              <a:t>in</a:t>
            </a:r>
            <a:r>
              <a:rPr>
                <a:latin typeface="Courier"/>
              </a:rPr>
              <a:t> clean.groupby(</a:t>
            </a:r>
            <a:r>
              <a:rPr>
                <a:solidFill>
                  <a:srgbClr val="4070A0"/>
                </a:solidFill>
                <a:latin typeface="Courier"/>
              </a:rPr>
              <a:t>"school_id"</a:t>
            </a:r>
            <a:r>
              <a:rPr>
                <a:latin typeface="Courier"/>
              </a:rPr>
              <a:t>):</a:t>
            </a:r>
            <a:br/>
            <a:r>
              <a:rPr>
                <a:latin typeface="Courier"/>
              </a:rPr>
              <a:t>    counts </a:t>
            </a:r>
            <a:r>
              <a:rPr>
                <a:solidFill>
                  <a:srgbClr val="666666"/>
                </a:solidFill>
                <a:latin typeface="Courier"/>
              </a:rPr>
              <a:t>=</a:t>
            </a:r>
            <a:r>
              <a:rPr>
                <a:latin typeface="Courier"/>
              </a:rPr>
              <a:t> group.groupby(</a:t>
            </a:r>
            <a:r>
              <a:rPr>
                <a:solidFill>
                  <a:srgbClr val="4070A0"/>
                </a:solidFill>
                <a:latin typeface="Courier"/>
              </a:rPr>
              <a:t>"sex"</a:t>
            </a:r>
            <a:r>
              <a:rPr>
                <a:latin typeface="Courier"/>
              </a:rPr>
              <a:t>)[</a:t>
            </a:r>
            <a:r>
              <a:rPr>
                <a:solidFill>
                  <a:srgbClr val="4070A0"/>
                </a:solidFill>
                <a:latin typeface="Courier"/>
              </a:rPr>
              <a:t>"over_age"</a:t>
            </a:r>
            <a:r>
              <a:rPr>
                <a:latin typeface="Courier"/>
              </a:rPr>
              <a:t>].agg([</a:t>
            </a:r>
            <a:r>
              <a:rPr>
                <a:solidFill>
                  <a:srgbClr val="4070A0"/>
                </a:solidFill>
                <a:latin typeface="Courier"/>
              </a:rPr>
              <a:t>"sum"</a:t>
            </a:r>
            <a:r>
              <a:rPr>
                <a:latin typeface="Courier"/>
              </a:rPr>
              <a:t>, </a:t>
            </a:r>
            <a:r>
              <a:rPr>
                <a:solidFill>
                  <a:srgbClr val="4070A0"/>
                </a:solidFill>
                <a:latin typeface="Courier"/>
              </a:rPr>
              <a:t>"size"</a:t>
            </a:r>
            <a:r>
              <a:rPr>
                <a:latin typeface="Courier"/>
              </a:rPr>
              <a:t>])</a:t>
            </a:r>
            <a:br/>
            <a:r>
              <a:rPr>
                <a:latin typeface="Courier"/>
              </a:rPr>
              <a:t>    </a:t>
            </a:r>
            <a:r>
              <a:rPr b="1">
                <a:solidFill>
                  <a:srgbClr val="007020"/>
                </a:solidFill>
                <a:latin typeface="Courier"/>
              </a:rPr>
              <a:t>if</a:t>
            </a:r>
            <a:r>
              <a:rPr>
                <a:latin typeface="Courier"/>
              </a:rPr>
              <a:t> counts[</a:t>
            </a:r>
            <a:r>
              <a:rPr>
                <a:solidFill>
                  <a:srgbClr val="4070A0"/>
                </a:solidFill>
                <a:latin typeface="Courier"/>
              </a:rPr>
              <a:t>"size"</a:t>
            </a:r>
            <a:r>
              <a:rPr>
                <a:latin typeface="Courier"/>
              </a:rPr>
              <a:t>].</a:t>
            </a:r>
            <a:r>
              <a:rPr>
                <a:solidFill>
                  <a:srgbClr val="008000"/>
                </a:solidFill>
                <a:latin typeface="Courier"/>
              </a:rPr>
              <a:t>min</a:t>
            </a:r>
            <a:r>
              <a:rPr>
                <a:latin typeface="Courier"/>
              </a:rPr>
              <a:t>() </a:t>
            </a:r>
            <a:r>
              <a:rPr>
                <a:solidFill>
                  <a:srgbClr val="666666"/>
                </a:solidFill>
                <a:latin typeface="Courier"/>
              </a:rPr>
              <a:t>&lt;</a:t>
            </a:r>
            <a:r>
              <a:rPr>
                <a:latin typeface="Courier"/>
              </a:rPr>
              <a:t> </a:t>
            </a:r>
            <a:r>
              <a:rPr>
                <a:solidFill>
                  <a:srgbClr val="40A070"/>
                </a:solidFill>
                <a:latin typeface="Courier"/>
              </a:rPr>
              <a:t>5</a:t>
            </a:r>
            <a:r>
              <a:rPr>
                <a:latin typeface="Courier"/>
              </a:rPr>
              <a:t>:</a:t>
            </a:r>
            <a:br/>
            <a:r>
              <a:rPr>
                <a:latin typeface="Courier"/>
              </a:rPr>
              <a:t>        </a:t>
            </a:r>
            <a:r>
              <a:rPr b="1">
                <a:solidFill>
                  <a:srgbClr val="007020"/>
                </a:solidFill>
                <a:latin typeface="Courier"/>
              </a:rPr>
              <a:t>continue</a:t>
            </a:r>
            <a:br/>
            <a:r>
              <a:rPr>
                <a:latin typeface="Courier"/>
              </a:rPr>
              <a:t>    stat, p </a:t>
            </a:r>
            <a:r>
              <a:rPr>
                <a:solidFill>
                  <a:srgbClr val="666666"/>
                </a:solidFill>
                <a:latin typeface="Courier"/>
              </a:rPr>
              <a:t>=</a:t>
            </a:r>
            <a:r>
              <a:rPr>
                <a:latin typeface="Courier"/>
              </a:rPr>
              <a:t> proportions_ztest(counts[</a:t>
            </a:r>
            <a:r>
              <a:rPr>
                <a:solidFill>
                  <a:srgbClr val="4070A0"/>
                </a:solidFill>
                <a:latin typeface="Courier"/>
              </a:rPr>
              <a:t>"sum"</a:t>
            </a:r>
            <a:r>
              <a:rPr>
                <a:latin typeface="Courier"/>
              </a:rPr>
              <a:t>], counts[</a:t>
            </a:r>
            <a:r>
              <a:rPr>
                <a:solidFill>
                  <a:srgbClr val="4070A0"/>
                </a:solidFill>
                <a:latin typeface="Courier"/>
              </a:rPr>
              <a:t>"size"</a:t>
            </a:r>
            <a:r>
              <a:rPr>
                <a:latin typeface="Courier"/>
              </a:rPr>
              <a:t>])</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Une comparaison dont on connaît la réponse — En Python (suite)</a:t>
            </a:r>
          </a:p>
        </p:txBody>
      </p:sp>
      <p:sp>
        <p:nvSpPr>
          <p:cNvPr id="3" name="Content Placeholder 2"/>
          <p:cNvSpPr>
            <a:spLocks noGrp="1"/>
          </p:cNvSpPr>
          <p:nvPr>
            <p:ph idx="1"/>
          </p:nvPr>
        </p:nvSpPr>
        <p:spPr/>
        <p:txBody>
          <a:bodyPr/>
          <a:lstStyle/>
          <a:p>
            <a:pPr lvl="0" indent="0">
              <a:buNone/>
            </a:pPr>
            <a:r>
              <a:rPr>
                <a:latin typeface="Courier"/>
              </a:rPr>
              <a:t>    results.append({</a:t>
            </a:r>
            <a:r>
              <a:rPr>
                <a:solidFill>
                  <a:srgbClr val="4070A0"/>
                </a:solidFill>
                <a:latin typeface="Courier"/>
              </a:rPr>
              <a:t>"school"</a:t>
            </a:r>
            <a:r>
              <a:rPr>
                <a:latin typeface="Courier"/>
              </a:rPr>
              <a:t>: school, </a:t>
            </a:r>
            <a:r>
              <a:rPr>
                <a:solidFill>
                  <a:srgbClr val="4070A0"/>
                </a:solidFill>
                <a:latin typeface="Courier"/>
              </a:rPr>
              <a:t>"p"</a:t>
            </a:r>
            <a:r>
              <a:rPr>
                <a:latin typeface="Courier"/>
              </a:rPr>
              <a:t>: p,</a:t>
            </a:r>
            <a:br/>
            <a:r>
              <a:rPr>
                <a:latin typeface="Courier"/>
              </a:rPr>
              <a:t>                    </a:t>
            </a:r>
            <a:r>
              <a:rPr>
                <a:solidFill>
                  <a:srgbClr val="4070A0"/>
                </a:solidFill>
                <a:latin typeface="Courier"/>
              </a:rPr>
              <a:t>"boys"</a:t>
            </a:r>
            <a:r>
              <a:rPr>
                <a:latin typeface="Courier"/>
              </a:rPr>
              <a:t>: counts.loc[</a:t>
            </a:r>
            <a:r>
              <a:rPr>
                <a:solidFill>
                  <a:srgbClr val="4070A0"/>
                </a:solidFill>
                <a:latin typeface="Courier"/>
              </a:rPr>
              <a:t>"m"</a:t>
            </a:r>
            <a:r>
              <a:rPr>
                <a:latin typeface="Courier"/>
              </a:rPr>
              <a:t>, </a:t>
            </a:r>
            <a:r>
              <a:rPr>
                <a:solidFill>
                  <a:srgbClr val="4070A0"/>
                </a:solidFill>
                <a:latin typeface="Courier"/>
              </a:rPr>
              <a:t>"sum"</a:t>
            </a:r>
            <a:r>
              <a:rPr>
                <a:latin typeface="Courier"/>
              </a:rPr>
              <a:t>] </a:t>
            </a:r>
            <a:r>
              <a:rPr>
                <a:solidFill>
                  <a:srgbClr val="666666"/>
                </a:solidFill>
                <a:latin typeface="Courier"/>
              </a:rPr>
              <a:t>/</a:t>
            </a:r>
            <a:r>
              <a:rPr>
                <a:latin typeface="Courier"/>
              </a:rPr>
              <a:t> counts.loc[</a:t>
            </a:r>
            <a:r>
              <a:rPr>
                <a:solidFill>
                  <a:srgbClr val="4070A0"/>
                </a:solidFill>
                <a:latin typeface="Courier"/>
              </a:rPr>
              <a:t>"m"</a:t>
            </a:r>
            <a:r>
              <a:rPr>
                <a:latin typeface="Courier"/>
              </a:rPr>
              <a:t>, </a:t>
            </a:r>
            <a:r>
              <a:rPr>
                <a:solidFill>
                  <a:srgbClr val="4070A0"/>
                </a:solidFill>
                <a:latin typeface="Courier"/>
              </a:rPr>
              <a:t>"size"</a:t>
            </a:r>
            <a:r>
              <a:rPr>
                <a:latin typeface="Courier"/>
              </a:rPr>
              <a:t>],</a:t>
            </a:r>
            <a:br/>
            <a:r>
              <a:rPr>
                <a:latin typeface="Courier"/>
              </a:rPr>
              <a:t>                    </a:t>
            </a:r>
            <a:r>
              <a:rPr>
                <a:solidFill>
                  <a:srgbClr val="4070A0"/>
                </a:solidFill>
                <a:latin typeface="Courier"/>
              </a:rPr>
              <a:t>"girls"</a:t>
            </a:r>
            <a:r>
              <a:rPr>
                <a:latin typeface="Courier"/>
              </a:rPr>
              <a:t>: counts.loc[</a:t>
            </a:r>
            <a:r>
              <a:rPr>
                <a:solidFill>
                  <a:srgbClr val="4070A0"/>
                </a:solidFill>
                <a:latin typeface="Courier"/>
              </a:rPr>
              <a:t>"f"</a:t>
            </a:r>
            <a:r>
              <a:rPr>
                <a:latin typeface="Courier"/>
              </a:rPr>
              <a:t>, </a:t>
            </a:r>
            <a:r>
              <a:rPr>
                <a:solidFill>
                  <a:srgbClr val="4070A0"/>
                </a:solidFill>
                <a:latin typeface="Courier"/>
              </a:rPr>
              <a:t>"sum"</a:t>
            </a:r>
            <a:r>
              <a:rPr>
                <a:latin typeface="Courier"/>
              </a:rPr>
              <a:t>] </a:t>
            </a:r>
            <a:r>
              <a:rPr>
                <a:solidFill>
                  <a:srgbClr val="666666"/>
                </a:solidFill>
                <a:latin typeface="Courier"/>
              </a:rPr>
              <a:t>/</a:t>
            </a:r>
            <a:r>
              <a:rPr>
                <a:latin typeface="Courier"/>
              </a:rPr>
              <a:t> counts.loc[</a:t>
            </a:r>
            <a:r>
              <a:rPr>
                <a:solidFill>
                  <a:srgbClr val="4070A0"/>
                </a:solidFill>
                <a:latin typeface="Courier"/>
              </a:rPr>
              <a:t>"f"</a:t>
            </a:r>
            <a:r>
              <a:rPr>
                <a:latin typeface="Courier"/>
              </a:rPr>
              <a:t>, </a:t>
            </a:r>
            <a:r>
              <a:rPr>
                <a:solidFill>
                  <a:srgbClr val="4070A0"/>
                </a:solidFill>
                <a:latin typeface="Courier"/>
              </a:rPr>
              <a:t>"size"</a:t>
            </a:r>
            <a:r>
              <a:rPr>
                <a:latin typeface="Courier"/>
              </a:rPr>
              <a:t>]})</a:t>
            </a:r>
            <a:br/>
            <a:br/>
            <a:r>
              <a:rPr>
                <a:latin typeface="Courier"/>
              </a:rPr>
              <a:t>tests </a:t>
            </a:r>
            <a:r>
              <a:rPr>
                <a:solidFill>
                  <a:srgbClr val="666666"/>
                </a:solidFill>
                <a:latin typeface="Courier"/>
              </a:rPr>
              <a:t>=</a:t>
            </a:r>
            <a:r>
              <a:rPr>
                <a:latin typeface="Courier"/>
              </a:rPr>
              <a:t> pd.DataFrame(results).sort_values(</a:t>
            </a:r>
            <a:r>
              <a:rPr>
                <a:solidFill>
                  <a:srgbClr val="4070A0"/>
                </a:solidFill>
                <a:latin typeface="Courier"/>
              </a:rPr>
              <a:t>"p"</a:t>
            </a:r>
            <a:r>
              <a:rPr>
                <a:latin typeface="Courier"/>
              </a:rPr>
              <a:t>)</a:t>
            </a:r>
            <a:b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a:t>
            </a:r>
            <a:r>
              <a:rPr>
                <a:solidFill>
                  <a:srgbClr val="008000"/>
                </a:solidFill>
                <a:latin typeface="Courier"/>
              </a:rPr>
              <a:t>len</a:t>
            </a:r>
            <a:r>
              <a:rPr>
                <a:latin typeface="Courier"/>
              </a:rPr>
              <a:t>(tests)</a:t>
            </a:r>
            <a:r>
              <a:rPr>
                <a:solidFill>
                  <a:srgbClr val="4070A0"/>
                </a:solidFill>
                <a:latin typeface="Courier"/>
              </a:rPr>
              <a:t>}</a:t>
            </a:r>
            <a:r>
              <a:rPr>
                <a:solidFill>
                  <a:srgbClr val="BB6688"/>
                </a:solidFill>
                <a:latin typeface="Courier"/>
              </a:rPr>
              <a:t> schools tested, </a:t>
            </a:r>
            <a:r>
              <a:rPr>
                <a:solidFill>
                  <a:srgbClr val="4070A0"/>
                </a:solidFill>
                <a:latin typeface="Courier"/>
              </a:rPr>
              <a:t>{</a:t>
            </a:r>
            <a:r>
              <a:rPr>
                <a:latin typeface="Courier"/>
              </a:rPr>
              <a:t>(tests[</a:t>
            </a:r>
            <a:r>
              <a:rPr>
                <a:solidFill>
                  <a:srgbClr val="4070A0"/>
                </a:solidFill>
                <a:latin typeface="Courier"/>
              </a:rPr>
              <a:t>'p'</a:t>
            </a:r>
            <a:r>
              <a:rPr>
                <a:latin typeface="Courier"/>
              </a:rPr>
              <a:t>] </a:t>
            </a:r>
            <a:r>
              <a:rPr>
                <a:solidFill>
                  <a:srgbClr val="666666"/>
                </a:solidFill>
                <a:latin typeface="Courier"/>
              </a:rPr>
              <a:t>&lt;</a:t>
            </a:r>
            <a:r>
              <a:rPr>
                <a:latin typeface="Courier"/>
              </a:rPr>
              <a:t> </a:t>
            </a:r>
            <a:r>
              <a:rPr>
                <a:solidFill>
                  <a:srgbClr val="40A070"/>
                </a:solidFill>
                <a:latin typeface="Courier"/>
              </a:rPr>
              <a:t>0.05</a:t>
            </a:r>
            <a:r>
              <a:rPr>
                <a:latin typeface="Courier"/>
              </a:rPr>
              <a:t>)</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a:t>
            </a:r>
            <a:r>
              <a:rPr>
                <a:solidFill>
                  <a:srgbClr val="BB6688"/>
                </a:solidFill>
                <a:latin typeface="Courier"/>
              </a:rPr>
              <a:t> significant"</a:t>
            </a:r>
            <a:r>
              <a:rPr>
                <a:latin typeface="Courier"/>
              </a:rPr>
              <a:t>)</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Une comparaison dont on connaît la réponse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library</a:t>
            </a:r>
            <a:r>
              <a:rPr>
                <a:latin typeface="Courier"/>
              </a:rPr>
              <a:t>(dplyr)</a:t>
            </a:r>
            <a:br/>
            <a:br/>
            <a:r>
              <a:rPr>
                <a:latin typeface="Courier"/>
              </a:rPr>
              <a:t>clean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k =</a:t>
            </a:r>
            <a:r>
              <a:rPr>
                <a:latin typeface="Courier"/>
              </a:rPr>
              <a:t> </a:t>
            </a:r>
            <a:r>
              <a:rPr>
                <a:solidFill>
                  <a:srgbClr val="06287E"/>
                </a:solidFill>
                <a:latin typeface="Courier"/>
              </a:rPr>
              <a:t>sum</a:t>
            </a:r>
            <a:r>
              <a:rPr>
                <a:latin typeface="Courier"/>
              </a:rPr>
              <a:t>(over_age), </a:t>
            </a:r>
            <a:r>
              <a:rPr>
                <a:solidFill>
                  <a:srgbClr val="7D9029"/>
                </a:solidFill>
                <a:latin typeface="Courier"/>
              </a:rPr>
              <a:t>n =</a:t>
            </a:r>
            <a:r>
              <a:rPr>
                <a:latin typeface="Courier"/>
              </a:rPr>
              <a:t> </a:t>
            </a:r>
            <a:r>
              <a:rPr>
                <a:solidFill>
                  <a:srgbClr val="06287E"/>
                </a:solidFill>
                <a:latin typeface="Courier"/>
              </a:rPr>
              <a:t>n</a:t>
            </a:r>
            <a:r>
              <a:rPr>
                <a:latin typeface="Courier"/>
              </a:rPr>
              <a:t>(), </a:t>
            </a:r>
            <a:r>
              <a:rPr>
                <a:solidFill>
                  <a:srgbClr val="7D9029"/>
                </a:solidFill>
                <a:latin typeface="Courier"/>
              </a:rPr>
              <a:t>.by =</a:t>
            </a:r>
            <a:r>
              <a:rPr>
                <a:latin typeface="Courier"/>
              </a:rPr>
              <a:t> </a:t>
            </a:r>
            <a:r>
              <a:rPr>
                <a:solidFill>
                  <a:srgbClr val="06287E"/>
                </a:solidFill>
                <a:latin typeface="Courier"/>
              </a:rPr>
              <a:t>c</a:t>
            </a:r>
            <a:r>
              <a:rPr>
                <a:latin typeface="Courier"/>
              </a:rPr>
              <a:t>(school_id, sex)) </a:t>
            </a:r>
            <a:r>
              <a:rPr>
                <a:solidFill>
                  <a:srgbClr val="4070A0"/>
                </a:solidFill>
                <a:latin typeface="Courier"/>
              </a:rPr>
              <a:t>|&gt;</a:t>
            </a:r>
            <a:br/>
            <a:r>
              <a:rPr>
                <a:latin typeface="Courier"/>
              </a:rPr>
              <a:t>  tidyr</a:t>
            </a:r>
            <a:r>
              <a:rPr>
                <a:solidFill>
                  <a:srgbClr val="4070A0"/>
                </a:solidFill>
                <a:latin typeface="Courier"/>
              </a:rPr>
              <a:t>::</a:t>
            </a:r>
            <a:r>
              <a:rPr>
                <a:solidFill>
                  <a:srgbClr val="06287E"/>
                </a:solidFill>
                <a:latin typeface="Courier"/>
              </a:rPr>
              <a:t>pivot_wider</a:t>
            </a:r>
            <a:r>
              <a:rPr>
                <a:latin typeface="Courier"/>
              </a:rPr>
              <a:t>(</a:t>
            </a:r>
            <a:r>
              <a:rPr>
                <a:solidFill>
                  <a:srgbClr val="7D9029"/>
                </a:solidFill>
                <a:latin typeface="Courier"/>
              </a:rPr>
              <a:t>names_from =</a:t>
            </a:r>
            <a:r>
              <a:rPr>
                <a:latin typeface="Courier"/>
              </a:rPr>
              <a:t> sex, </a:t>
            </a:r>
            <a:r>
              <a:rPr>
                <a:solidFill>
                  <a:srgbClr val="7D9029"/>
                </a:solidFill>
                <a:latin typeface="Courier"/>
              </a:rPr>
              <a:t>values_from =</a:t>
            </a:r>
            <a:r>
              <a:rPr>
                <a:latin typeface="Courier"/>
              </a:rPr>
              <a:t> </a:t>
            </a:r>
            <a:r>
              <a:rPr>
                <a:solidFill>
                  <a:srgbClr val="06287E"/>
                </a:solidFill>
                <a:latin typeface="Courier"/>
              </a:rPr>
              <a:t>c</a:t>
            </a:r>
            <a:r>
              <a:rPr>
                <a:latin typeface="Courier"/>
              </a:rPr>
              <a:t>(k, n)) </a:t>
            </a:r>
            <a:r>
              <a:rPr>
                <a:solidFill>
                  <a:srgbClr val="4070A0"/>
                </a:solidFill>
                <a:latin typeface="Courier"/>
              </a:rPr>
              <a:t>|&gt;</a:t>
            </a:r>
            <a:br/>
            <a:r>
              <a:rPr>
                <a:latin typeface="Courier"/>
              </a:rPr>
              <a:t>  </a:t>
            </a:r>
            <a:r>
              <a:rPr>
                <a:solidFill>
                  <a:srgbClr val="06287E"/>
                </a:solidFill>
                <a:latin typeface="Courier"/>
              </a:rPr>
              <a:t>filter</a:t>
            </a:r>
            <a:r>
              <a:rPr>
                <a:latin typeface="Courier"/>
              </a:rPr>
              <a:t>(n_m </a:t>
            </a:r>
            <a:r>
              <a:rPr>
                <a:solidFill>
                  <a:srgbClr val="4070A0"/>
                </a:solidFill>
                <a:latin typeface="Courier"/>
              </a:rPr>
              <a:t>&gt;=</a:t>
            </a:r>
            <a:r>
              <a:rPr>
                <a:latin typeface="Courier"/>
              </a:rPr>
              <a:t> </a:t>
            </a:r>
            <a:r>
              <a:rPr>
                <a:solidFill>
                  <a:srgbClr val="40A070"/>
                </a:solidFill>
                <a:latin typeface="Courier"/>
              </a:rPr>
              <a:t>5</a:t>
            </a:r>
            <a:r>
              <a:rPr>
                <a:latin typeface="Courier"/>
              </a:rPr>
              <a:t>, n_f </a:t>
            </a:r>
            <a:r>
              <a:rPr>
                <a:solidFill>
                  <a:srgbClr val="4070A0"/>
                </a:solidFill>
                <a:latin typeface="Courier"/>
              </a:rPr>
              <a:t>&gt;=</a:t>
            </a:r>
            <a:r>
              <a:rPr>
                <a:latin typeface="Courier"/>
              </a:rPr>
              <a:t> </a:t>
            </a:r>
            <a:r>
              <a:rPr>
                <a:solidFill>
                  <a:srgbClr val="40A070"/>
                </a:solidFill>
                <a:latin typeface="Courier"/>
              </a:rPr>
              <a:t>5</a:t>
            </a:r>
            <a:r>
              <a:rPr>
                <a:latin typeface="Courier"/>
              </a:rPr>
              <a:t>) </a:t>
            </a:r>
            <a:r>
              <a:rPr>
                <a:solidFill>
                  <a:srgbClr val="4070A0"/>
                </a:solidFill>
                <a:latin typeface="Courier"/>
              </a:rPr>
              <a:t>|&gt;</a:t>
            </a:r>
            <a:br/>
            <a:r>
              <a:rPr>
                <a:latin typeface="Courier"/>
              </a:rPr>
              <a:t>  </a:t>
            </a:r>
            <a:r>
              <a:rPr>
                <a:solidFill>
                  <a:srgbClr val="06287E"/>
                </a:solidFill>
                <a:latin typeface="Courier"/>
              </a:rPr>
              <a:t>rowwise</a:t>
            </a:r>
            <a:r>
              <a:rPr>
                <a:latin typeface="Courier"/>
              </a:rPr>
              <a:t>()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p =</a:t>
            </a:r>
            <a:r>
              <a:rPr>
                <a:latin typeface="Courier"/>
              </a:rPr>
              <a:t> </a:t>
            </a:r>
            <a:r>
              <a:rPr>
                <a:solidFill>
                  <a:srgbClr val="06287E"/>
                </a:solidFill>
                <a:latin typeface="Courier"/>
              </a:rPr>
              <a:t>prop.test</a:t>
            </a:r>
            <a:r>
              <a:rPr>
                <a:latin typeface="Courier"/>
              </a:rPr>
              <a:t>(</a:t>
            </a:r>
            <a:r>
              <a:rPr>
                <a:solidFill>
                  <a:srgbClr val="06287E"/>
                </a:solidFill>
                <a:latin typeface="Courier"/>
              </a:rPr>
              <a:t>c</a:t>
            </a:r>
            <a:r>
              <a:rPr>
                <a:latin typeface="Courier"/>
              </a:rPr>
              <a:t>(k_m, k_f), </a:t>
            </a:r>
            <a:r>
              <a:rPr>
                <a:solidFill>
                  <a:srgbClr val="06287E"/>
                </a:solidFill>
                <a:latin typeface="Courier"/>
              </a:rPr>
              <a:t>c</a:t>
            </a:r>
            <a:r>
              <a:rPr>
                <a:latin typeface="Courier"/>
              </a:rPr>
              <a:t>(n_m, n_f))</a:t>
            </a:r>
            <a:r>
              <a:rPr>
                <a:solidFill>
                  <a:srgbClr val="4070A0"/>
                </a:solidFill>
                <a:latin typeface="Courier"/>
              </a:rPr>
              <a:t>$</a:t>
            </a:r>
            <a:r>
              <a:rPr>
                <a:latin typeface="Courier"/>
              </a:rPr>
              <a:t>p.value)</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Une comparaison dont on connaît la réponse</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057400"/>
                <a:gridCol w="2057400"/>
                <a:gridCol w="2057400"/>
                <a:gridCol w="2057400"/>
              </a:tblGrid>
              <a:tr h="0">
                <a:tc>
                  <a:txBody>
                    <a:bodyPr/>
                    <a:lstStyle/>
                    <a:p>
                      <a:pPr lvl="0" indent="0" marL="0">
                        <a:buNone/>
                      </a:pPr>
                      <a:r>
                        <a:rPr/>
                        <a:t>École</a:t>
                      </a:r>
                    </a:p>
                  </a:txBody>
                  <a:tcPr/>
                </a:tc>
                <a:tc>
                  <a:txBody>
                    <a:bodyPr/>
                    <a:lstStyle/>
                    <a:p>
                      <a:pPr lvl="0" indent="0" marL="0">
                        <a:buNone/>
                      </a:pPr>
                      <a:r>
                        <a:rPr/>
                        <a:t>Garçons</a:t>
                      </a:r>
                    </a:p>
                  </a:txBody>
                  <a:tcPr/>
                </a:tc>
                <a:tc>
                  <a:txBody>
                    <a:bodyPr/>
                    <a:lstStyle/>
                    <a:p>
                      <a:pPr lvl="0" indent="0" marL="0">
                        <a:buNone/>
                      </a:pPr>
                      <a:r>
                        <a:rPr/>
                        <a:t>Filles</a:t>
                      </a:r>
                    </a:p>
                  </a:txBody>
                  <a:tcPr/>
                </a:tc>
                <a:tc>
                  <a:txBody>
                    <a:bodyPr/>
                    <a:lstStyle/>
                    <a:p>
                      <a:pPr lvl="0" indent="0" marL="0">
                        <a:buNone/>
                      </a:pPr>
                      <a:r>
                        <a:rPr/>
                        <a:t>p</a:t>
                      </a:r>
                    </a:p>
                  </a:txBody>
                  <a:tcPr/>
                </a:tc>
              </a:tr>
              <a:tr h="0">
                <a:tc>
                  <a:txBody>
                    <a:bodyPr/>
                    <a:lstStyle/>
                    <a:p>
                      <a:pPr lvl="0" indent="0" marL="0">
                        <a:buNone/>
                      </a:pPr>
                      <a:r>
                        <a:rPr b="1"/>
                        <a:t>SCH23</a:t>
                      </a:r>
                    </a:p>
                  </a:txBody>
                </a:tc>
                <a:tc>
                  <a:txBody>
                    <a:bodyPr/>
                    <a:lstStyle/>
                    <a:p>
                      <a:pPr lvl="0" indent="0" marL="0">
                        <a:buNone/>
                      </a:pPr>
                      <a:r>
                        <a:rPr/>
                        <a:t>62,5 % (10/16)</a:t>
                      </a:r>
                    </a:p>
                  </a:txBody>
                </a:tc>
                <a:tc>
                  <a:txBody>
                    <a:bodyPr/>
                    <a:lstStyle/>
                    <a:p>
                      <a:pPr lvl="0" indent="0" marL="0">
                        <a:buNone/>
                      </a:pPr>
                      <a:r>
                        <a:rPr/>
                        <a:t>25,9 % (7/27)</a:t>
                      </a:r>
                    </a:p>
                  </a:txBody>
                </a:tc>
                <a:tc>
                  <a:txBody>
                    <a:bodyPr/>
                    <a:lstStyle/>
                    <a:p>
                      <a:pPr lvl="0" indent="0" marL="0">
                        <a:buNone/>
                      </a:pPr>
                      <a:r>
                        <a:rPr b="1"/>
                        <a:t>0,018</a:t>
                      </a:r>
                    </a:p>
                  </a:txBody>
                </a:tc>
              </a:tr>
              <a:tr h="0">
                <a:tc>
                  <a:txBody>
                    <a:bodyPr/>
                    <a:lstStyle/>
                    <a:p>
                      <a:pPr lvl="0" indent="0" marL="0">
                        <a:buNone/>
                      </a:pPr>
                      <a:r>
                        <a:rPr b="1"/>
                        <a:t>SCH06</a:t>
                      </a:r>
                    </a:p>
                  </a:txBody>
                </a:tc>
                <a:tc>
                  <a:txBody>
                    <a:bodyPr/>
                    <a:lstStyle/>
                    <a:p>
                      <a:pPr lvl="0" indent="0" marL="0">
                        <a:buNone/>
                      </a:pPr>
                      <a:r>
                        <a:rPr/>
                        <a:t>39,1 % (9/23)</a:t>
                      </a:r>
                    </a:p>
                  </a:txBody>
                </a:tc>
                <a:tc>
                  <a:txBody>
                    <a:bodyPr/>
                    <a:lstStyle/>
                    <a:p>
                      <a:pPr lvl="0" indent="0" marL="0">
                        <a:buNone/>
                      </a:pPr>
                      <a:r>
                        <a:rPr/>
                        <a:t>12,5 % (3/24)</a:t>
                      </a:r>
                    </a:p>
                  </a:txBody>
                </a:tc>
                <a:tc>
                  <a:txBody>
                    <a:bodyPr/>
                    <a:lstStyle/>
                    <a:p>
                      <a:pPr lvl="0" indent="0" marL="0">
                        <a:buNone/>
                      </a:pPr>
                      <a:r>
                        <a:rPr b="1"/>
                        <a:t>0,036</a:t>
                      </a:r>
                    </a:p>
                  </a:txBody>
                </a:tc>
              </a:tr>
              <a:tr h="0">
                <a:tc>
                  <a:txBody>
                    <a:bodyPr/>
                    <a:lstStyle/>
                    <a:p>
                      <a:pPr lvl="0" indent="0" marL="0">
                        <a:buNone/>
                      </a:pPr>
                      <a:r>
                        <a:rPr/>
                        <a:t>SCH21</a:t>
                      </a:r>
                    </a:p>
                  </a:txBody>
                </a:tc>
                <a:tc>
                  <a:txBody>
                    <a:bodyPr/>
                    <a:lstStyle/>
                    <a:p>
                      <a:pPr lvl="0" indent="0" marL="0">
                        <a:buNone/>
                      </a:pPr>
                      <a:r>
                        <a:rPr/>
                        <a:t>43,5 % (10/23)</a:t>
                      </a:r>
                    </a:p>
                  </a:txBody>
                </a:tc>
                <a:tc>
                  <a:txBody>
                    <a:bodyPr/>
                    <a:lstStyle/>
                    <a:p>
                      <a:pPr lvl="0" indent="0" marL="0">
                        <a:buNone/>
                      </a:pPr>
                      <a:r>
                        <a:rPr/>
                        <a:t>25,8 % (8/31)</a:t>
                      </a:r>
                    </a:p>
                  </a:txBody>
                </a:tc>
                <a:tc>
                  <a:txBody>
                    <a:bodyPr/>
                    <a:lstStyle/>
                    <a:p>
                      <a:pPr lvl="0" indent="0" marL="0">
                        <a:buNone/>
                      </a:pPr>
                      <a:r>
                        <a:rPr/>
                        <a:t>0,173</a:t>
                      </a:r>
                    </a:p>
                  </a:txBody>
                </a:tc>
              </a:tr>
              <a:tr h="0">
                <a:tc>
                  <a:txBody>
                    <a:bodyPr/>
                    <a:lstStyle/>
                    <a:p>
                      <a:pPr lvl="0" indent="0" marL="0">
                        <a:buNone/>
                      </a:pPr>
                      <a:r>
                        <a:rPr/>
                        <a:t>SCH03</a:t>
                      </a:r>
                    </a:p>
                  </a:txBody>
                </a:tc>
                <a:tc>
                  <a:txBody>
                    <a:bodyPr/>
                    <a:lstStyle/>
                    <a:p>
                      <a:pPr lvl="0" indent="0" marL="0">
                        <a:buNone/>
                      </a:pPr>
                      <a:r>
                        <a:rPr/>
                        <a:t>50,0 % (11/22)</a:t>
                      </a:r>
                    </a:p>
                  </a:txBody>
                </a:tc>
                <a:tc>
                  <a:txBody>
                    <a:bodyPr/>
                    <a:lstStyle/>
                    <a:p>
                      <a:pPr lvl="0" indent="0" marL="0">
                        <a:buNone/>
                      </a:pPr>
                      <a:r>
                        <a:rPr/>
                        <a:t>30,8 % (8/26)</a:t>
                      </a:r>
                    </a:p>
                  </a:txBody>
                </a:tc>
                <a:tc>
                  <a:txBody>
                    <a:bodyPr/>
                    <a:lstStyle/>
                    <a:p>
                      <a:pPr lvl="0" indent="0" marL="0">
                        <a:buNone/>
                      </a:pPr>
                      <a:r>
                        <a:rPr/>
                        <a:t>0,175</a:t>
                      </a:r>
                    </a:p>
                  </a:txBody>
                </a:tc>
              </a:tr>
              <a:tr h="0">
                <a:tc>
                  <a:txBody>
                    <a:bodyPr/>
                    <a:lstStyle/>
                    <a:p>
                      <a:pPr lvl="0" indent="0" marL="0">
                        <a:buNone/>
                      </a:pPr>
                      <a:r>
                        <a:rPr/>
                        <a:t>SCH04</a:t>
                      </a:r>
                    </a:p>
                  </a:txBody>
                </a:tc>
                <a:tc>
                  <a:txBody>
                    <a:bodyPr/>
                    <a:lstStyle/>
                    <a:p>
                      <a:pPr lvl="0" indent="0" marL="0">
                        <a:buNone/>
                      </a:pPr>
                      <a:r>
                        <a:rPr/>
                        <a:t>27,3 % (3/11)</a:t>
                      </a:r>
                    </a:p>
                  </a:txBody>
                </a:tc>
                <a:tc>
                  <a:txBody>
                    <a:bodyPr/>
                    <a:lstStyle/>
                    <a:p>
                      <a:pPr lvl="0" indent="0" marL="0">
                        <a:buNone/>
                      </a:pPr>
                      <a:r>
                        <a:rPr/>
                        <a:t>55,6 % (5/9)</a:t>
                      </a:r>
                    </a:p>
                  </a:txBody>
                </a:tc>
                <a:tc>
                  <a:txBody>
                    <a:bodyPr/>
                    <a:lstStyle/>
                    <a:p>
                      <a:pPr lvl="0" indent="0" marL="0">
                        <a:buNone/>
                      </a:pPr>
                      <a:r>
                        <a:rPr/>
                        <a:t>0,199</a:t>
                      </a:r>
                    </a:p>
                  </a:txBody>
                </a:tc>
              </a:tr>
            </a:tbl>
          </a:graphicData>
        </a:graphic>
      </p:graphicFrame>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Une comparaison dont on connaît la réponse</a:t>
            </a:r>
          </a:p>
        </p:txBody>
      </p:sp>
      <p:sp>
        <p:nvSpPr>
          <p:cNvPr id="3" name="Content Placeholder 2"/>
          <p:cNvSpPr>
            <a:spLocks noGrp="1"/>
          </p:cNvSpPr>
          <p:nvPr>
            <p:ph idx="1"/>
          </p:nvPr>
        </p:nvSpPr>
        <p:spPr/>
        <p:txBody>
          <a:bodyPr/>
          <a:lstStyle/>
          <a:p>
            <a:pPr lvl="0"/>
            <a:r>
              <a:rPr/>
              <a:t>Vingt-quatre écoles testées, deux significatives à p &lt; 0,05 — Les deux seraient écrites</a:t>
            </a:r>
          </a:p>
          <a:p>
            <a:pPr lvl="0"/>
            <a:r>
              <a:rPr/>
              <a:t>Aucune des deux n’est réelle — Le générateur n’a jamais laissé le sexe toucher quoi que ce soit</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Deux, c’est ce que le hasard vous devait — En Python</a:t>
            </a:r>
          </a:p>
        </p:txBody>
      </p:sp>
      <p:sp>
        <p:nvSpPr>
          <p:cNvPr id="3" name="Content Placeholder 2"/>
          <p:cNvSpPr>
            <a:spLocks noGrp="1"/>
          </p:cNvSpPr>
          <p:nvPr>
            <p:ph idx="1"/>
          </p:nvPr>
        </p:nvSpPr>
        <p:spPr/>
        <p:txBody>
          <a:bodyPr/>
          <a:lstStyle/>
          <a:p>
            <a:pPr lvl="0" indent="0">
              <a:buNone/>
            </a:pPr>
            <a:r>
              <a:rPr>
                <a:latin typeface="Courier"/>
              </a:rPr>
              <a:t>n_tests </a:t>
            </a:r>
            <a:r>
              <a:rPr>
                <a:solidFill>
                  <a:srgbClr val="666666"/>
                </a:solidFill>
                <a:latin typeface="Courier"/>
              </a:rPr>
              <a:t>=</a:t>
            </a:r>
            <a:r>
              <a:rPr>
                <a:latin typeface="Courier"/>
              </a:rPr>
              <a:t> </a:t>
            </a:r>
            <a:r>
              <a:rPr>
                <a:solidFill>
                  <a:srgbClr val="008000"/>
                </a:solidFill>
                <a:latin typeface="Courier"/>
              </a:rPr>
              <a:t>len</a:t>
            </a:r>
            <a:r>
              <a:rPr>
                <a:latin typeface="Courier"/>
              </a:rPr>
              <a:t>(tests)</a:t>
            </a:r>
            <a:br/>
            <a:r>
              <a:rPr>
                <a:solidFill>
                  <a:srgbClr val="008000"/>
                </a:solidFill>
                <a:latin typeface="Courier"/>
              </a:rPr>
              <a:t>print</a:t>
            </a:r>
            <a:r>
              <a:rPr>
                <a:latin typeface="Courier"/>
              </a:rPr>
              <a:t>(</a:t>
            </a:r>
            <a:r>
              <a:rPr>
                <a:solidFill>
                  <a:srgbClr val="BB6688"/>
                </a:solidFill>
                <a:latin typeface="Courier"/>
              </a:rPr>
              <a:t>f"tests run: </a:t>
            </a:r>
            <a:r>
              <a:rPr>
                <a:solidFill>
                  <a:srgbClr val="4070A0"/>
                </a:solidFill>
                <a:latin typeface="Courier"/>
              </a:rPr>
              <a:t>{</a:t>
            </a:r>
            <a:r>
              <a:rPr>
                <a:latin typeface="Courier"/>
              </a:rPr>
              <a:t>n_tests</a:t>
            </a:r>
            <a:r>
              <a:rPr>
                <a:solidFill>
                  <a:srgbClr val="4070A0"/>
                </a:solidFill>
                <a:latin typeface="Courier"/>
              </a:rPr>
              <a:t>}</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BB6688"/>
                </a:solidFill>
                <a:latin typeface="Courier"/>
              </a:rPr>
              <a:t>f"expected significant if nothing is real: </a:t>
            </a:r>
            <a:r>
              <a:rPr>
                <a:solidFill>
                  <a:srgbClr val="4070A0"/>
                </a:solidFill>
                <a:latin typeface="Courier"/>
              </a:rPr>
              <a:t>{</a:t>
            </a:r>
            <a:r>
              <a:rPr>
                <a:solidFill>
                  <a:srgbClr val="40A070"/>
                </a:solidFill>
                <a:latin typeface="Courier"/>
              </a:rPr>
              <a:t>0.05</a:t>
            </a:r>
            <a:r>
              <a:rPr>
                <a:latin typeface="Courier"/>
              </a:rPr>
              <a:t> </a:t>
            </a:r>
            <a:r>
              <a:rPr>
                <a:solidFill>
                  <a:srgbClr val="666666"/>
                </a:solidFill>
                <a:latin typeface="Courier"/>
              </a:rPr>
              <a:t>*</a:t>
            </a:r>
            <a:r>
              <a:rPr>
                <a:latin typeface="Courier"/>
              </a:rPr>
              <a:t> n_tests</a:t>
            </a:r>
            <a:r>
              <a:rPr>
                <a:solidFill>
                  <a:srgbClr val="4070A0"/>
                </a:solidFill>
                <a:latin typeface="Courier"/>
              </a:rPr>
              <a:t>:.1f}</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BB6688"/>
                </a:solidFill>
                <a:latin typeface="Courier"/>
              </a:rPr>
              <a:t>f"chance of at least one: </a:t>
            </a:r>
            <a:r>
              <a:rPr>
                <a:solidFill>
                  <a:srgbClr val="4070A0"/>
                </a:solidFill>
                <a:latin typeface="Courier"/>
              </a:rPr>
              <a:t>{</a:t>
            </a:r>
            <a:r>
              <a:rPr>
                <a:solidFill>
                  <a:srgbClr val="40A070"/>
                </a:solidFill>
                <a:latin typeface="Courier"/>
              </a:rPr>
              <a:t>1</a:t>
            </a:r>
            <a:r>
              <a:rPr>
                <a:latin typeface="Courier"/>
              </a:rPr>
              <a:t> </a:t>
            </a:r>
            <a:r>
              <a:rPr>
                <a:solidFill>
                  <a:srgbClr val="666666"/>
                </a:solidFill>
                <a:latin typeface="Courier"/>
              </a:rPr>
              <a:t>-</a:t>
            </a:r>
            <a:r>
              <a:rPr>
                <a:latin typeface="Courier"/>
              </a:rPr>
              <a:t> </a:t>
            </a:r>
            <a:r>
              <a:rPr>
                <a:solidFill>
                  <a:srgbClr val="40A070"/>
                </a:solidFill>
                <a:latin typeface="Courier"/>
              </a:rPr>
              <a:t>0.95</a:t>
            </a:r>
            <a:r>
              <a:rPr>
                <a:latin typeface="Courier"/>
              </a:rPr>
              <a:t> </a:t>
            </a:r>
            <a:r>
              <a:rPr>
                <a:solidFill>
                  <a:srgbClr val="666666"/>
                </a:solidFill>
                <a:latin typeface="Courier"/>
              </a:rPr>
              <a:t>**</a:t>
            </a:r>
            <a:r>
              <a:rPr>
                <a:latin typeface="Courier"/>
              </a:rPr>
              <a:t> n_tests</a:t>
            </a:r>
            <a:r>
              <a:rPr>
                <a:solidFill>
                  <a:srgbClr val="4070A0"/>
                </a:solidFill>
                <a:latin typeface="Courier"/>
              </a:rPr>
              <a:t>:.1%}</a:t>
            </a:r>
            <a:r>
              <a:rPr>
                <a:solidFill>
                  <a:srgbClr val="BB6688"/>
                </a:solidFill>
                <a:latin typeface="Courier"/>
              </a:rPr>
              <a:t>"</a:t>
            </a:r>
            <a:r>
              <a:rPr>
                <a:latin typeface="Courier"/>
              </a:rPr>
              <a:t>)</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Deux, c’est ce que le hasard vous devait — En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1 - 0.95^24. The arithmetic is one line and it is the whole lesson.</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Deux, c’est ce que le hasard vous devait</a:t>
            </a:r>
          </a:p>
        </p:txBody>
      </p:sp>
      <p:sp>
        <p:nvSpPr>
          <p:cNvPr id="3" name="Content Placeholder 2"/>
          <p:cNvSpPr>
            <a:spLocks noGrp="1"/>
          </p:cNvSpPr>
          <p:nvPr>
            <p:ph idx="1"/>
          </p:nvPr>
        </p:nvSpPr>
        <p:spPr/>
        <p:txBody>
          <a:bodyPr/>
          <a:lstStyle/>
          <a:p>
            <a:pPr lvl="0"/>
            <a:r>
              <a:rPr/>
              <a:t>Faux positifs attendus : 1,2. Observés : 2 — La probabilité d’obtenir </a:t>
            </a:r>
            <a:r>
              <a:rPr i="1"/>
              <a:t>au moins un</a:t>
            </a:r>
            <a:r>
              <a:rPr/>
              <a:t> résultat significatif à partir de…</a:t>
            </a:r>
          </a:p>
          <a:p>
            <a:pPr lvl="0"/>
            <a:r>
              <a:rPr/>
              <a:t>Un seuil de 0,05 est une promesse portant sur un test — Il dit que si rien ne se passe, vous serez trompé une fois sur…</a:t>
            </a:r>
          </a:p>
          <a:p>
            <a:pPr lvl="0"/>
            <a:r>
              <a:rPr/>
              <a:t>C’est pourquoi « nous avons regardé par école et deux écoles se détachent » n’est pas un constat — C’est une…</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Bonferroni : divisez le seuil par le nombre de tests — En Python</a:t>
            </a:r>
          </a:p>
        </p:txBody>
      </p:sp>
      <p:sp>
        <p:nvSpPr>
          <p:cNvPr id="3" name="Content Placeholder 2"/>
          <p:cNvSpPr>
            <a:spLocks noGrp="1"/>
          </p:cNvSpPr>
          <p:nvPr>
            <p:ph idx="1"/>
          </p:nvPr>
        </p:nvSpPr>
        <p:spPr/>
        <p:txBody>
          <a:bodyPr/>
          <a:lstStyle/>
          <a:p>
            <a:pPr lvl="0" indent="0">
              <a:buNone/>
            </a:pPr>
            <a:r>
              <a:rPr>
                <a:latin typeface="Courier"/>
              </a:rPr>
              <a:t>BONFERRONI </a:t>
            </a:r>
            <a:r>
              <a:rPr>
                <a:solidFill>
                  <a:srgbClr val="666666"/>
                </a:solidFill>
                <a:latin typeface="Courier"/>
              </a:rPr>
              <a:t>=</a:t>
            </a:r>
            <a:r>
              <a:rPr>
                <a:latin typeface="Courier"/>
              </a:rPr>
              <a:t> </a:t>
            </a:r>
            <a:r>
              <a:rPr>
                <a:solidFill>
                  <a:srgbClr val="40A070"/>
                </a:solidFill>
                <a:latin typeface="Courier"/>
              </a:rPr>
              <a:t>0.05</a:t>
            </a:r>
            <a:r>
              <a:rPr>
                <a:latin typeface="Courier"/>
              </a:rPr>
              <a:t> </a:t>
            </a:r>
            <a:r>
              <a:rPr>
                <a:solidFill>
                  <a:srgbClr val="666666"/>
                </a:solidFill>
                <a:latin typeface="Courier"/>
              </a:rPr>
              <a:t>/</a:t>
            </a:r>
            <a:r>
              <a:rPr>
                <a:latin typeface="Courier"/>
              </a:rPr>
              <a:t> n_tests</a:t>
            </a:r>
            <a:br/>
            <a:r>
              <a:rPr>
                <a:solidFill>
                  <a:srgbClr val="008000"/>
                </a:solidFill>
                <a:latin typeface="Courier"/>
              </a:rPr>
              <a:t>print</a:t>
            </a:r>
            <a:r>
              <a:rPr>
                <a:latin typeface="Courier"/>
              </a:rPr>
              <a:t>(</a:t>
            </a:r>
            <a:r>
              <a:rPr>
                <a:solidFill>
                  <a:srgbClr val="BB6688"/>
                </a:solidFill>
                <a:latin typeface="Courier"/>
              </a:rPr>
              <a:t>f"corrected threshold: </a:t>
            </a:r>
            <a:r>
              <a:rPr>
                <a:solidFill>
                  <a:srgbClr val="4070A0"/>
                </a:solidFill>
                <a:latin typeface="Courier"/>
              </a:rPr>
              <a:t>{</a:t>
            </a:r>
            <a:r>
              <a:rPr>
                <a:latin typeface="Courier"/>
              </a:rPr>
              <a:t>BONFERRONI</a:t>
            </a:r>
            <a:r>
              <a:rPr>
                <a:solidFill>
                  <a:srgbClr val="4070A0"/>
                </a:solidFill>
                <a:latin typeface="Courier"/>
              </a:rPr>
              <a:t>:.5f}</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BB6688"/>
                </a:solidFill>
                <a:latin typeface="Courier"/>
              </a:rPr>
              <a:t>f"surviving: </a:t>
            </a:r>
            <a:r>
              <a:rPr>
                <a:solidFill>
                  <a:srgbClr val="4070A0"/>
                </a:solidFill>
                <a:latin typeface="Courier"/>
              </a:rPr>
              <a:t>{</a:t>
            </a:r>
            <a:r>
              <a:rPr>
                <a:latin typeface="Courier"/>
              </a:rPr>
              <a:t>(tests[</a:t>
            </a:r>
            <a:r>
              <a:rPr>
                <a:solidFill>
                  <a:srgbClr val="4070A0"/>
                </a:solidFill>
                <a:latin typeface="Courier"/>
              </a:rPr>
              <a:t>'p'</a:t>
            </a:r>
            <a:r>
              <a:rPr>
                <a:latin typeface="Courier"/>
              </a:rPr>
              <a:t>] </a:t>
            </a:r>
            <a:r>
              <a:rPr>
                <a:solidFill>
                  <a:srgbClr val="666666"/>
                </a:solidFill>
                <a:latin typeface="Courier"/>
              </a:rPr>
              <a:t>&lt;</a:t>
            </a:r>
            <a:r>
              <a:rPr>
                <a:latin typeface="Courier"/>
              </a:rPr>
              <a:t> BONFERRONI)</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a:t>
            </a:r>
            <a:r>
              <a:rPr>
                <a:solidFill>
                  <a:srgbClr val="BB6688"/>
                </a:solidFill>
                <a:latin typeface="Courier"/>
              </a:rPr>
              <a:t>"</a:t>
            </a:r>
            <a:r>
              <a:rPr>
                <a:latin typeface="Courier"/>
              </a:rPr>
              <a:t>)</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Bonferroni : divisez le seuil par le nombre de tests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p.adjust</a:t>
            </a:r>
            <a:r>
              <a:rPr>
                <a:latin typeface="Courier"/>
              </a:rPr>
              <a:t>(tests</a:t>
            </a:r>
            <a:r>
              <a:rPr>
                <a:solidFill>
                  <a:srgbClr val="4070A0"/>
                </a:solidFill>
                <a:latin typeface="Courier"/>
              </a:rPr>
              <a:t>$</a:t>
            </a:r>
            <a:r>
              <a:rPr>
                <a:latin typeface="Courier"/>
              </a:rPr>
              <a:t>p, </a:t>
            </a:r>
            <a:r>
              <a:rPr>
                <a:solidFill>
                  <a:srgbClr val="7D9029"/>
                </a:solidFill>
                <a:latin typeface="Courier"/>
              </a:rPr>
              <a:t>method =</a:t>
            </a:r>
            <a:r>
              <a:rPr>
                <a:latin typeface="Courier"/>
              </a:rPr>
              <a:t> </a:t>
            </a:r>
            <a:r>
              <a:rPr>
                <a:solidFill>
                  <a:srgbClr val="4070A0"/>
                </a:solidFill>
                <a:latin typeface="Courier"/>
              </a:rPr>
              <a:t>"bonferroni"</a:t>
            </a:r>
            <a:r>
              <a:rPr>
                <a:latin typeface="Courier"/>
              </a:rPr>
              <a:t>) </a:t>
            </a:r>
            <a:r>
              <a:rPr>
                <a:solidFill>
                  <a:srgbClr val="4070A0"/>
                </a:solidFill>
                <a:latin typeface="Courier"/>
              </a:rPr>
              <a:t>&lt;</a:t>
            </a:r>
            <a:r>
              <a:rPr>
                <a:latin typeface="Courier"/>
              </a:rPr>
              <a:t> </a:t>
            </a:r>
            <a:r>
              <a:rPr>
                <a:solidFill>
                  <a:srgbClr val="40A070"/>
                </a:solidFill>
                <a:latin typeface="Courier"/>
              </a:rPr>
              <a:t>0.05</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Bonferroni : divisez le seuil par le nombre de tests</a:t>
            </a:r>
          </a:p>
        </p:txBody>
      </p:sp>
      <p:sp>
        <p:nvSpPr>
          <p:cNvPr id="3" name="Content Placeholder 2"/>
          <p:cNvSpPr>
            <a:spLocks noGrp="1"/>
          </p:cNvSpPr>
          <p:nvPr>
            <p:ph idx="1"/>
          </p:nvPr>
        </p:nvSpPr>
        <p:spPr/>
        <p:txBody>
          <a:bodyPr/>
          <a:lstStyle/>
          <a:p>
            <a:pPr lvl="0"/>
            <a:r>
              <a:rPr/>
              <a:t>Seuil 0,05/24 = 0,00208. Survivants : aucun — Le plus petit p des vingt-quatre vaut 0,018, un ordre de grandeur plus…</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Benjamini-Hochberg, quand vingt-quatre devient deux cents — En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from</a:t>
            </a:r>
            <a:r>
              <a:rPr>
                <a:latin typeface="Courier"/>
              </a:rPr>
              <a:t> statsmodels.stats.multitest </a:t>
            </a:r>
            <a:r>
              <a:rPr b="1">
                <a:solidFill>
                  <a:srgbClr val="008000"/>
                </a:solidFill>
                <a:latin typeface="Courier"/>
              </a:rPr>
              <a:t>import</a:t>
            </a:r>
            <a:r>
              <a:rPr>
                <a:latin typeface="Courier"/>
              </a:rPr>
              <a:t> multipletests</a:t>
            </a:r>
            <a:br/>
            <a:br/>
            <a:r>
              <a:rPr>
                <a:latin typeface="Courier"/>
              </a:rPr>
              <a:t>reject, adjusted, _, _ </a:t>
            </a:r>
            <a:r>
              <a:rPr>
                <a:solidFill>
                  <a:srgbClr val="666666"/>
                </a:solidFill>
                <a:latin typeface="Courier"/>
              </a:rPr>
              <a:t>=</a:t>
            </a:r>
            <a:r>
              <a:rPr>
                <a:latin typeface="Courier"/>
              </a:rPr>
              <a:t> multipletests(tests[</a:t>
            </a:r>
            <a:r>
              <a:rPr>
                <a:solidFill>
                  <a:srgbClr val="4070A0"/>
                </a:solidFill>
                <a:latin typeface="Courier"/>
              </a:rPr>
              <a:t>"p"</a:t>
            </a:r>
            <a:r>
              <a:rPr>
                <a:latin typeface="Courier"/>
              </a:rPr>
              <a:t>], alpha</a:t>
            </a:r>
            <a:r>
              <a:rPr>
                <a:solidFill>
                  <a:srgbClr val="666666"/>
                </a:solidFill>
                <a:latin typeface="Courier"/>
              </a:rPr>
              <a:t>=</a:t>
            </a:r>
            <a:r>
              <a:rPr>
                <a:solidFill>
                  <a:srgbClr val="40A070"/>
                </a:solidFill>
                <a:latin typeface="Courier"/>
              </a:rPr>
              <a:t>0.05</a:t>
            </a:r>
            <a:r>
              <a:rPr>
                <a:latin typeface="Courier"/>
              </a:rPr>
              <a:t>, method</a:t>
            </a:r>
            <a:r>
              <a:rPr>
                <a:solidFill>
                  <a:srgbClr val="666666"/>
                </a:solidFill>
                <a:latin typeface="Courier"/>
              </a:rPr>
              <a:t>=</a:t>
            </a:r>
            <a:r>
              <a:rPr>
                <a:solidFill>
                  <a:srgbClr val="4070A0"/>
                </a:solidFill>
                <a:latin typeface="Courier"/>
              </a:rPr>
              <a:t>"fdr_bh"</a:t>
            </a:r>
            <a:r>
              <a:rPr>
                <a:latin typeface="Courier"/>
              </a:rPr>
              <a:t>)</a:t>
            </a:r>
            <a:br/>
            <a:r>
              <a:rPr>
                <a:solidFill>
                  <a:srgbClr val="008000"/>
                </a:solidFill>
                <a:latin typeface="Courier"/>
              </a:rPr>
              <a:t>print</a:t>
            </a:r>
            <a:r>
              <a:rPr>
                <a:latin typeface="Courier"/>
              </a:rPr>
              <a:t>(</a:t>
            </a:r>
            <a:r>
              <a:rPr>
                <a:solidFill>
                  <a:srgbClr val="BB6688"/>
                </a:solidFill>
                <a:latin typeface="Courier"/>
              </a:rPr>
              <a:t>f"BH survivors: </a:t>
            </a:r>
            <a:r>
              <a:rPr>
                <a:solidFill>
                  <a:srgbClr val="4070A0"/>
                </a:solidFill>
                <a:latin typeface="Courier"/>
              </a:rPr>
              <a:t>{</a:t>
            </a:r>
            <a:r>
              <a:rPr>
                <a:latin typeface="Courier"/>
              </a:rPr>
              <a:t>reject</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a:t>
            </a:r>
            <a:r>
              <a:rPr>
                <a:solidFill>
                  <a:srgbClr val="BB6688"/>
                </a:solidFill>
                <a:latin typeface="Courier"/>
              </a:rPr>
              <a:t>"</a:t>
            </a:r>
            <a:r>
              <a:rPr>
                <a:latin typeface="Courier"/>
              </a:rPr>
              <a:t>)</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Benjamini-Hochberg, quand vingt-quatre devient deux cents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p.adjust</a:t>
            </a:r>
            <a:r>
              <a:rPr>
                <a:latin typeface="Courier"/>
              </a:rPr>
              <a:t>(tests</a:t>
            </a:r>
            <a:r>
              <a:rPr>
                <a:solidFill>
                  <a:srgbClr val="4070A0"/>
                </a:solidFill>
                <a:latin typeface="Courier"/>
              </a:rPr>
              <a:t>$</a:t>
            </a:r>
            <a:r>
              <a:rPr>
                <a:latin typeface="Courier"/>
              </a:rPr>
              <a:t>p, </a:t>
            </a:r>
            <a:r>
              <a:rPr>
                <a:solidFill>
                  <a:srgbClr val="7D9029"/>
                </a:solidFill>
                <a:latin typeface="Courier"/>
              </a:rPr>
              <a:t>method =</a:t>
            </a:r>
            <a:r>
              <a:rPr>
                <a:latin typeface="Courier"/>
              </a:rPr>
              <a:t> </a:t>
            </a:r>
            <a:r>
              <a:rPr>
                <a:solidFill>
                  <a:srgbClr val="4070A0"/>
                </a:solidFill>
                <a:latin typeface="Courier"/>
              </a:rPr>
              <a:t>"BH"</a:t>
            </a:r>
            <a:r>
              <a:rPr>
                <a:latin typeface="Courier"/>
              </a:rPr>
              <a:t>) </a:t>
            </a:r>
            <a:r>
              <a:rPr>
                <a:solidFill>
                  <a:srgbClr val="4070A0"/>
                </a:solidFill>
                <a:latin typeface="Courier"/>
              </a:rPr>
              <a:t>&lt;</a:t>
            </a:r>
            <a:r>
              <a:rPr>
                <a:latin typeface="Courier"/>
              </a:rPr>
              <a:t> </a:t>
            </a:r>
            <a:r>
              <a:rPr>
                <a:solidFill>
                  <a:srgbClr val="40A070"/>
                </a:solidFill>
                <a:latin typeface="Courier"/>
              </a:rPr>
              <a:t>0.05</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Benjamini-Hochberg, quand vingt-quatre devient deux cents</a:t>
            </a:r>
          </a:p>
        </p:txBody>
      </p:sp>
      <p:sp>
        <p:nvSpPr>
          <p:cNvPr id="3" name="Content Placeholder 2"/>
          <p:cNvSpPr>
            <a:spLocks noGrp="1"/>
          </p:cNvSpPr>
          <p:nvPr>
            <p:ph idx="1"/>
          </p:nvPr>
        </p:nvSpPr>
        <p:spPr/>
        <p:txBody>
          <a:bodyPr/>
          <a:lstStyle/>
          <a:p>
            <a:pPr lvl="0"/>
            <a:r>
              <a:rPr/>
              <a:t>Benjamini-Hochberg ne retient lui non plus aucune des vingt-quatre — ce qui est la bonne réponse ici — il n’y a rien à…</a:t>
            </a:r>
          </a:p>
          <a:p>
            <a:pPr lvl="0"/>
            <a:r>
              <a:rPr/>
              <a:t>Employez Bonferroni pour une petite famille confirmatoire ; BH pour un large dépistage exploratoire — Les deux tiennent…</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correction ne détruit pas les constats réels — En Python</a:t>
            </a:r>
          </a:p>
        </p:txBody>
      </p:sp>
      <p:sp>
        <p:nvSpPr>
          <p:cNvPr id="3" name="Content Placeholder 2"/>
          <p:cNvSpPr>
            <a:spLocks noGrp="1"/>
          </p:cNvSpPr>
          <p:nvPr>
            <p:ph idx="1"/>
          </p:nvPr>
        </p:nvSpPr>
        <p:spPr/>
        <p:txBody>
          <a:bodyPr/>
          <a:lstStyle/>
          <a:p>
            <a:pPr lvl="0" indent="0">
              <a:buNone/>
            </a:pPr>
            <a:r>
              <a:rPr>
                <a:latin typeface="Courier"/>
              </a:rPr>
              <a:t>previous </a:t>
            </a:r>
            <a:r>
              <a:rPr>
                <a:solidFill>
                  <a:srgbClr val="666666"/>
                </a:solidFill>
                <a:latin typeface="Courier"/>
              </a:rPr>
              <a:t>=</a:t>
            </a:r>
            <a:r>
              <a:rPr>
                <a:latin typeface="Courier"/>
              </a:rPr>
              <a:t> enrolment[enrolment[</a:t>
            </a:r>
            <a:r>
              <a:rPr>
                <a:solidFill>
                  <a:srgbClr val="4070A0"/>
                </a:solidFill>
                <a:latin typeface="Courier"/>
              </a:rPr>
              <a:t>"school_year"</a:t>
            </a:r>
            <a:r>
              <a:rPr>
                <a:latin typeface="Courier"/>
              </a:rPr>
              <a:t>] </a:t>
            </a:r>
            <a:r>
              <a:rPr>
                <a:solidFill>
                  <a:srgbClr val="666666"/>
                </a:solidFill>
                <a:latin typeface="Courier"/>
              </a:rPr>
              <a:t>==</a:t>
            </a:r>
            <a:r>
              <a:rPr>
                <a:latin typeface="Courier"/>
              </a:rPr>
              <a:t> </a:t>
            </a:r>
            <a:r>
              <a:rPr>
                <a:solidFill>
                  <a:srgbClr val="40A070"/>
                </a:solidFill>
                <a:latin typeface="Courier"/>
              </a:rPr>
              <a:t>2023</a:t>
            </a:r>
            <a:r>
              <a:rPr>
                <a:latin typeface="Courier"/>
              </a:rPr>
              <a:t>].set_index(</a:t>
            </a:r>
            <a:r>
              <a:rPr>
                <a:solidFill>
                  <a:srgbClr val="4070A0"/>
                </a:solidFill>
                <a:latin typeface="Courier"/>
              </a:rPr>
              <a:t>"student_id"</a:t>
            </a:r>
            <a:r>
              <a:rPr>
                <a:latin typeface="Courier"/>
              </a:rPr>
              <a:t>)</a:t>
            </a:r>
            <a:br/>
            <a:r>
              <a:rPr>
                <a:latin typeface="Courier"/>
              </a:rPr>
              <a:t>clean </a:t>
            </a:r>
            <a:r>
              <a:rPr>
                <a:solidFill>
                  <a:srgbClr val="666666"/>
                </a:solidFill>
                <a:latin typeface="Courier"/>
              </a:rPr>
              <a:t>=</a:t>
            </a:r>
            <a:r>
              <a:rPr>
                <a:latin typeface="Courier"/>
              </a:rPr>
              <a:t> clean.assign(last_year</a:t>
            </a:r>
            <a:r>
              <a:rPr>
                <a:solidFill>
                  <a:srgbClr val="666666"/>
                </a:solidFill>
                <a:latin typeface="Courier"/>
              </a:rPr>
              <a:t>=</a:t>
            </a:r>
            <a:r>
              <a:rPr>
                <a:latin typeface="Courier"/>
              </a:rPr>
              <a:t>clean[</a:t>
            </a:r>
            <a:r>
              <a:rPr>
                <a:solidFill>
                  <a:srgbClr val="4070A0"/>
                </a:solidFill>
                <a:latin typeface="Courier"/>
              </a:rPr>
              <a:t>"student_id"</a:t>
            </a:r>
            <a:r>
              <a:rPr>
                <a:latin typeface="Courier"/>
              </a:rPr>
              <a:t>].</a:t>
            </a:r>
            <a:r>
              <a:rPr>
                <a:solidFill>
                  <a:srgbClr val="008000"/>
                </a:solidFill>
                <a:latin typeface="Courier"/>
              </a:rPr>
              <a:t>map</a:t>
            </a:r>
            <a:r>
              <a:rPr>
                <a:latin typeface="Courier"/>
              </a:rPr>
              <a:t>(previous[</a:t>
            </a:r>
            <a:r>
              <a:rPr>
                <a:solidFill>
                  <a:srgbClr val="4070A0"/>
                </a:solidFill>
                <a:latin typeface="Courier"/>
              </a:rPr>
              <a:t>"end_of_year_status"</a:t>
            </a:r>
            <a:r>
              <a:rPr>
                <a:latin typeface="Courier"/>
              </a:rPr>
              <a:t>]))</a:t>
            </a:r>
            <a:br/>
            <a:r>
              <a:rPr>
                <a:latin typeface="Courier"/>
              </a:rPr>
              <a:t>returning </a:t>
            </a:r>
            <a:r>
              <a:rPr>
                <a:solidFill>
                  <a:srgbClr val="666666"/>
                </a:solidFill>
                <a:latin typeface="Courier"/>
              </a:rPr>
              <a:t>=</a:t>
            </a:r>
            <a:r>
              <a:rPr>
                <a:latin typeface="Courier"/>
              </a:rPr>
              <a:t> clean[clean[</a:t>
            </a:r>
            <a:r>
              <a:rPr>
                <a:solidFill>
                  <a:srgbClr val="4070A0"/>
                </a:solidFill>
                <a:latin typeface="Courier"/>
              </a:rPr>
              <a:t>"last_year"</a:t>
            </a:r>
            <a:r>
              <a:rPr>
                <a:latin typeface="Courier"/>
              </a:rPr>
              <a:t>].isin([</a:t>
            </a:r>
            <a:r>
              <a:rPr>
                <a:solidFill>
                  <a:srgbClr val="4070A0"/>
                </a:solidFill>
                <a:latin typeface="Courier"/>
              </a:rPr>
              <a:t>"repeated"</a:t>
            </a:r>
            <a:r>
              <a:rPr>
                <a:latin typeface="Courier"/>
              </a:rPr>
              <a:t>, </a:t>
            </a:r>
            <a:r>
              <a:rPr>
                <a:solidFill>
                  <a:srgbClr val="4070A0"/>
                </a:solidFill>
                <a:latin typeface="Courier"/>
              </a:rPr>
              <a:t>"promoted"</a:t>
            </a:r>
            <a:r>
              <a:rPr>
                <a:latin typeface="Courier"/>
              </a:rPr>
              <a:t>])]</a:t>
            </a:r>
            <a:br/>
            <a:br/>
            <a:r>
              <a:rPr>
                <a:latin typeface="Courier"/>
              </a:rPr>
              <a:t>survivors </a:t>
            </a:r>
            <a:r>
              <a:rPr>
                <a:solidFill>
                  <a:srgbClr val="666666"/>
                </a:solidFill>
                <a:latin typeface="Courier"/>
              </a:rPr>
              <a:t>=</a:t>
            </a:r>
            <a:r>
              <a:rPr>
                <a:latin typeface="Courier"/>
              </a:rPr>
              <a:t> []</a:t>
            </a:r>
            <a:br/>
            <a:r>
              <a:rPr b="1">
                <a:solidFill>
                  <a:srgbClr val="007020"/>
                </a:solidFill>
                <a:latin typeface="Courier"/>
              </a:rPr>
              <a:t>for</a:t>
            </a:r>
            <a:r>
              <a:rPr>
                <a:latin typeface="Courier"/>
              </a:rPr>
              <a:t> school, group </a:t>
            </a:r>
            <a:r>
              <a:rPr b="1">
                <a:solidFill>
                  <a:srgbClr val="007020"/>
                </a:solidFill>
                <a:latin typeface="Courier"/>
              </a:rPr>
              <a:t>in</a:t>
            </a:r>
            <a:r>
              <a:rPr>
                <a:latin typeface="Courier"/>
              </a:rPr>
              <a:t> returning.groupby(</a:t>
            </a:r>
            <a:r>
              <a:rPr>
                <a:solidFill>
                  <a:srgbClr val="4070A0"/>
                </a:solidFill>
                <a:latin typeface="Courier"/>
              </a:rPr>
              <a:t>"school_id"</a:t>
            </a:r>
            <a:r>
              <a:rPr>
                <a:latin typeface="Courier"/>
              </a:rPr>
              <a:t>):</a:t>
            </a:r>
            <a:br/>
            <a:r>
              <a:rPr>
                <a:latin typeface="Courier"/>
              </a:rPr>
              <a:t>    counts </a:t>
            </a:r>
            <a:r>
              <a:rPr>
                <a:solidFill>
                  <a:srgbClr val="666666"/>
                </a:solidFill>
                <a:latin typeface="Courier"/>
              </a:rPr>
              <a:t>=</a:t>
            </a:r>
            <a:r>
              <a:rPr>
                <a:latin typeface="Courier"/>
              </a:rPr>
              <a:t> group.groupby(</a:t>
            </a:r>
            <a:r>
              <a:rPr>
                <a:solidFill>
                  <a:srgbClr val="4070A0"/>
                </a:solidFill>
                <a:latin typeface="Courier"/>
              </a:rPr>
              <a:t>"last_year"</a:t>
            </a:r>
            <a:r>
              <a:rPr>
                <a:latin typeface="Courier"/>
              </a:rPr>
              <a:t>)[</a:t>
            </a:r>
            <a:r>
              <a:rPr>
                <a:solidFill>
                  <a:srgbClr val="4070A0"/>
                </a:solidFill>
                <a:latin typeface="Courier"/>
              </a:rPr>
              <a:t>"over_age"</a:t>
            </a:r>
            <a:r>
              <a:rPr>
                <a:latin typeface="Courier"/>
              </a:rPr>
              <a:t>].agg([</a:t>
            </a:r>
            <a:r>
              <a:rPr>
                <a:solidFill>
                  <a:srgbClr val="4070A0"/>
                </a:solidFill>
                <a:latin typeface="Courier"/>
              </a:rPr>
              <a:t>"sum"</a:t>
            </a:r>
            <a:r>
              <a:rPr>
                <a:latin typeface="Courier"/>
              </a:rPr>
              <a:t>, </a:t>
            </a:r>
            <a:r>
              <a:rPr>
                <a:solidFill>
                  <a:srgbClr val="4070A0"/>
                </a:solidFill>
                <a:latin typeface="Courier"/>
              </a:rPr>
              <a:t>"size"</a:t>
            </a:r>
            <a:r>
              <a:rPr>
                <a:latin typeface="Courier"/>
              </a:rPr>
              <a:t>])</a:t>
            </a:r>
            <a:br/>
            <a:r>
              <a:rPr>
                <a:latin typeface="Courier"/>
              </a:rPr>
              <a:t>    </a:t>
            </a:r>
            <a:r>
              <a:rPr b="1">
                <a:solidFill>
                  <a:srgbClr val="007020"/>
                </a:solidFill>
                <a:latin typeface="Courier"/>
              </a:rPr>
              <a:t>if</a:t>
            </a:r>
            <a:r>
              <a:rPr>
                <a:latin typeface="Courier"/>
              </a:rPr>
              <a:t> </a:t>
            </a:r>
            <a:r>
              <a:rPr>
                <a:solidFill>
                  <a:srgbClr val="008000"/>
                </a:solidFill>
                <a:latin typeface="Courier"/>
              </a:rPr>
              <a:t>len</a:t>
            </a:r>
            <a:r>
              <a:rPr>
                <a:latin typeface="Courier"/>
              </a:rPr>
              <a:t>(counts) </a:t>
            </a:r>
            <a:r>
              <a:rPr>
                <a:solidFill>
                  <a:srgbClr val="666666"/>
                </a:solidFill>
                <a:latin typeface="Courier"/>
              </a:rPr>
              <a:t>&lt;</a:t>
            </a:r>
            <a:r>
              <a:rPr>
                <a:latin typeface="Courier"/>
              </a:rPr>
              <a:t> </a:t>
            </a:r>
            <a:r>
              <a:rPr>
                <a:solidFill>
                  <a:srgbClr val="40A070"/>
                </a:solidFill>
                <a:latin typeface="Courier"/>
              </a:rPr>
              <a:t>2</a:t>
            </a:r>
            <a:r>
              <a:rPr>
                <a:latin typeface="Courier"/>
              </a:rPr>
              <a:t> </a:t>
            </a:r>
            <a:r>
              <a:rPr b="1">
                <a:solidFill>
                  <a:srgbClr val="007020"/>
                </a:solidFill>
                <a:latin typeface="Courier"/>
              </a:rPr>
              <a:t>or</a:t>
            </a:r>
            <a:r>
              <a:rPr>
                <a:latin typeface="Courier"/>
              </a:rPr>
              <a:t> counts[</a:t>
            </a:r>
            <a:r>
              <a:rPr>
                <a:solidFill>
                  <a:srgbClr val="4070A0"/>
                </a:solidFill>
                <a:latin typeface="Courier"/>
              </a:rPr>
              <a:t>"size"</a:t>
            </a:r>
            <a:r>
              <a:rPr>
                <a:latin typeface="Courier"/>
              </a:rPr>
              <a:t>].</a:t>
            </a:r>
            <a:r>
              <a:rPr>
                <a:solidFill>
                  <a:srgbClr val="008000"/>
                </a:solidFill>
                <a:latin typeface="Courier"/>
              </a:rPr>
              <a:t>min</a:t>
            </a:r>
            <a:r>
              <a:rPr>
                <a:latin typeface="Courier"/>
              </a:rPr>
              <a:t>() </a:t>
            </a:r>
            <a:r>
              <a:rPr>
                <a:solidFill>
                  <a:srgbClr val="666666"/>
                </a:solidFill>
                <a:latin typeface="Courier"/>
              </a:rPr>
              <a:t>&lt;</a:t>
            </a:r>
            <a:r>
              <a:rPr>
                <a:latin typeface="Courier"/>
              </a:rPr>
              <a:t> </a:t>
            </a:r>
            <a:r>
              <a:rPr>
                <a:solidFill>
                  <a:srgbClr val="40A070"/>
                </a:solidFill>
                <a:latin typeface="Courier"/>
              </a:rPr>
              <a:t>5</a:t>
            </a:r>
            <a:r>
              <a:rPr>
                <a:latin typeface="Courier"/>
              </a:rPr>
              <a:t>:</a:t>
            </a:r>
            <a:br/>
            <a:r>
              <a:rPr>
                <a:latin typeface="Courier"/>
              </a:rPr>
              <a:t>        </a:t>
            </a:r>
            <a:r>
              <a:rPr b="1">
                <a:solidFill>
                  <a:srgbClr val="007020"/>
                </a:solidFill>
                <a:latin typeface="Courier"/>
              </a:rPr>
              <a:t>continue</a:t>
            </a:r>
            <a:br/>
            <a:r>
              <a:rPr>
                <a:latin typeface="Courier"/>
              </a:rPr>
              <a:t>    stat, p </a:t>
            </a:r>
            <a:r>
              <a:rPr>
                <a:solidFill>
                  <a:srgbClr val="666666"/>
                </a:solidFill>
                <a:latin typeface="Courier"/>
              </a:rPr>
              <a:t>=</a:t>
            </a:r>
            <a:r>
              <a:rPr>
                <a:latin typeface="Courier"/>
              </a:rPr>
              <a:t> proportions_ztest(counts[</a:t>
            </a:r>
            <a:r>
              <a:rPr>
                <a:solidFill>
                  <a:srgbClr val="4070A0"/>
                </a:solidFill>
                <a:latin typeface="Courier"/>
              </a:rPr>
              <a:t>"sum"</a:t>
            </a:r>
            <a:r>
              <a:rPr>
                <a:latin typeface="Courier"/>
              </a:rPr>
              <a:t>], counts[</a:t>
            </a:r>
            <a:r>
              <a:rPr>
                <a:solidFill>
                  <a:srgbClr val="4070A0"/>
                </a:solidFill>
                <a:latin typeface="Courier"/>
              </a:rPr>
              <a:t>"size"</a:t>
            </a:r>
            <a:r>
              <a:rPr>
                <a:latin typeface="Courier"/>
              </a:rPr>
              <a:t>])</a:t>
            </a:r>
            <a:br/>
            <a:r>
              <a:rPr>
                <a:latin typeface="Courier"/>
              </a:rPr>
              <a:t>    survivors.append(p)</a:t>
            </a:r>
            <a:br/>
            <a:br/>
            <a:r>
              <a:rPr>
                <a:latin typeface="Courier"/>
              </a:rPr>
              <a:t>survivors </a:t>
            </a:r>
            <a:r>
              <a:rPr>
                <a:solidFill>
                  <a:srgbClr val="666666"/>
                </a:solidFill>
                <a:latin typeface="Courier"/>
              </a:rPr>
              <a:t>=</a:t>
            </a:r>
            <a:r>
              <a:rPr>
                <a:latin typeface="Courier"/>
              </a:rPr>
              <a:t> np.array(survivors)</a:t>
            </a:r>
            <a:b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a:t>
            </a:r>
            <a:r>
              <a:rPr>
                <a:solidFill>
                  <a:srgbClr val="008000"/>
                </a:solidFill>
                <a:latin typeface="Courier"/>
              </a:rPr>
              <a:t>len</a:t>
            </a:r>
            <a:r>
              <a:rPr>
                <a:latin typeface="Courier"/>
              </a:rPr>
              <a:t>(survivors)</a:t>
            </a:r>
            <a:r>
              <a:rPr>
                <a:solidFill>
                  <a:srgbClr val="4070A0"/>
                </a:solidFill>
                <a:latin typeface="Courier"/>
              </a:rPr>
              <a:t>}</a:t>
            </a:r>
            <a:r>
              <a:rPr>
                <a:solidFill>
                  <a:srgbClr val="BB6688"/>
                </a:solidFill>
                <a:latin typeface="Courier"/>
              </a:rPr>
              <a:t> schools, </a:t>
            </a:r>
            <a:r>
              <a:rPr>
                <a:solidFill>
                  <a:srgbClr val="4070A0"/>
                </a:solidFill>
                <a:latin typeface="Courier"/>
              </a:rPr>
              <a:t>{</a:t>
            </a:r>
            <a:r>
              <a:rPr>
                <a:latin typeface="Courier"/>
              </a:rPr>
              <a:t>(survivors </a:t>
            </a:r>
            <a:r>
              <a:rPr>
                <a:solidFill>
                  <a:srgbClr val="666666"/>
                </a:solidFill>
                <a:latin typeface="Courier"/>
              </a:rPr>
              <a:t>&lt;</a:t>
            </a:r>
            <a:r>
              <a:rPr>
                <a:latin typeface="Courier"/>
              </a:rPr>
              <a:t> </a:t>
            </a:r>
            <a:r>
              <a:rPr>
                <a:solidFill>
                  <a:srgbClr val="40A070"/>
                </a:solidFill>
                <a:latin typeface="Courier"/>
              </a:rPr>
              <a:t>0.05</a:t>
            </a:r>
            <a:r>
              <a:rPr>
                <a:latin typeface="Courier"/>
              </a:rPr>
              <a:t>)</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a:t>
            </a:r>
            <a:r>
              <a:rPr>
                <a:solidFill>
                  <a:srgbClr val="BB6688"/>
                </a:solidFill>
                <a:latin typeface="Courier"/>
              </a:rPr>
              <a:t> significant, "</a:t>
            </a:r>
            <a:br/>
            <a:r>
              <a:rPr>
                <a:latin typeface="Courier"/>
              </a:rPr>
              <a:t>      </a:t>
            </a:r>
            <a:r>
              <a:rPr>
                <a:solidFill>
                  <a:srgbClr val="BB6688"/>
                </a:solidFill>
                <a:latin typeface="Courier"/>
              </a:rPr>
              <a:t>f"</a:t>
            </a:r>
            <a:r>
              <a:rPr>
                <a:solidFill>
                  <a:srgbClr val="4070A0"/>
                </a:solidFill>
                <a:latin typeface="Courier"/>
              </a:rPr>
              <a:t>{</a:t>
            </a:r>
            <a:r>
              <a:rPr>
                <a:latin typeface="Courier"/>
              </a:rPr>
              <a:t>(survivors </a:t>
            </a:r>
            <a:r>
              <a:rPr>
                <a:solidFill>
                  <a:srgbClr val="666666"/>
                </a:solidFill>
                <a:latin typeface="Courier"/>
              </a:rPr>
              <a:t>&lt;</a:t>
            </a:r>
            <a:r>
              <a:rPr>
                <a:latin typeface="Courier"/>
              </a:rPr>
              <a:t> </a:t>
            </a:r>
            <a:r>
              <a:rPr>
                <a:solidFill>
                  <a:srgbClr val="40A070"/>
                </a:solidFill>
                <a:latin typeface="Courier"/>
              </a:rPr>
              <a:t>0.05</a:t>
            </a:r>
            <a:r>
              <a:rPr>
                <a:latin typeface="Courier"/>
              </a:rPr>
              <a:t> </a:t>
            </a:r>
            <a:r>
              <a:rPr>
                <a:solidFill>
                  <a:srgbClr val="666666"/>
                </a:solidFill>
                <a:latin typeface="Courier"/>
              </a:rPr>
              <a:t>/</a:t>
            </a:r>
            <a:r>
              <a:rPr>
                <a:latin typeface="Courier"/>
              </a:rPr>
              <a:t> </a:t>
            </a:r>
            <a:r>
              <a:rPr>
                <a:solidFill>
                  <a:srgbClr val="008000"/>
                </a:solidFill>
                <a:latin typeface="Courier"/>
              </a:rPr>
              <a:t>len</a:t>
            </a:r>
            <a:r>
              <a:rPr>
                <a:latin typeface="Courier"/>
              </a:rPr>
              <a:t>(survivors))</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a:t>
            </a:r>
            <a:r>
              <a:rPr>
                <a:solidFill>
                  <a:srgbClr val="BB6688"/>
                </a:solidFill>
                <a:latin typeface="Courier"/>
              </a:rPr>
              <a:t> survive Bonferroni"</a:t>
            </a:r>
            <a:r>
              <a:rPr>
                <a:latin typeface="Courier"/>
              </a:rPr>
              <a:t>)</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correction ne détruit pas les constats réels — En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Same loop, different comparison. The generator made this one real.</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correction ne détruit pas les constats réels</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057400"/>
                <a:gridCol w="2057400"/>
                <a:gridCol w="2057400"/>
                <a:gridCol w="2057400"/>
              </a:tblGrid>
              <a:tr h="0">
                <a:tc>
                  <a:txBody>
                    <a:bodyPr/>
                    <a:lstStyle/>
                    <a:p>
                      <a:pPr lvl="0" indent="0" marL="0">
                        <a:buNone/>
                      </a:pPr>
                      <a:r>
                        <a:rPr/>
                        <a:t>Comparaison</a:t>
                      </a:r>
                    </a:p>
                  </a:txBody>
                  <a:tcPr/>
                </a:tc>
                <a:tc>
                  <a:txBody>
                    <a:bodyPr/>
                    <a:lstStyle/>
                    <a:p>
                      <a:pPr lvl="0" indent="0" marL="0">
                        <a:buNone/>
                      </a:pPr>
                      <a:r>
                        <a:rPr/>
                        <a:t>Tests</a:t>
                      </a:r>
                    </a:p>
                  </a:txBody>
                  <a:tcPr/>
                </a:tc>
                <a:tc>
                  <a:txBody>
                    <a:bodyPr/>
                    <a:lstStyle/>
                    <a:p>
                      <a:pPr lvl="0" indent="0" marL="0">
                        <a:buNone/>
                      </a:pPr>
                      <a:r>
                        <a:rPr/>
                        <a:t>Significatifs à 0,05</a:t>
                      </a:r>
                    </a:p>
                  </a:txBody>
                  <a:tcPr/>
                </a:tc>
                <a:tc>
                  <a:txBody>
                    <a:bodyPr/>
                    <a:lstStyle/>
                    <a:p>
                      <a:pPr lvl="0" indent="0" marL="0">
                        <a:buNone/>
                      </a:pPr>
                      <a:r>
                        <a:rPr/>
                        <a:t>Survivent à Bonferroni</a:t>
                      </a:r>
                    </a:p>
                  </a:txBody>
                  <a:tcPr/>
                </a:tc>
              </a:tr>
              <a:tr h="0">
                <a:tc>
                  <a:txBody>
                    <a:bodyPr/>
                    <a:lstStyle/>
                    <a:p>
                      <a:pPr lvl="0" indent="0" marL="0">
                        <a:buNone/>
                      </a:pPr>
                      <a:r>
                        <a:rPr/>
                        <a:t>Retard d’âge selon le </a:t>
                      </a:r>
                      <a:r>
                        <a:rPr b="1"/>
                        <a:t>sexe</a:t>
                      </a:r>
                      <a:r>
                        <a:rPr/>
                        <a:t> (aucun effet réel)</a:t>
                      </a:r>
                    </a:p>
                  </a:txBody>
                </a:tc>
                <a:tc>
                  <a:txBody>
                    <a:bodyPr/>
                    <a:lstStyle/>
                    <a:p>
                      <a:pPr lvl="0" indent="0" marL="0">
                        <a:buNone/>
                      </a:pPr>
                      <a:r>
                        <a:rPr/>
                        <a:t>24</a:t>
                      </a:r>
                    </a:p>
                  </a:txBody>
                </a:tc>
                <a:tc>
                  <a:txBody>
                    <a:bodyPr/>
                    <a:lstStyle/>
                    <a:p>
                      <a:pPr lvl="0" indent="0" marL="0">
                        <a:buNone/>
                      </a:pPr>
                      <a:r>
                        <a:rPr/>
                        <a:t>2</a:t>
                      </a:r>
                    </a:p>
                  </a:txBody>
                </a:tc>
                <a:tc>
                  <a:txBody>
                    <a:bodyPr/>
                    <a:lstStyle/>
                    <a:p>
                      <a:pPr lvl="0" indent="0" marL="0">
                        <a:buNone/>
                      </a:pPr>
                      <a:r>
                        <a:rPr b="1"/>
                        <a:t>0</a:t>
                      </a:r>
                    </a:p>
                  </a:txBody>
                </a:tc>
              </a:tr>
              <a:tr h="0">
                <a:tc>
                  <a:txBody>
                    <a:bodyPr/>
                    <a:lstStyle/>
                    <a:p>
                      <a:pPr lvl="0" indent="0" marL="0">
                        <a:buNone/>
                      </a:pPr>
                      <a:r>
                        <a:rPr/>
                        <a:t>Retard d’âge selon le </a:t>
                      </a:r>
                      <a:r>
                        <a:rPr b="1"/>
                        <a:t>redoublement de 2023</a:t>
                      </a:r>
                      <a:r>
                        <a:rPr/>
                        <a:t> (réel)</a:t>
                      </a:r>
                    </a:p>
                  </a:txBody>
                </a:tc>
                <a:tc>
                  <a:txBody>
                    <a:bodyPr/>
                    <a:lstStyle/>
                    <a:p>
                      <a:pPr lvl="0" indent="0" marL="0">
                        <a:buNone/>
                      </a:pPr>
                      <a:r>
                        <a:rPr/>
                        <a:t>14</a:t>
                      </a:r>
                    </a:p>
                  </a:txBody>
                </a:tc>
                <a:tc>
                  <a:txBody>
                    <a:bodyPr/>
                    <a:lstStyle/>
                    <a:p>
                      <a:pPr lvl="0" indent="0" marL="0">
                        <a:buNone/>
                      </a:pPr>
                      <a:r>
                        <a:rPr/>
                        <a:t>14</a:t>
                      </a:r>
                    </a:p>
                  </a:txBody>
                </a:tc>
                <a:tc>
                  <a:txBody>
                    <a:bodyPr/>
                    <a:lstStyle/>
                    <a:p>
                      <a:pPr lvl="0" indent="0" marL="0">
                        <a:buNone/>
                      </a:pPr>
                      <a:r>
                        <a:rPr b="1"/>
                        <a:t>9</a:t>
                      </a:r>
                    </a:p>
                  </a:txBody>
                </a:tc>
              </a:tr>
            </a:tbl>
          </a:graphicData>
        </a:graphic>
      </p:graphicFrame>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correction ne détruit pas les constats réels</a:t>
            </a:r>
          </a:p>
        </p:txBody>
      </p:sp>
      <p:sp>
        <p:nvSpPr>
          <p:cNvPr id="3" name="Content Placeholder 2"/>
          <p:cNvSpPr>
            <a:spLocks noGrp="1"/>
          </p:cNvSpPr>
          <p:nvPr>
            <p:ph idx="1"/>
          </p:nvPr>
        </p:nvSpPr>
        <p:spPr/>
        <p:txBody>
          <a:bodyPr/>
          <a:lstStyle/>
          <a:p>
            <a:pPr lvl="0"/>
            <a:r>
              <a:rPr/>
              <a:t>L’écart de 94,5 % contre 30,6 % du cours d’éducation survit à la correction dans neuf des quatorze écoles où il peut…</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Comptez les tests, y compris ceux que vous n’avez pas rapportés</a:t>
            </a:r>
          </a:p>
        </p:txBody>
      </p:sp>
      <p:sp>
        <p:nvSpPr>
          <p:cNvPr id="3" name="Content Placeholder 2"/>
          <p:cNvSpPr>
            <a:spLocks noGrp="1"/>
          </p:cNvSpPr>
          <p:nvPr>
            <p:ph idx="1"/>
          </p:nvPr>
        </p:nvSpPr>
        <p:spPr/>
        <p:txBody>
          <a:bodyPr/>
          <a:lstStyle/>
          <a:p>
            <a:pPr lvl="0"/>
            <a:r>
              <a:rPr/>
              <a:t>Les sous-groupes regardés puis abandonnés — Découper par district, ne rien voir, et découper par année ensuite fait…</a:t>
            </a:r>
          </a:p>
          <a:p>
            <a:pPr lvl="0"/>
            <a:r>
              <a:rPr/>
              <a:t>Les résultats essayés tour à tour — Tester le retard d’âge, puis la présence, puis l’achèvement contre le même…</a:t>
            </a:r>
          </a:p>
          <a:p>
            <a:pPr lvl="0"/>
            <a:r>
              <a:rPr/>
              <a:t>Les seuils déplacés — « Retard d’âge » à année + 2 plutôt qu’à année + 1 est un second test de la même idée</a:t>
            </a:r>
          </a:p>
          <a:p>
            <a:pPr lvl="0"/>
            <a:r>
              <a:rPr/>
              <a:t>L’analyse que quelqu’un d’autre a lancée sur les mêmes données — Rarement connue, et à demander quand un relecteur…</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Comptez les tests, y compris ceux que vous n’avez pas rapportés — En Python</a:t>
            </a:r>
          </a:p>
        </p:txBody>
      </p:sp>
      <p:sp>
        <p:nvSpPr>
          <p:cNvPr id="3" name="Content Placeholder 2"/>
          <p:cNvSpPr>
            <a:spLocks noGrp="1"/>
          </p:cNvSpPr>
          <p:nvPr>
            <p:ph idx="1"/>
          </p:nvPr>
        </p:nvSpPr>
        <p:spPr/>
        <p:txBody>
          <a:bodyPr/>
          <a:lstStyle/>
          <a:p>
            <a:pPr lvl="0" indent="0">
              <a:buNone/>
            </a:pPr>
            <a:r>
              <a:rPr>
                <a:latin typeface="Courier"/>
              </a:rPr>
              <a:t>plan </a:t>
            </a:r>
            <a:r>
              <a:rPr>
                <a:solidFill>
                  <a:srgbClr val="666666"/>
                </a:solidFill>
                <a:latin typeface="Courier"/>
              </a:rPr>
              <a:t>=</a:t>
            </a:r>
            <a:r>
              <a:rPr>
                <a:latin typeface="Courier"/>
              </a:rPr>
              <a:t> {</a:t>
            </a:r>
            <a:br/>
            <a:r>
              <a:rPr>
                <a:latin typeface="Courier"/>
              </a:rPr>
              <a:t>    </a:t>
            </a:r>
            <a:r>
              <a:rPr>
                <a:solidFill>
                  <a:srgbClr val="4070A0"/>
                </a:solidFill>
                <a:latin typeface="Courier"/>
              </a:rPr>
              <a:t>"outcomes"</a:t>
            </a:r>
            <a:r>
              <a:rPr>
                <a:latin typeface="Courier"/>
              </a:rPr>
              <a:t>: [</a:t>
            </a:r>
            <a:r>
              <a:rPr>
                <a:solidFill>
                  <a:srgbClr val="4070A0"/>
                </a:solidFill>
                <a:latin typeface="Courier"/>
              </a:rPr>
              <a:t>"over_age"</a:t>
            </a:r>
            <a:r>
              <a:rPr>
                <a:latin typeface="Courier"/>
              </a:rPr>
              <a:t>],</a:t>
            </a:r>
            <a:br/>
            <a:r>
              <a:rPr>
                <a:latin typeface="Courier"/>
              </a:rPr>
              <a:t>    </a:t>
            </a:r>
            <a:r>
              <a:rPr>
                <a:solidFill>
                  <a:srgbClr val="4070A0"/>
                </a:solidFill>
                <a:latin typeface="Courier"/>
              </a:rPr>
              <a:t>"groupings"</a:t>
            </a:r>
            <a:r>
              <a:rPr>
                <a:latin typeface="Courier"/>
              </a:rPr>
              <a:t>: [</a:t>
            </a:r>
            <a:r>
              <a:rPr>
                <a:solidFill>
                  <a:srgbClr val="4070A0"/>
                </a:solidFill>
                <a:latin typeface="Courier"/>
              </a:rPr>
              <a:t>"sex"</a:t>
            </a:r>
            <a:r>
              <a:rPr>
                <a:latin typeface="Courier"/>
              </a:rPr>
              <a:t>],</a:t>
            </a:r>
            <a:br/>
            <a:r>
              <a:rPr>
                <a:latin typeface="Courier"/>
              </a:rPr>
              <a:t>    </a:t>
            </a:r>
            <a:r>
              <a:rPr>
                <a:solidFill>
                  <a:srgbClr val="4070A0"/>
                </a:solidFill>
                <a:latin typeface="Courier"/>
              </a:rPr>
              <a:t>"subgroups"</a:t>
            </a:r>
            <a:r>
              <a:rPr>
                <a:latin typeface="Courier"/>
              </a:rPr>
              <a:t>: [</a:t>
            </a:r>
            <a:r>
              <a:rPr>
                <a:solidFill>
                  <a:srgbClr val="4070A0"/>
                </a:solidFill>
                <a:latin typeface="Courier"/>
              </a:rPr>
              <a:t>"school_id"</a:t>
            </a:r>
            <a:r>
              <a:rPr>
                <a:latin typeface="Courier"/>
              </a:rPr>
              <a:t>],</a:t>
            </a:r>
            <a:br/>
            <a:r>
              <a:rPr>
                <a:latin typeface="Courier"/>
              </a:rPr>
              <a:t>}</a:t>
            </a:r>
            <a:br/>
            <a:r>
              <a:rPr>
                <a:latin typeface="Courier"/>
              </a:rPr>
              <a:t>n_planned </a:t>
            </a:r>
            <a:r>
              <a:rPr>
                <a:solidFill>
                  <a:srgbClr val="666666"/>
                </a:solidFill>
                <a:latin typeface="Courier"/>
              </a:rPr>
              <a:t>=</a:t>
            </a:r>
            <a:r>
              <a:rPr>
                <a:latin typeface="Courier"/>
              </a:rPr>
              <a:t> </a:t>
            </a:r>
            <a:r>
              <a:rPr>
                <a:solidFill>
                  <a:srgbClr val="40A070"/>
                </a:solidFill>
                <a:latin typeface="Courier"/>
              </a:rPr>
              <a:t>1</a:t>
            </a:r>
            <a:r>
              <a:rPr>
                <a:latin typeface="Courier"/>
              </a:rPr>
              <a:t> </a:t>
            </a:r>
            <a:r>
              <a:rPr>
                <a:solidFill>
                  <a:srgbClr val="666666"/>
                </a:solidFill>
                <a:latin typeface="Courier"/>
              </a:rPr>
              <a:t>*</a:t>
            </a:r>
            <a:r>
              <a:rPr>
                <a:latin typeface="Courier"/>
              </a:rPr>
              <a:t> </a:t>
            </a:r>
            <a:r>
              <a:rPr>
                <a:solidFill>
                  <a:srgbClr val="40A070"/>
                </a:solidFill>
                <a:latin typeface="Courier"/>
              </a:rPr>
              <a:t>1</a:t>
            </a:r>
            <a:r>
              <a:rPr>
                <a:latin typeface="Courier"/>
              </a:rPr>
              <a:t> </a:t>
            </a:r>
            <a:r>
              <a:rPr>
                <a:solidFill>
                  <a:srgbClr val="666666"/>
                </a:solidFill>
                <a:latin typeface="Courier"/>
              </a:rPr>
              <a:t>*</a:t>
            </a:r>
            <a:r>
              <a:rPr>
                <a:latin typeface="Courier"/>
              </a:rPr>
              <a:t> </a:t>
            </a:r>
            <a:r>
              <a:rPr>
                <a:solidFill>
                  <a:srgbClr val="40A070"/>
                </a:solidFill>
                <a:latin typeface="Courier"/>
              </a:rPr>
              <a:t>24</a:t>
            </a:r>
            <a:br/>
            <a:r>
              <a:rPr>
                <a:solidFill>
                  <a:srgbClr val="008000"/>
                </a:solidFill>
                <a:latin typeface="Courier"/>
              </a:rPr>
              <a:t>print</a:t>
            </a:r>
            <a:r>
              <a:rPr>
                <a:latin typeface="Courier"/>
              </a:rPr>
              <a:t>(</a:t>
            </a:r>
            <a:r>
              <a:rPr>
                <a:solidFill>
                  <a:srgbClr val="BB6688"/>
                </a:solidFill>
                <a:latin typeface="Courier"/>
              </a:rPr>
              <a:t>f"tests declared in the analysis plan: </a:t>
            </a:r>
            <a:r>
              <a:rPr>
                <a:solidFill>
                  <a:srgbClr val="4070A0"/>
                </a:solidFill>
                <a:latin typeface="Courier"/>
              </a:rPr>
              <a:t>{</a:t>
            </a:r>
            <a:r>
              <a:rPr>
                <a:latin typeface="Courier"/>
              </a:rPr>
              <a:t>n_planned</a:t>
            </a:r>
            <a:r>
              <a:rPr>
                <a:solidFill>
                  <a:srgbClr val="4070A0"/>
                </a:solidFill>
                <a:latin typeface="Courier"/>
              </a:rPr>
              <a:t>}</a:t>
            </a:r>
            <a:r>
              <a:rPr>
                <a:solidFill>
                  <a:srgbClr val="BB6688"/>
                </a:solidFill>
                <a:latin typeface="Courier"/>
              </a:rPr>
              <a:t>"</a:t>
            </a:r>
            <a:r>
              <a:rPr>
                <a:latin typeface="Courier"/>
              </a:rPr>
              <a:t>)</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Comptez les tests, y compris ceux que vous n’avez pas rapportés — En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Write the number down before running anything. It cannot be recovered after.</a:t>
            </a:r>
          </a:p>
        </p:txBody>
      </p:sp>
    </p:spTree>
  </p:cSl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Comptez les tests, y compris ceux que vous n’avez pas rapportés</a:t>
            </a:r>
          </a:p>
        </p:txBody>
      </p:sp>
      <p:sp>
        <p:nvSpPr>
          <p:cNvPr id="3" name="Content Placeholder 2"/>
          <p:cNvSpPr>
            <a:spLocks noGrp="1"/>
          </p:cNvSpPr>
          <p:nvPr>
            <p:ph idx="1"/>
          </p:nvPr>
        </p:nvSpPr>
        <p:spPr/>
        <p:txBody>
          <a:bodyPr/>
          <a:lstStyle/>
          <a:p>
            <a:pPr lvl="0"/>
            <a:r>
              <a:rPr/>
              <a:t>Déclarez la famille avant de la lancer — Après coup, le nombre de tests est affaire de mémoire et d’intérêt personnel,…</a:t>
            </a:r>
          </a:p>
        </p:txBody>
      </p:sp>
    </p:spTree>
  </p:cSl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Rapportez-le en entier — Exemple</a:t>
            </a:r>
          </a:p>
        </p:txBody>
      </p:sp>
      <p:sp>
        <p:nvSpPr>
          <p:cNvPr id="3" name="Content Placeholder 2"/>
          <p:cNvSpPr>
            <a:spLocks noGrp="1"/>
          </p:cNvSpPr>
          <p:nvPr>
            <p:ph idx="1"/>
          </p:nvPr>
        </p:nvSpPr>
        <p:spPr/>
        <p:txBody>
          <a:bodyPr/>
          <a:lstStyle/>
          <a:p>
            <a:pPr lvl="0" indent="0">
              <a:buNone/>
            </a:pPr>
            <a:r>
              <a:rPr>
                <a:latin typeface="Courier"/>
              </a:rPr>
              <a:t>Over-age enrolment by sex, school-level analysis
  24 schools tested (both sexes with at least 5 students in grades 1-6).
  2 schools significant at p &lt; 0.05: SCH23 (p = 0.018), SCH06 (p = 0.036).
  With 24 tests, 1.2 significant results are expected by chance alone and
  the probability of at least one is 71%. Neither school survives the
  Bonferroni threshold of 0.0021, and neither is reported as a finding.
  For comparison, over-age by 2023 repetition is significant in all 14
  schools testable and survives Bonferroni in 9 of them.</a:t>
            </a:r>
          </a:p>
        </p:txBody>
      </p:sp>
    </p:spTree>
  </p:cSl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Rapportez-le en entier</a:t>
            </a:r>
          </a:p>
        </p:txBody>
      </p:sp>
      <p:sp>
        <p:nvSpPr>
          <p:cNvPr id="3" name="Content Placeholder 2"/>
          <p:cNvSpPr>
            <a:spLocks noGrp="1"/>
          </p:cNvSpPr>
          <p:nvPr>
            <p:ph idx="1"/>
          </p:nvPr>
        </p:nvSpPr>
        <p:spPr/>
        <p:txBody>
          <a:bodyPr/>
          <a:lstStyle/>
          <a:p>
            <a:pPr lvl="0"/>
            <a:r>
              <a:rPr/>
              <a:t>La ligne de comparaison est ce qui rend le bloc convaincant plutôt que défensif — Elle montre la même procédure…</a:t>
            </a:r>
          </a:p>
        </p:txBody>
      </p:sp>
    </p:spTree>
  </p:cSl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a:r>
              <a:rPr/>
              <a:t>Tous les tests jusqu’ici ont supposé qu’une ligne était une observation indépendante.</a:t>
            </a:r>
          </a:p>
        </p:txBody>
      </p:sp>
    </p:spTree>
  </p:cSl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indent="0" marL="0">
              <a:buNone/>
            </a:pPr>
            <a:r>
              <a:rPr/>
              <a:t>Lire la leçon complète, avec le code exécutable</a:t>
            </a:r>
          </a:p>
          <a:p>
            <a:pPr lvl="0" indent="0" marL="0">
              <a:buNone/>
            </a:pPr>
            <a:r>
              <a:rPr>
                <a:hlinkClick r:id="rId2"/>
              </a:rPr>
              <a:t>https://data-analysis.cassion.dev/fr/cours/applied-statistics-for-programmes/stat-05-twenty-four-tests</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Vingt-quatre tests, deux constats, aucun effet</dc:title>
  <dc:creator>Pierre Robentz Cassion</dc:creator>
  <cp:keywords/>
  <dcterms:created xsi:type="dcterms:W3CDTF">2026-07-28T00:00:00Z</dcterms:created>
  <dcterms:modified xsi:type="dcterms:W3CDTF">2026-07-28T00:00:00Z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Leçon 5 sur 8</vt:lpwstr>
  </property>
  <property fmtid="{D5CDD505-2E9C-101B-9397-08002B2CF9AE}" pid="3" name="subtitle">
    <vt:lpwstr>Le registre d’inscription tire le sexe indépendamment de tout le reste, si bien que l’écart de retard d’âge selon le sexe vaut exactement zéro par construction. Testez-le école par école et deux des vingt-quatre ressortent significatives, ce qui est à peu près ce que le hasard vous devait.</vt:lpwstr>
  </property>
</Properties>
</file>