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notesMaster" Target="notesMasters/notesMaster1.xml" /><Relationship Id="rId33" Type="http://schemas.openxmlformats.org/officeDocument/2006/relationships/viewProps" Target="viewProps.xml" /><Relationship Id="rId32" Type="http://schemas.openxmlformats.org/officeDocument/2006/relationships/presProps" Target="presProps.xml" /><Relationship Id="rId1" Type="http://schemas.openxmlformats.org/officeDocument/2006/relationships/slideMaster" Target="slideMasters/slideMaster1.xml" /><Relationship Id="rId35" Type="http://schemas.openxmlformats.org/officeDocument/2006/relationships/tableStyles" Target="tableStyles.xml" /><Relationship Id="rId3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feeding programme was assigned by school, not by child. Test it on 1,200 students and t is 5.41; test it on the 24 schools that were actually assigned and t is 3.11. The effect is the same size. Only one of the two standard errors is honest.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 one school of the twenty-four has both fed and unfed students. Fifteen schools run the programme and nine do not, and every child in a school shares its status. The roster has 1,202 rows for 1,200 students, and that has to be settled first: two children were transferred without being de-registered, so each appears under both schools with opposite feeding status. Joining before de-duplicating gives them two attendance rows apiece and puts the same child on both sides of the comparison. That single line decides the whole analysis. The programme was assigned to 24 schools, so the analysis has 24 independent observations, not 1,200 — and the 1,200 students are 24 groups of about fifty children who share a head teacher, a catchment, a road and a term calendar. Run this check before every comparison. It takes one line, and it is the difference between a t of 5.41 and a t of 3.11.</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Student level: 90.14% against 85.21%, difference 4.93 points, t = 5.41 on 1,200 students.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School level: 90.25% against 85.04%, difference 5.21 points, t = 3.11 on 24 schools.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effect barely moved. The standard error nearly doubled. That is the whole phenomenon: treating clustered observations as independent does not bias the estimate, it understates its uncertainty, and every p-value and interval built on it is too narrow.</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multiplier is not arbitrary — it comes from how much of the variation sits </a:t>
            </a:r>
            <a:r>
              <a:rPr i="1"/>
              <a:t>between</a:t>
            </a:r>
            <a:r>
              <a:rPr/>
              <a:t> schools rather than within them.</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ICC 0.060, average cluster 50, design effect 3.94. Six per cent of the variation in attendance is between schools, which sounds negligible and is not: with fifty children per school it multiplies the variance nearly fourfold. Effective sample size 304, not 1,200. The standard error grows by the square root of the design effect, and the square root of 3.94 is 1.99 — which is the 1.8 observed above. This is the same design effect the survey course applied to cluster sampling. The arithmetic does not care whether the clustering came from a sampling design or from how a programme was rolled out — a school feeding programme assigned by school is a cluster design whether anyone called it one.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Aggregate to the unit of assignment. Compute one number per school, test the school of 90 children counts the same as a school of 20.</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Use a mixed model with a random intercept for school. Keeps every student, estimates the between-school variance explicitly, and handles unequal school sizes. </a:t>
            </a:r>
            <a:r>
              <a:rPr>
                <a:latin typeface="Courier"/>
              </a:rPr>
              <a:t>statsmodels.formula.api.mixedlm</a:t>
            </a:r>
            <a:r>
              <a:rPr/>
              <a:t> in Python, </a:t>
            </a:r>
            <a:r>
              <a:rPr>
                <a:latin typeface="Courier"/>
              </a:rPr>
              <a:t>lme4::lmer</a:t>
            </a:r>
            <a:r>
              <a:rPr/>
              <a:t> in R. Use cluster-robust standard errors. Keeps the student-level model and corrects the standard error for clustering, which is the standard approach in econometrics and is one argument in </a:t>
            </a:r>
            <a:r>
              <a:rPr>
                <a:latin typeface="Courier"/>
              </a:rPr>
              <a:t>statsmodels</a:t>
            </a:r>
            <a:r>
              <a:rPr/>
              <a:t>. It needs a reasonable number of clusters — 24 is on the low side, and below about 30 the correction itself becomes unreliable. With 24 clusters, aggregate. The mixed model buys precision when there are many clusters of unequal size; here it would produce a similar answer with more machinery and more assumptions.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Correlation. The point-biserial correlation between feeding and attendance is 0.161 at student level and 0.588 at school level. Both are correct answers to different questions, and reporting the student-level figure as “the correlation between school feeding and attendance” attributes a school-level relationship to children.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Water points. Functionality is assigned by point and measured by visit. The WASH course counted a point once and not its twelve visits, which is this rule applied before it had a name. Referral cases. A case worker with forty cases is one worker, and comparing outcomes across case workers on 1,600 cases has however many workers there are as its unit. Repeated measures on the same household. Three survey rounds on one household are three rows and one household, and the same correction applies.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There is a reason the honest analysis feels weaker, and it is not a technicality. With 24 schools, “does school feeding raise attendance” is being answered by fifteen schools that have it against nine that do not. Everything that differs between those two sets of schools — where they are, who runs them, why they were chosen for the programme — rides along with the comparison, and 1,200 students do nothing to separate it. The student-level t of 5.41 is a claim about a study that was never run. It is the answer you would get if 1,200 children had each been independently assigned to receive school meals, which would have told you far more and would have been a different programme.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paragraph costs two lines and is the one a reviewer will look for. Getting the unit of analysis right makes the interval honest; it does not make the comparison causal, and the epidemiology course established what does.</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next lesson is about correlation — where the same clustering problem changes an r from 0.16 to 0.59, and where the sentence written under the number does most of the damage.</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applied-statistics-for-programmes/stat-06-the-unit-of-analysi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Twelve hundred students, twenty-four decisions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The feeding programme was assigned by school, not by child. Test it on 1,200 students and t is 5.41; test it on the 24 schools that were actually assigned and t is 3.11. The effect is the same size. Only one of the two standard errors is honest.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6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Check who was assigned before you check who was measured</a:t>
            </a:r>
          </a:p>
          <a:p>
            <a:pPr lvl="0"/>
            <a:r>
              <a:rPr/>
              <a:t>The two analyses</a:t>
            </a:r>
          </a:p>
          <a:p>
            <a:pPr lvl="0"/>
            <a:r>
              <a:rPr/>
              <a:t>Why the ratio is 1.8</a:t>
            </a:r>
          </a:p>
          <a:p>
            <a:pPr lvl="0"/>
            <a:r>
              <a:rPr/>
              <a:t>Three ways to get it right</a:t>
            </a:r>
          </a:p>
          <a:p>
            <a:pPr lvl="0"/>
            <a:r>
              <a:rPr/>
              <a:t>The same trap in three other courses</a:t>
            </a:r>
          </a:p>
          <a:p>
            <a:pPr lvl="0"/>
            <a:r>
              <a:rPr/>
              <a:t>Read the ratio as a claim about generalisation</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Check who was assigned before you check who was measured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from</a:t>
            </a:r>
            <a:r>
              <a:rPr>
                <a:latin typeface="Courier"/>
              </a:rPr>
              <a:t> scipy </a:t>
            </a:r>
            <a:r>
              <a:rPr b="1">
                <a:solidFill>
                  <a:srgbClr val="008000"/>
                </a:solidFill>
                <a:latin typeface="Courier"/>
              </a:rPr>
              <a:t>import</a:t>
            </a:r>
            <a:r>
              <a:rPr>
                <a:latin typeface="Courier"/>
              </a:rPr>
              <a:t> stats</a:t>
            </a:r>
            <a:b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a:t>
            </a:r>
            <a:br/>
            <a:r>
              <a:rPr>
                <a:solidFill>
                  <a:srgbClr val="008000"/>
                </a:solidFill>
                <a:latin typeface="Courier"/>
              </a:rPr>
              <a:t>print</a:t>
            </a:r>
            <a:r>
              <a:rPr>
                <a:latin typeface="Courier"/>
              </a:rPr>
              <a:t>(</a:t>
            </a:r>
            <a:r>
              <a:rPr>
                <a:solidFill>
                  <a:srgbClr val="BB6688"/>
                </a:solidFill>
                <a:latin typeface="Courier"/>
              </a:rPr>
              <a:t>f"roster rows </a:t>
            </a:r>
            <a:r>
              <a:rPr>
                <a:solidFill>
                  <a:srgbClr val="4070A0"/>
                </a:solidFill>
                <a:latin typeface="Courier"/>
              </a:rPr>
              <a:t>{</a:t>
            </a:r>
            <a:r>
              <a:rPr>
                <a:solidFill>
                  <a:srgbClr val="008000"/>
                </a:solidFill>
                <a:latin typeface="Courier"/>
              </a:rPr>
              <a:t>len</a:t>
            </a:r>
            <a:r>
              <a:rPr>
                <a:latin typeface="Courier"/>
              </a:rPr>
              <a:t>(roster)</a:t>
            </a:r>
            <a:r>
              <a:rPr>
                <a:solidFill>
                  <a:srgbClr val="4070A0"/>
                </a:solidFill>
                <a:latin typeface="Courier"/>
              </a:rPr>
              <a:t>}</a:t>
            </a:r>
            <a:r>
              <a:rPr>
                <a:solidFill>
                  <a:srgbClr val="BB6688"/>
                </a:solidFill>
                <a:latin typeface="Courier"/>
              </a:rPr>
              <a:t>, students </a:t>
            </a:r>
            <a:r>
              <a:rPr>
                <a:solidFill>
                  <a:srgbClr val="4070A0"/>
                </a:solidFill>
                <a:latin typeface="Courier"/>
              </a:rPr>
              <a:t>{</a:t>
            </a:r>
            <a:r>
              <a:rPr>
                <a:latin typeface="Courier"/>
              </a:rPr>
              <a:t>roster[</a:t>
            </a:r>
            <a:r>
              <a:rPr>
                <a:solidFill>
                  <a:srgbClr val="4070A0"/>
                </a:solidFill>
                <a:latin typeface="Courier"/>
              </a:rPr>
              <a:t>'student_id'</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a:t>
            </a:r>
            <a:r>
              <a:rPr>
                <a:latin typeface="Courier"/>
              </a:rPr>
              <a:t>)</a:t>
            </a:r>
            <a:br/>
            <a:br/>
            <a:r>
              <a:rPr i="1">
                <a:solidFill>
                  <a:srgbClr val="60A0B0"/>
                </a:solidFill>
                <a:latin typeface="Courier"/>
              </a:rPr>
              <a:t># Two students were transferred and never de-registered, so they appear twice</a:t>
            </a:r>
            <a:br/>
            <a:r>
              <a:rPr i="1">
                <a:solidFill>
                  <a:srgbClr val="60A0B0"/>
                </a:solidFill>
                <a:latin typeface="Courier"/>
              </a:rPr>
              <a:t># with different schools. Keep the later row: that is the school they moved to.</a:t>
            </a:r>
            <a:br/>
            <a:r>
              <a:rPr>
                <a:latin typeface="Courier"/>
              </a:rPr>
              <a:t>roster </a:t>
            </a:r>
            <a:r>
              <a:rPr>
                <a:solidFill>
                  <a:srgbClr val="666666"/>
                </a:solidFill>
                <a:latin typeface="Courier"/>
              </a:rPr>
              <a:t>=</a:t>
            </a:r>
            <a:r>
              <a:rPr>
                <a:latin typeface="Courier"/>
              </a:rPr>
              <a:t> roster.drop_duplicates(</a:t>
            </a:r>
            <a:r>
              <a:rPr>
                <a:solidFill>
                  <a:srgbClr val="4070A0"/>
                </a:solidFill>
                <a:latin typeface="Courier"/>
              </a:rPr>
              <a:t>"student_id"</a:t>
            </a:r>
            <a:r>
              <a:rPr>
                <a:latin typeface="Courier"/>
              </a:rPr>
              <a:t>, keep</a:t>
            </a:r>
            <a:r>
              <a:rPr>
                <a:solidFill>
                  <a:srgbClr val="666666"/>
                </a:solidFill>
                <a:latin typeface="Courier"/>
              </a:rPr>
              <a:t>=</a:t>
            </a:r>
            <a:r>
              <a:rPr>
                <a:solidFill>
                  <a:srgbClr val="4070A0"/>
                </a:solidFill>
                <a:latin typeface="Courier"/>
              </a:rPr>
              <a:t>"last"</a:t>
            </a:r>
            <a:r>
              <a:rPr>
                <a:latin typeface="Courier"/>
              </a:rPr>
              <a:t>)</a:t>
            </a:r>
            <a:br/>
            <a:br/>
            <a:r>
              <a:rPr>
                <a:latin typeface="Courier"/>
              </a:rPr>
              <a:t>mixed </a:t>
            </a:r>
            <a:r>
              <a:rPr>
                <a:solidFill>
                  <a:srgbClr val="666666"/>
                </a:solidFill>
                <a:latin typeface="Courier"/>
              </a:rPr>
              <a:t>=</a:t>
            </a:r>
            <a:r>
              <a:rPr>
                <a:latin typeface="Courier"/>
              </a:rPr>
              <a:t> roster.groupby(</a:t>
            </a:r>
            <a:r>
              <a:rPr>
                <a:solidFill>
                  <a:srgbClr val="4070A0"/>
                </a:solidFill>
                <a:latin typeface="Courier"/>
              </a:rPr>
              <a:t>"school_id"</a:t>
            </a:r>
            <a:r>
              <a:rPr>
                <a:latin typeface="Courier"/>
              </a:rPr>
              <a:t>)[</a:t>
            </a:r>
            <a:r>
              <a:rPr>
                <a:solidFill>
                  <a:srgbClr val="4070A0"/>
                </a:solidFill>
                <a:latin typeface="Courier"/>
              </a:rPr>
              <a:t>"feeding_programme"</a:t>
            </a:r>
            <a:r>
              <a:rPr>
                <a:latin typeface="Courier"/>
              </a:rPr>
              <a:t>].nunique()</a:t>
            </a:r>
            <a:br/>
            <a:r>
              <a:rPr>
                <a:solidFill>
                  <a:srgbClr val="008000"/>
                </a:solidFill>
                <a:latin typeface="Courier"/>
              </a:rPr>
              <a:t>print</a:t>
            </a:r>
            <a:r>
              <a:rPr>
                <a:latin typeface="Courier"/>
              </a:rPr>
              <a:t>(</a:t>
            </a:r>
            <a:r>
              <a:rPr>
                <a:solidFill>
                  <a:srgbClr val="BB6688"/>
                </a:solidFill>
                <a:latin typeface="Courier"/>
              </a:rPr>
              <a:t>f"schools with both fed and unfed students: </a:t>
            </a:r>
            <a:r>
              <a:rPr>
                <a:solidFill>
                  <a:srgbClr val="4070A0"/>
                </a:solidFill>
                <a:latin typeface="Courier"/>
              </a:rPr>
              <a:t>{</a:t>
            </a:r>
            <a:r>
              <a:rPr>
                <a:latin typeface="Courier"/>
              </a:rPr>
              <a:t>(mixed </a:t>
            </a:r>
            <a:r>
              <a:rPr>
                <a:solidFill>
                  <a:srgbClr val="666666"/>
                </a:solidFill>
                <a:latin typeface="Courier"/>
              </a:rPr>
              <a:t>&gt;</a:t>
            </a:r>
            <a:r>
              <a:rPr>
                <a:latin typeface="Courier"/>
              </a:rPr>
              <a:t> </a:t>
            </a:r>
            <a:r>
              <a:rPr>
                <a:solidFill>
                  <a:srgbClr val="40A070"/>
                </a:solidFill>
                <a:latin typeface="Courier"/>
              </a:rPr>
              <a:t>1</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(roster.groupby(</a:t>
            </a:r>
            <a:r>
              <a:rPr>
                <a:solidFill>
                  <a:srgbClr val="4070A0"/>
                </a:solidFill>
                <a:latin typeface="Courier"/>
              </a:rPr>
              <a:t>"school_id"</a:t>
            </a:r>
            <a:r>
              <a:rPr>
                <a:latin typeface="Courier"/>
              </a:rPr>
              <a:t>)[</a:t>
            </a:r>
            <a:r>
              <a:rPr>
                <a:solidFill>
                  <a:srgbClr val="4070A0"/>
                </a:solidFill>
                <a:latin typeface="Courier"/>
              </a:rPr>
              <a:t>"feeding_programme"</a:t>
            </a:r>
            <a:r>
              <a:rPr>
                <a:latin typeface="Courier"/>
              </a:rPr>
              <a:t>].first().value_counts())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Check who was assigned before you check who was measured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roster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variants =</a:t>
            </a:r>
            <a:r>
              <a:rPr>
                <a:latin typeface="Courier"/>
              </a:rPr>
              <a:t> </a:t>
            </a:r>
            <a:r>
              <a:rPr>
                <a:solidFill>
                  <a:srgbClr val="06287E"/>
                </a:solidFill>
                <a:latin typeface="Courier"/>
              </a:rPr>
              <a:t>n_distinct</a:t>
            </a:r>
            <a:r>
              <a:rPr>
                <a:latin typeface="Courier"/>
              </a:rPr>
              <a:t>(feeding_programme), </a:t>
            </a:r>
            <a:r>
              <a:rPr>
                <a:solidFill>
                  <a:srgbClr val="7D9029"/>
                </a:solidFill>
                <a:latin typeface="Courier"/>
              </a:rPr>
              <a:t>.by =</a:t>
            </a:r>
            <a:r>
              <a:rPr>
                <a:latin typeface="Courier"/>
              </a:rPr>
              <a:t> school_id) </a:t>
            </a:r>
            <a:r>
              <a:rPr>
                <a:solidFill>
                  <a:srgbClr val="4070A0"/>
                </a:solidFill>
                <a:latin typeface="Courier"/>
              </a:rPr>
              <a:t>|&gt;</a:t>
            </a:r>
            <a:br/>
            <a:r>
              <a:rPr>
                <a:latin typeface="Courier"/>
              </a:rPr>
              <a:t>  </a:t>
            </a:r>
            <a:r>
              <a:rPr>
                <a:solidFill>
                  <a:srgbClr val="06287E"/>
                </a:solidFill>
                <a:latin typeface="Courier"/>
              </a:rPr>
              <a:t>count</a:t>
            </a:r>
            <a:r>
              <a:rPr>
                <a:latin typeface="Courier"/>
              </a:rPr>
              <a:t>(variants)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Check who was assigned before you check who was measured</a:t>
            </a:r>
          </a:p>
        </p:txBody>
      </p:sp>
      <p:sp>
        <p:nvSpPr>
          <p:cNvPr id="3" name="Content Placeholder 2"/>
          <p:cNvSpPr>
            <a:spLocks noGrp="1"/>
          </p:cNvSpPr>
          <p:nvPr>
            <p:ph idx="1"/>
          </p:nvPr>
        </p:nvSpPr>
        <p:spPr/>
        <p:txBody>
          <a:bodyPr/>
          <a:lstStyle/>
          <a:p>
            <a:pPr lvl="0"/>
            <a:r>
              <a:rPr/>
              <a:t>Not one school of the twenty-four has both fed and unfed students — Fifteen schools run the programme and nine do not,…</a:t>
            </a:r>
          </a:p>
          <a:p>
            <a:pPr lvl="0"/>
            <a:r>
              <a:rPr/>
              <a:t>The roster has 1,202 rows for 1,200 students — and that has to be settled first: two children were transferred without…</a:t>
            </a:r>
          </a:p>
          <a:p>
            <a:pPr lvl="0"/>
            <a:r>
              <a:rPr/>
              <a:t>Run this check before every comparison — It takes one line, and it is the difference between a t of 5.41 and a t of 3.11</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analyses — In Python</a:t>
            </a:r>
          </a:p>
        </p:txBody>
      </p:sp>
      <p:sp>
        <p:nvSpPr>
          <p:cNvPr id="3" name="Content Placeholder 2"/>
          <p:cNvSpPr>
            <a:spLocks noGrp="1"/>
          </p:cNvSpPr>
          <p:nvPr>
            <p:ph idx="1"/>
          </p:nvPr>
        </p:nvSpPr>
        <p:spPr/>
        <p:txBody>
          <a:bodyPr/>
          <a:lstStyle/>
          <a:p>
            <a:pPr lvl="0" indent="0">
              <a:buNone/>
            </a:pP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a:t>
            </a:r>
            <a:br/>
            <a:r>
              <a:rPr>
                <a:latin typeface="Courier"/>
              </a:rPr>
              <a:t>MARKS </a:t>
            </a:r>
            <a:r>
              <a:rPr>
                <a:solidFill>
                  <a:srgbClr val="666666"/>
                </a:solidFill>
                <a:latin typeface="Courier"/>
              </a:rPr>
              <a:t>=</a:t>
            </a:r>
            <a:r>
              <a:rPr>
                <a:latin typeface="Courier"/>
              </a:rPr>
              <a:t> {</a:t>
            </a:r>
            <a:r>
              <a:rPr>
                <a:solidFill>
                  <a:srgbClr val="4070A0"/>
                </a:solidFill>
                <a:latin typeface="Courier"/>
              </a:rPr>
              <a:t>"true"</a:t>
            </a:r>
            <a:r>
              <a:rPr>
                <a:latin typeface="Courier"/>
              </a:rPr>
              <a:t>: </a:t>
            </a:r>
            <a:r>
              <a:rPr>
                <a:solidFill>
                  <a:srgbClr val="19177C"/>
                </a:solidFill>
                <a:latin typeface="Courier"/>
              </a:rPr>
              <a:t>True</a:t>
            </a:r>
            <a:r>
              <a:rPr>
                <a:latin typeface="Courier"/>
              </a:rPr>
              <a:t>, </a:t>
            </a:r>
            <a:r>
              <a:rPr>
                <a:solidFill>
                  <a:srgbClr val="4070A0"/>
                </a:solidFill>
                <a:latin typeface="Courier"/>
              </a:rPr>
              <a:t>"Y"</a:t>
            </a:r>
            <a:r>
              <a:rPr>
                <a:latin typeface="Courier"/>
              </a:rPr>
              <a:t>: </a:t>
            </a:r>
            <a:r>
              <a:rPr>
                <a:solidFill>
                  <a:srgbClr val="19177C"/>
                </a:solidFill>
                <a:latin typeface="Courier"/>
              </a:rPr>
              <a:t>True</a:t>
            </a:r>
            <a:r>
              <a:rPr>
                <a:latin typeface="Courier"/>
              </a:rPr>
              <a:t>, </a:t>
            </a:r>
            <a:r>
              <a:rPr>
                <a:solidFill>
                  <a:srgbClr val="4070A0"/>
                </a:solidFill>
                <a:latin typeface="Courier"/>
              </a:rPr>
              <a:t>"false"</a:t>
            </a:r>
            <a:r>
              <a:rPr>
                <a:latin typeface="Courier"/>
              </a:rPr>
              <a:t>: </a:t>
            </a:r>
            <a:r>
              <a:rPr>
                <a:solidFill>
                  <a:srgbClr val="19177C"/>
                </a:solidFill>
                <a:latin typeface="Courier"/>
              </a:rPr>
              <a:t>False</a:t>
            </a:r>
            <a:r>
              <a:rPr>
                <a:latin typeface="Courier"/>
              </a:rPr>
              <a:t>, </a:t>
            </a:r>
            <a:r>
              <a:rPr>
                <a:solidFill>
                  <a:srgbClr val="4070A0"/>
                </a:solidFill>
                <a:latin typeface="Courier"/>
              </a:rPr>
              <a:t>"N"</a:t>
            </a:r>
            <a:r>
              <a:rPr>
                <a:latin typeface="Courier"/>
              </a:rPr>
              <a:t>: </a:t>
            </a:r>
            <a:r>
              <a:rPr>
                <a:solidFill>
                  <a:srgbClr val="19177C"/>
                </a:solidFill>
                <a:latin typeface="Courier"/>
              </a:rPr>
              <a:t>False</a:t>
            </a:r>
            <a:r>
              <a:rPr>
                <a:latin typeface="Courier"/>
              </a:rPr>
              <a:t>}</a:t>
            </a:r>
            <a:br/>
            <a:r>
              <a:rPr>
                <a:latin typeface="Courier"/>
              </a:rPr>
              <a:t>marked </a:t>
            </a:r>
            <a:r>
              <a:rPr>
                <a:solidFill>
                  <a:srgbClr val="666666"/>
                </a:solidFill>
                <a:latin typeface="Courier"/>
              </a:rPr>
              <a:t>=</a:t>
            </a:r>
            <a:r>
              <a:rPr>
                <a:latin typeface="Courier"/>
              </a:rPr>
              <a:t> attendance[attendance[</a:t>
            </a:r>
            <a:r>
              <a:rPr>
                <a:solidFill>
                  <a:srgbClr val="4070A0"/>
                </a:solidFill>
                <a:latin typeface="Courier"/>
              </a:rPr>
              <a:t>"present"</a:t>
            </a:r>
            <a:r>
              <a:rPr>
                <a:latin typeface="Courier"/>
              </a:rPr>
              <a:t>].isin(MARKS)].copy()</a:t>
            </a:r>
            <a:br/>
            <a:r>
              <a:rPr>
                <a:latin typeface="Courier"/>
              </a:rPr>
              <a:t>marked[</a:t>
            </a:r>
            <a:r>
              <a:rPr>
                <a:solidFill>
                  <a:srgbClr val="4070A0"/>
                </a:solidFill>
                <a:latin typeface="Courier"/>
              </a:rPr>
              <a:t>"attended"</a:t>
            </a:r>
            <a:r>
              <a:rPr>
                <a:latin typeface="Courier"/>
              </a:rPr>
              <a:t>] </a:t>
            </a:r>
            <a:r>
              <a:rPr>
                <a:solidFill>
                  <a:srgbClr val="666666"/>
                </a:solidFill>
                <a:latin typeface="Courier"/>
              </a:rPr>
              <a:t>=</a:t>
            </a:r>
            <a:r>
              <a:rPr>
                <a:latin typeface="Courier"/>
              </a:rPr>
              <a:t> marked[</a:t>
            </a:r>
            <a:r>
              <a:rPr>
                <a:solidFill>
                  <a:srgbClr val="4070A0"/>
                </a:solidFill>
                <a:latin typeface="Courier"/>
              </a:rPr>
              <a:t>"present"</a:t>
            </a:r>
            <a:r>
              <a:rPr>
                <a:latin typeface="Courier"/>
              </a:rPr>
              <a:t>].</a:t>
            </a:r>
            <a:r>
              <a:rPr>
                <a:solidFill>
                  <a:srgbClr val="008000"/>
                </a:solidFill>
                <a:latin typeface="Courier"/>
              </a:rPr>
              <a:t>map</a:t>
            </a:r>
            <a:r>
              <a:rPr>
                <a:latin typeface="Courier"/>
              </a:rPr>
              <a:t>(MARKS)</a:t>
            </a:r>
            <a:br/>
            <a:br/>
            <a:r>
              <a:rPr>
                <a:latin typeface="Courier"/>
              </a:rPr>
              <a:t>per_student </a:t>
            </a:r>
            <a:r>
              <a:rPr>
                <a:solidFill>
                  <a:srgbClr val="666666"/>
                </a:solidFill>
                <a:latin typeface="Courier"/>
              </a:rPr>
              <a:t>=</a:t>
            </a:r>
            <a:r>
              <a:rPr>
                <a:latin typeface="Courier"/>
              </a:rPr>
              <a:t> (marked.groupby(</a:t>
            </a:r>
            <a:r>
              <a:rPr>
                <a:solidFill>
                  <a:srgbClr val="4070A0"/>
                </a:solidFill>
                <a:latin typeface="Courier"/>
              </a:rPr>
              <a:t>"student_id"</a:t>
            </a:r>
            <a:r>
              <a:rPr>
                <a:latin typeface="Courier"/>
              </a:rPr>
              <a:t>)[</a:t>
            </a:r>
            <a:r>
              <a:rPr>
                <a:solidFill>
                  <a:srgbClr val="4070A0"/>
                </a:solidFill>
                <a:latin typeface="Courier"/>
              </a:rPr>
              <a:t>"attended"</a:t>
            </a:r>
            <a:r>
              <a:rPr>
                <a:latin typeface="Courier"/>
              </a:rPr>
              <a:t>].mean()</a:t>
            </a:r>
            <a:br/>
            <a:r>
              <a:rPr>
                <a:latin typeface="Courier"/>
              </a:rPr>
              <a:t>               .rename(</a:t>
            </a:r>
            <a:r>
              <a:rPr>
                <a:solidFill>
                  <a:srgbClr val="4070A0"/>
                </a:solidFill>
                <a:latin typeface="Courier"/>
              </a:rPr>
              <a:t>"rate"</a:t>
            </a:r>
            <a:r>
              <a:rPr>
                <a:latin typeface="Courier"/>
              </a:rPr>
              <a:t>).reset_index()</a:t>
            </a:r>
            <a:br/>
            <a:r>
              <a:rPr>
                <a:latin typeface="Courier"/>
              </a:rPr>
              <a:t>               .merge(roster, on</a:t>
            </a:r>
            <a:r>
              <a:rPr>
                <a:solidFill>
                  <a:srgbClr val="666666"/>
                </a:solidFill>
                <a:latin typeface="Courier"/>
              </a:rPr>
              <a:t>=</a:t>
            </a:r>
            <a:r>
              <a:rPr>
                <a:solidFill>
                  <a:srgbClr val="4070A0"/>
                </a:solidFill>
                <a:latin typeface="Courier"/>
              </a:rPr>
              <a:t>"student_id"</a:t>
            </a:r>
            <a:r>
              <a:rPr>
                <a:latin typeface="Courier"/>
              </a:rPr>
              <a:t>))</a:t>
            </a:r>
            <a:br/>
            <a:br/>
            <a:r>
              <a:rPr>
                <a:latin typeface="Courier"/>
              </a:rPr>
              <a:t>fed </a:t>
            </a:r>
            <a:r>
              <a:rPr>
                <a:solidFill>
                  <a:srgbClr val="666666"/>
                </a:solidFill>
                <a:latin typeface="Courier"/>
              </a:rPr>
              <a:t>=</a:t>
            </a:r>
            <a:r>
              <a:rPr>
                <a:latin typeface="Courier"/>
              </a:rPr>
              <a:t> per_student[per_student[</a:t>
            </a:r>
            <a:r>
              <a:rPr>
                <a:solidFill>
                  <a:srgbClr val="4070A0"/>
                </a:solidFill>
                <a:latin typeface="Courier"/>
              </a:rPr>
              <a:t>"feeding_programme"</a:t>
            </a:r>
            <a:r>
              <a:rPr>
                <a:latin typeface="Courier"/>
              </a:rPr>
              <a:t>]][</a:t>
            </a:r>
            <a:r>
              <a:rPr>
                <a:solidFill>
                  <a:srgbClr val="4070A0"/>
                </a:solidFill>
                <a:latin typeface="Courier"/>
              </a:rPr>
              <a:t>"rate"</a:t>
            </a:r>
            <a:r>
              <a:rPr>
                <a:latin typeface="Courier"/>
              </a:rPr>
              <a:t>]</a:t>
            </a:r>
            <a:br/>
            <a:r>
              <a:rPr>
                <a:latin typeface="Courier"/>
              </a:rPr>
              <a:t>unfed </a:t>
            </a:r>
            <a:r>
              <a:rPr>
                <a:solidFill>
                  <a:srgbClr val="666666"/>
                </a:solidFill>
                <a:latin typeface="Courier"/>
              </a:rPr>
              <a:t>=</a:t>
            </a:r>
            <a:r>
              <a:rPr>
                <a:latin typeface="Courier"/>
              </a:rPr>
              <a:t> per_student[</a:t>
            </a:r>
            <a:r>
              <a:rPr>
                <a:solidFill>
                  <a:srgbClr val="666666"/>
                </a:solidFill>
                <a:latin typeface="Courier"/>
              </a:rPr>
              <a:t>~</a:t>
            </a:r>
            <a:r>
              <a:rPr>
                <a:latin typeface="Courier"/>
              </a:rPr>
              <a:t>per_student[</a:t>
            </a:r>
            <a:r>
              <a:rPr>
                <a:solidFill>
                  <a:srgbClr val="4070A0"/>
                </a:solidFill>
                <a:latin typeface="Courier"/>
              </a:rPr>
              <a:t>"feeding_programme"</a:t>
            </a:r>
            <a:r>
              <a:rPr>
                <a:latin typeface="Courier"/>
              </a:rPr>
              <a:t>]][</a:t>
            </a:r>
            <a:r>
              <a:rPr>
                <a:solidFill>
                  <a:srgbClr val="4070A0"/>
                </a:solidFill>
                <a:latin typeface="Courier"/>
              </a:rPr>
              <a:t>"rate"</a:t>
            </a:r>
            <a:r>
              <a:rPr>
                <a:latin typeface="Courier"/>
              </a:rPr>
              <a:t>]</a:t>
            </a:r>
            <a:br/>
            <a:r>
              <a:rPr>
                <a:solidFill>
                  <a:srgbClr val="008000"/>
                </a:solidFill>
                <a:latin typeface="Courier"/>
              </a:rPr>
              <a:t>print</a:t>
            </a:r>
            <a:r>
              <a:rPr>
                <a:latin typeface="Courier"/>
              </a:rPr>
              <a:t>(stats.ttest_ind(fed, unfed, equal_var</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analyses — In R</a:t>
            </a:r>
          </a:p>
        </p:txBody>
      </p:sp>
      <p:sp>
        <p:nvSpPr>
          <p:cNvPr id="3" name="Content Placeholder 2"/>
          <p:cNvSpPr>
            <a:spLocks noGrp="1"/>
          </p:cNvSpPr>
          <p:nvPr>
            <p:ph idx="1"/>
          </p:nvPr>
        </p:nvSpPr>
        <p:spPr/>
        <p:txBody>
          <a:bodyPr/>
          <a:lstStyle/>
          <a:p>
            <a:pPr lvl="0" indent="0">
              <a:buNone/>
            </a:pPr>
            <a:r>
              <a:rPr>
                <a:latin typeface="Courier"/>
              </a:rPr>
              <a:t>per_student </a:t>
            </a:r>
            <a:r>
              <a:rPr>
                <a:solidFill>
                  <a:srgbClr val="4070A0"/>
                </a:solidFill>
                <a:latin typeface="Courier"/>
              </a:rPr>
              <a:t>|&gt;</a:t>
            </a:r>
            <a:br/>
            <a:r>
              <a:rPr>
                <a:latin typeface="Courier"/>
              </a:rPr>
              <a:t>  </a:t>
            </a:r>
            <a:r>
              <a:rPr>
                <a:solidFill>
                  <a:srgbClr val="06287E"/>
                </a:solidFill>
                <a:latin typeface="Courier"/>
              </a:rPr>
              <a:t>t.test</a:t>
            </a:r>
            <a:r>
              <a:rPr>
                <a:latin typeface="Courier"/>
              </a:rPr>
              <a:t>(rate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_)</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analyses</a:t>
            </a:r>
          </a:p>
        </p:txBody>
      </p:sp>
      <p:sp>
        <p:nvSpPr>
          <p:cNvPr id="3" name="Content Placeholder 2"/>
          <p:cNvSpPr>
            <a:spLocks noGrp="1"/>
          </p:cNvSpPr>
          <p:nvPr>
            <p:ph idx="1"/>
          </p:nvPr>
        </p:nvSpPr>
        <p:spPr/>
        <p:txBody>
          <a:bodyPr/>
          <a:lstStyle/>
          <a:p>
            <a:pPr lvl="0"/>
            <a:r>
              <a:rPr/>
              <a:t>Student level: 90.14% against 85.21%, difference 4.93 points, t = 5.41 on 1,200 students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analyses — In Python</a:t>
            </a:r>
          </a:p>
        </p:txBody>
      </p:sp>
      <p:sp>
        <p:nvSpPr>
          <p:cNvPr id="3" name="Content Placeholder 2"/>
          <p:cNvSpPr>
            <a:spLocks noGrp="1"/>
          </p:cNvSpPr>
          <p:nvPr>
            <p:ph idx="1"/>
          </p:nvPr>
        </p:nvSpPr>
        <p:spPr/>
        <p:txBody>
          <a:bodyPr/>
          <a:lstStyle/>
          <a:p>
            <a:pPr lvl="0" indent="0">
              <a:buNone/>
            </a:pPr>
            <a:r>
              <a:rPr>
                <a:latin typeface="Courier"/>
              </a:rPr>
              <a:t>per_school </a:t>
            </a:r>
            <a:r>
              <a:rPr>
                <a:solidFill>
                  <a:srgbClr val="666666"/>
                </a:solidFill>
                <a:latin typeface="Courier"/>
              </a:rPr>
              <a:t>=</a:t>
            </a:r>
            <a:r>
              <a:rPr>
                <a:latin typeface="Courier"/>
              </a:rPr>
              <a:t> (per_student.groupby([</a:t>
            </a:r>
            <a:r>
              <a:rPr>
                <a:solidFill>
                  <a:srgbClr val="4070A0"/>
                </a:solidFill>
                <a:latin typeface="Courier"/>
              </a:rPr>
              <a:t>"school_id"</a:t>
            </a:r>
            <a:r>
              <a:rPr>
                <a:latin typeface="Courier"/>
              </a:rPr>
              <a:t>, </a:t>
            </a:r>
            <a:r>
              <a:rPr>
                <a:solidFill>
                  <a:srgbClr val="4070A0"/>
                </a:solidFill>
                <a:latin typeface="Courier"/>
              </a:rPr>
              <a:t>"feeding_programme"</a:t>
            </a:r>
            <a:r>
              <a:rPr>
                <a:latin typeface="Courier"/>
              </a:rPr>
              <a:t>])[</a:t>
            </a:r>
            <a:r>
              <a:rPr>
                <a:solidFill>
                  <a:srgbClr val="4070A0"/>
                </a:solidFill>
                <a:latin typeface="Courier"/>
              </a:rPr>
              <a:t>"rate"</a:t>
            </a:r>
            <a:r>
              <a:rPr>
                <a:latin typeface="Courier"/>
              </a:rPr>
              <a:t>]</a:t>
            </a:r>
            <a:br/>
            <a:r>
              <a:rPr>
                <a:latin typeface="Courier"/>
              </a:rPr>
              <a:t>              .mean().reset_index())</a:t>
            </a:r>
            <a:br/>
            <a:br/>
            <a:r>
              <a:rPr>
                <a:latin typeface="Courier"/>
              </a:rPr>
              <a:t>fed_s </a:t>
            </a:r>
            <a:r>
              <a:rPr>
                <a:solidFill>
                  <a:srgbClr val="666666"/>
                </a:solidFill>
                <a:latin typeface="Courier"/>
              </a:rPr>
              <a:t>=</a:t>
            </a:r>
            <a:r>
              <a:rPr>
                <a:latin typeface="Courier"/>
              </a:rPr>
              <a:t> per_school[per_school[</a:t>
            </a:r>
            <a:r>
              <a:rPr>
                <a:solidFill>
                  <a:srgbClr val="4070A0"/>
                </a:solidFill>
                <a:latin typeface="Courier"/>
              </a:rPr>
              <a:t>"feeding_programme"</a:t>
            </a:r>
            <a:r>
              <a:rPr>
                <a:latin typeface="Courier"/>
              </a:rPr>
              <a:t>]][</a:t>
            </a:r>
            <a:r>
              <a:rPr>
                <a:solidFill>
                  <a:srgbClr val="4070A0"/>
                </a:solidFill>
                <a:latin typeface="Courier"/>
              </a:rPr>
              <a:t>"rate"</a:t>
            </a:r>
            <a:r>
              <a:rPr>
                <a:latin typeface="Courier"/>
              </a:rPr>
              <a:t>]</a:t>
            </a:r>
            <a:br/>
            <a:r>
              <a:rPr>
                <a:latin typeface="Courier"/>
              </a:rPr>
              <a:t>unfed_s </a:t>
            </a:r>
            <a:r>
              <a:rPr>
                <a:solidFill>
                  <a:srgbClr val="666666"/>
                </a:solidFill>
                <a:latin typeface="Courier"/>
              </a:rPr>
              <a:t>=</a:t>
            </a:r>
            <a:r>
              <a:rPr>
                <a:latin typeface="Courier"/>
              </a:rPr>
              <a:t> per_school[</a:t>
            </a:r>
            <a:r>
              <a:rPr>
                <a:solidFill>
                  <a:srgbClr val="666666"/>
                </a:solidFill>
                <a:latin typeface="Courier"/>
              </a:rPr>
              <a:t>~</a:t>
            </a:r>
            <a:r>
              <a:rPr>
                <a:latin typeface="Courier"/>
              </a:rPr>
              <a:t>per_school[</a:t>
            </a:r>
            <a:r>
              <a:rPr>
                <a:solidFill>
                  <a:srgbClr val="4070A0"/>
                </a:solidFill>
                <a:latin typeface="Courier"/>
              </a:rPr>
              <a:t>"feeding_programme"</a:t>
            </a:r>
            <a:r>
              <a:rPr>
                <a:latin typeface="Courier"/>
              </a:rPr>
              <a:t>]][</a:t>
            </a:r>
            <a:r>
              <a:rPr>
                <a:solidFill>
                  <a:srgbClr val="4070A0"/>
                </a:solidFill>
                <a:latin typeface="Courier"/>
              </a:rPr>
              <a:t>"rate"</a:t>
            </a:r>
            <a:r>
              <a:rPr>
                <a:latin typeface="Courier"/>
              </a:rPr>
              <a:t>]</a:t>
            </a:r>
            <a:br/>
            <a:r>
              <a:rPr>
                <a:latin typeface="Courier"/>
              </a:rPr>
              <a:t>result </a:t>
            </a:r>
            <a:r>
              <a:rPr>
                <a:solidFill>
                  <a:srgbClr val="666666"/>
                </a:solidFill>
                <a:latin typeface="Courier"/>
              </a:rPr>
              <a:t>=</a:t>
            </a:r>
            <a:r>
              <a:rPr>
                <a:latin typeface="Courier"/>
              </a:rPr>
              <a:t> stats.ttest_ind(fed_s, unfed_s, equal_var</a:t>
            </a:r>
            <a:r>
              <a:rPr>
                <a:solidFill>
                  <a:srgbClr val="666666"/>
                </a:solidFill>
                <a:latin typeface="Courier"/>
              </a:rPr>
              <a:t>=</a:t>
            </a:r>
            <a:r>
              <a:rPr>
                <a:solidFill>
                  <a:srgbClr val="19177C"/>
                </a:solidFill>
                <a:latin typeface="Courier"/>
              </a:rPr>
              <a:t>False</a:t>
            </a:r>
            <a:r>
              <a:rPr>
                <a:latin typeface="Courier"/>
              </a:rPr>
              <a:t>)</a:t>
            </a:r>
            <a:br/>
            <a:r>
              <a:rPr>
                <a:solidFill>
                  <a:srgbClr val="008000"/>
                </a:solidFill>
                <a:latin typeface="Courier"/>
              </a:rPr>
              <a:t>print</a:t>
            </a:r>
            <a:r>
              <a:rPr>
                <a:latin typeface="Courier"/>
              </a:rPr>
              <a:t>(</a:t>
            </a:r>
            <a:r>
              <a:rPr>
                <a:solidFill>
                  <a:srgbClr val="BB6688"/>
                </a:solidFill>
                <a:latin typeface="Courier"/>
              </a:rPr>
              <a:t>f"n = </a:t>
            </a:r>
            <a:r>
              <a:rPr>
                <a:solidFill>
                  <a:srgbClr val="4070A0"/>
                </a:solidFill>
                <a:latin typeface="Courier"/>
              </a:rPr>
              <a:t>{</a:t>
            </a:r>
            <a:r>
              <a:rPr>
                <a:solidFill>
                  <a:srgbClr val="008000"/>
                </a:solidFill>
                <a:latin typeface="Courier"/>
              </a:rPr>
              <a:t>len</a:t>
            </a:r>
            <a:r>
              <a:rPr>
                <a:latin typeface="Courier"/>
              </a:rPr>
              <a:t>(fed_s)</a:t>
            </a:r>
            <a:r>
              <a:rPr>
                <a:solidFill>
                  <a:srgbClr val="4070A0"/>
                </a:solidFill>
                <a:latin typeface="Courier"/>
              </a:rPr>
              <a:t>}</a:t>
            </a:r>
            <a:r>
              <a:rPr>
                <a:solidFill>
                  <a:srgbClr val="BB6688"/>
                </a:solidFill>
                <a:latin typeface="Courier"/>
              </a:rPr>
              <a:t> fed, </a:t>
            </a:r>
            <a:r>
              <a:rPr>
                <a:solidFill>
                  <a:srgbClr val="4070A0"/>
                </a:solidFill>
                <a:latin typeface="Courier"/>
              </a:rPr>
              <a:t>{</a:t>
            </a:r>
            <a:r>
              <a:rPr>
                <a:solidFill>
                  <a:srgbClr val="008000"/>
                </a:solidFill>
                <a:latin typeface="Courier"/>
              </a:rPr>
              <a:t>len</a:t>
            </a:r>
            <a:r>
              <a:rPr>
                <a:latin typeface="Courier"/>
              </a:rPr>
              <a:t>(unfed_s)</a:t>
            </a:r>
            <a:r>
              <a:rPr>
                <a:solidFill>
                  <a:srgbClr val="4070A0"/>
                </a:solidFill>
                <a:latin typeface="Courier"/>
              </a:rPr>
              <a:t>}</a:t>
            </a:r>
            <a:r>
              <a:rPr>
                <a:solidFill>
                  <a:srgbClr val="BB6688"/>
                </a:solidFill>
                <a:latin typeface="Courier"/>
              </a:rPr>
              <a:t> unfed"</a:t>
            </a:r>
            <a:r>
              <a:rPr>
                <a:latin typeface="Courier"/>
              </a:rPr>
              <a:t>)</a:t>
            </a:r>
            <a:br/>
            <a:r>
              <a:rPr>
                <a:solidFill>
                  <a:srgbClr val="008000"/>
                </a:solidFill>
                <a:latin typeface="Courier"/>
              </a:rPr>
              <a:t>print</a:t>
            </a:r>
            <a:r>
              <a:rPr>
                <a:latin typeface="Courier"/>
              </a:rPr>
              <a:t>(</a:t>
            </a:r>
            <a:r>
              <a:rPr>
                <a:solidFill>
                  <a:srgbClr val="BB6688"/>
                </a:solidFill>
                <a:latin typeface="Courier"/>
              </a:rPr>
              <a:t>f"difference </a:t>
            </a:r>
            <a:r>
              <a:rPr>
                <a:solidFill>
                  <a:srgbClr val="4070A0"/>
                </a:solidFill>
                <a:latin typeface="Courier"/>
              </a:rPr>
              <a:t>{</a:t>
            </a:r>
            <a:r>
              <a:rPr>
                <a:latin typeface="Courier"/>
              </a:rPr>
              <a:t>fed_s</a:t>
            </a:r>
            <a:r>
              <a:rPr>
                <a:solidFill>
                  <a:srgbClr val="4070A0"/>
                </a:solidFill>
                <a:latin typeface="Courier"/>
              </a:rPr>
              <a:t>.</a:t>
            </a:r>
            <a:r>
              <a:rPr>
                <a:latin typeface="Courier"/>
              </a:rPr>
              <a:t>mean() </a:t>
            </a:r>
            <a:r>
              <a:rPr>
                <a:solidFill>
                  <a:srgbClr val="666666"/>
                </a:solidFill>
                <a:latin typeface="Courier"/>
              </a:rPr>
              <a:t>-</a:t>
            </a:r>
            <a:r>
              <a:rPr>
                <a:latin typeface="Courier"/>
              </a:rPr>
              <a:t> unfed_s</a:t>
            </a:r>
            <a:r>
              <a:rPr>
                <a:solidFill>
                  <a:srgbClr val="4070A0"/>
                </a:solidFill>
                <a:latin typeface="Courier"/>
              </a:rPr>
              <a:t>.</a:t>
            </a:r>
            <a:r>
              <a:rPr>
                <a:latin typeface="Courier"/>
              </a:rPr>
              <a:t>mean()</a:t>
            </a:r>
            <a:r>
              <a:rPr>
                <a:solidFill>
                  <a:srgbClr val="4070A0"/>
                </a:solidFill>
                <a:latin typeface="Courier"/>
              </a:rPr>
              <a:t>:+.2%}</a:t>
            </a:r>
            <a:r>
              <a:rPr>
                <a:solidFill>
                  <a:srgbClr val="BB6688"/>
                </a:solidFill>
                <a:latin typeface="Courier"/>
              </a:rPr>
              <a:t>, t = </a:t>
            </a:r>
            <a:r>
              <a:rPr>
                <a:solidFill>
                  <a:srgbClr val="4070A0"/>
                </a:solidFill>
                <a:latin typeface="Courier"/>
              </a:rPr>
              <a:t>{</a:t>
            </a:r>
            <a:r>
              <a:rPr>
                <a:latin typeface="Courier"/>
              </a:rPr>
              <a:t>result</a:t>
            </a:r>
            <a:r>
              <a:rPr>
                <a:solidFill>
                  <a:srgbClr val="4070A0"/>
                </a:solidFill>
                <a:latin typeface="Courier"/>
              </a:rPr>
              <a:t>.</a:t>
            </a:r>
            <a:r>
              <a:rPr>
                <a:latin typeface="Courier"/>
              </a:rPr>
              <a:t>statistic</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analyses — In R</a:t>
            </a:r>
          </a:p>
        </p:txBody>
      </p:sp>
      <p:sp>
        <p:nvSpPr>
          <p:cNvPr id="3" name="Content Placeholder 2"/>
          <p:cNvSpPr>
            <a:spLocks noGrp="1"/>
          </p:cNvSpPr>
          <p:nvPr>
            <p:ph idx="1"/>
          </p:nvPr>
        </p:nvSpPr>
        <p:spPr/>
        <p:txBody>
          <a:bodyPr/>
          <a:lstStyle/>
          <a:p>
            <a:pPr lvl="0" indent="0">
              <a:buNone/>
            </a:pPr>
            <a:r>
              <a:rPr>
                <a:latin typeface="Courier"/>
              </a:rPr>
              <a:t>per_school </a:t>
            </a:r>
            <a:r>
              <a:rPr>
                <a:solidFill>
                  <a:srgbClr val="4070A0"/>
                </a:solidFill>
                <a:latin typeface="Courier"/>
              </a:rPr>
              <a:t>|&gt;</a:t>
            </a:r>
            <a:r>
              <a:rPr>
                <a:latin typeface="Courier"/>
              </a:rPr>
              <a:t> </a:t>
            </a:r>
            <a:r>
              <a:rPr>
                <a:solidFill>
                  <a:srgbClr val="06287E"/>
                </a:solidFill>
                <a:latin typeface="Courier"/>
              </a:rPr>
              <a:t>t.test</a:t>
            </a:r>
            <a:r>
              <a:rPr>
                <a:latin typeface="Courier"/>
              </a:rPr>
              <a:t>(rate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_)</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analyses</a:t>
            </a:r>
          </a:p>
        </p:txBody>
      </p:sp>
      <p:sp>
        <p:nvSpPr>
          <p:cNvPr id="3" name="Content Placeholder 2"/>
          <p:cNvSpPr>
            <a:spLocks noGrp="1"/>
          </p:cNvSpPr>
          <p:nvPr>
            <p:ph idx="1"/>
          </p:nvPr>
        </p:nvSpPr>
        <p:spPr/>
        <p:txBody>
          <a:bodyPr/>
          <a:lstStyle/>
          <a:p>
            <a:pPr lvl="0"/>
            <a:r>
              <a:rPr/>
              <a:t>School level: 90.25% against 85.04%, difference 5.21 points, t = 3.11 on 24 schools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analyses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pPr lvl="0" indent="0" marL="0">
                        <a:buNone/>
                      </a:pPr>
                      <a:r>
                        <a:rPr/>
                        <a:t>Analysis</a:t>
                      </a:r>
                    </a:p>
                  </a:txBody>
                  <a:tcPr/>
                </a:tc>
                <a:tc>
                  <a:txBody>
                    <a:bodyPr/>
                    <a:lstStyle/>
                    <a:p>
                      <a:pPr lvl="0" indent="0" marL="0">
                        <a:buNone/>
                      </a:pPr>
                      <a:r>
                        <a:rPr/>
                        <a:t>n</a:t>
                      </a:r>
                    </a:p>
                  </a:txBody>
                  <a:tcPr/>
                </a:tc>
                <a:tc>
                  <a:txBody>
                    <a:bodyPr/>
                    <a:lstStyle/>
                    <a:p>
                      <a:pPr lvl="0" indent="0" marL="0">
                        <a:buNone/>
                      </a:pPr>
                      <a:r>
                        <a:rPr/>
                        <a:t>Difference</a:t>
                      </a:r>
                    </a:p>
                  </a:txBody>
                  <a:tcPr/>
                </a:tc>
                <a:tc>
                  <a:txBody>
                    <a:bodyPr/>
                    <a:lstStyle/>
                    <a:p>
                      <a:pPr lvl="0" indent="0" marL="0">
                        <a:buNone/>
                      </a:pPr>
                      <a:r>
                        <a:rPr/>
                        <a:t>Standard error</a:t>
                      </a:r>
                    </a:p>
                  </a:txBody>
                  <a:tcPr/>
                </a:tc>
                <a:tc>
                  <a:txBody>
                    <a:bodyPr/>
                    <a:lstStyle/>
                    <a:p>
                      <a:pPr lvl="0" indent="0" marL="0">
                        <a:buNone/>
                      </a:pPr>
                      <a:r>
                        <a:rPr/>
                        <a:t>t</a:t>
                      </a:r>
                    </a:p>
                  </a:txBody>
                  <a:tcPr/>
                </a:tc>
              </a:tr>
              <a:tr h="0">
                <a:tc>
                  <a:txBody>
                    <a:bodyPr/>
                    <a:lstStyle/>
                    <a:p>
                      <a:pPr lvl="0" indent="0" marL="0">
                        <a:buNone/>
                      </a:pPr>
                      <a:r>
                        <a:rPr/>
                        <a:t>Student level</a:t>
                      </a:r>
                    </a:p>
                  </a:txBody>
                </a:tc>
                <a:tc>
                  <a:txBody>
                    <a:bodyPr/>
                    <a:lstStyle/>
                    <a:p>
                      <a:pPr lvl="0" indent="0" marL="0">
                        <a:buNone/>
                      </a:pPr>
                      <a:r>
                        <a:rPr/>
                        <a:t>1,200</a:t>
                      </a:r>
                    </a:p>
                  </a:txBody>
                </a:tc>
                <a:tc>
                  <a:txBody>
                    <a:bodyPr/>
                    <a:lstStyle/>
                    <a:p>
                      <a:pPr lvl="0" indent="0" marL="0">
                        <a:buNone/>
                      </a:pPr>
                      <a:r>
                        <a:rPr/>
                        <a:t>+4.93 pts</a:t>
                      </a:r>
                    </a:p>
                  </a:txBody>
                </a:tc>
                <a:tc>
                  <a:txBody>
                    <a:bodyPr/>
                    <a:lstStyle/>
                    <a:p>
                      <a:pPr lvl="0" indent="0" marL="0">
                        <a:buNone/>
                      </a:pPr>
                      <a:r>
                        <a:rPr/>
                        <a:t>0.91 pts</a:t>
                      </a:r>
                    </a:p>
                  </a:txBody>
                </a:tc>
                <a:tc>
                  <a:txBody>
                    <a:bodyPr/>
                    <a:lstStyle/>
                    <a:p>
                      <a:pPr lvl="0" indent="0" marL="0">
                        <a:buNone/>
                      </a:pPr>
                      <a:r>
                        <a:rPr b="1"/>
                        <a:t>5.41</a:t>
                      </a:r>
                    </a:p>
                  </a:txBody>
                </a:tc>
              </a:tr>
              <a:tr h="0">
                <a:tc>
                  <a:txBody>
                    <a:bodyPr/>
                    <a:lstStyle/>
                    <a:p>
                      <a:pPr lvl="0" indent="0" marL="0">
                        <a:buNone/>
                      </a:pPr>
                      <a:r>
                        <a:rPr b="1"/>
                        <a:t>School level</a:t>
                      </a:r>
                    </a:p>
                  </a:txBody>
                </a:tc>
                <a:tc>
                  <a:txBody>
                    <a:bodyPr/>
                    <a:lstStyle/>
                    <a:p>
                      <a:pPr lvl="0" indent="0" marL="0">
                        <a:buNone/>
                      </a:pPr>
                      <a:r>
                        <a:rPr b="1"/>
                        <a:t>24</a:t>
                      </a:r>
                    </a:p>
                  </a:txBody>
                </a:tc>
                <a:tc>
                  <a:txBody>
                    <a:bodyPr/>
                    <a:lstStyle/>
                    <a:p>
                      <a:pPr lvl="0" indent="0" marL="0">
                        <a:buNone/>
                      </a:pPr>
                      <a:r>
                        <a:rPr b="1"/>
                        <a:t>+5.21 pts</a:t>
                      </a:r>
                    </a:p>
                  </a:txBody>
                </a:tc>
                <a:tc>
                  <a:txBody>
                    <a:bodyPr/>
                    <a:lstStyle/>
                    <a:p>
                      <a:pPr lvl="0" indent="0" marL="0">
                        <a:buNone/>
                      </a:pPr>
                      <a:r>
                        <a:rPr b="1"/>
                        <a:t>1.68 pts</a:t>
                      </a:r>
                    </a:p>
                  </a:txBody>
                </a:tc>
                <a:tc>
                  <a:txBody>
                    <a:bodyPr/>
                    <a:lstStyle/>
                    <a:p>
                      <a:pPr lvl="0" indent="0" marL="0">
                        <a:buNone/>
                      </a:pPr>
                      <a:r>
                        <a:rPr b="1"/>
                        <a:t>3.11</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analyses</a:t>
            </a:r>
          </a:p>
        </p:txBody>
      </p:sp>
      <p:sp>
        <p:nvSpPr>
          <p:cNvPr id="3" name="Content Placeholder 2"/>
          <p:cNvSpPr>
            <a:spLocks noGrp="1"/>
          </p:cNvSpPr>
          <p:nvPr>
            <p:ph idx="1"/>
          </p:nvPr>
        </p:nvSpPr>
        <p:spPr/>
        <p:txBody>
          <a:bodyPr/>
          <a:lstStyle/>
          <a:p>
            <a:pPr lvl="0"/>
            <a:r>
              <a:rPr/>
              <a:t>The effect barely moved. The standard error nearly doubled — That is the whole phenomenon: treating clustered…</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ratio is 1.8 — In Python</a:t>
            </a:r>
          </a:p>
        </p:txBody>
      </p:sp>
      <p:sp>
        <p:nvSpPr>
          <p:cNvPr id="3" name="Content Placeholder 2"/>
          <p:cNvSpPr>
            <a:spLocks noGrp="1"/>
          </p:cNvSpPr>
          <p:nvPr>
            <p:ph idx="1"/>
          </p:nvPr>
        </p:nvSpPr>
        <p:spPr/>
        <p:txBody>
          <a:bodyPr/>
          <a:lstStyle/>
          <a:p>
            <a:pPr lvl="0" indent="0">
              <a:buNone/>
            </a:pPr>
            <a:r>
              <a:rPr>
                <a:latin typeface="Courier"/>
              </a:rPr>
              <a:t>groups </a:t>
            </a:r>
            <a:r>
              <a:rPr>
                <a:solidFill>
                  <a:srgbClr val="666666"/>
                </a:solidFill>
                <a:latin typeface="Courier"/>
              </a:rPr>
              <a:t>=</a:t>
            </a:r>
            <a:r>
              <a:rPr>
                <a:latin typeface="Courier"/>
              </a:rPr>
              <a:t> [g[</a:t>
            </a:r>
            <a:r>
              <a:rPr>
                <a:solidFill>
                  <a:srgbClr val="4070A0"/>
                </a:solidFill>
                <a:latin typeface="Courier"/>
              </a:rPr>
              <a:t>"rate"</a:t>
            </a:r>
            <a:r>
              <a:rPr>
                <a:latin typeface="Courier"/>
              </a:rPr>
              <a:t>].values </a:t>
            </a:r>
            <a:r>
              <a:rPr b="1">
                <a:solidFill>
                  <a:srgbClr val="007020"/>
                </a:solidFill>
                <a:latin typeface="Courier"/>
              </a:rPr>
              <a:t>for</a:t>
            </a:r>
            <a:r>
              <a:rPr>
                <a:latin typeface="Courier"/>
              </a:rPr>
              <a:t> _, g </a:t>
            </a:r>
            <a:r>
              <a:rPr b="1">
                <a:solidFill>
                  <a:srgbClr val="007020"/>
                </a:solidFill>
                <a:latin typeface="Courier"/>
              </a:rPr>
              <a:t>in</a:t>
            </a:r>
            <a:r>
              <a:rPr>
                <a:latin typeface="Courier"/>
              </a:rPr>
              <a:t> per_student.groupby(</a:t>
            </a:r>
            <a:r>
              <a:rPr>
                <a:solidFill>
                  <a:srgbClr val="4070A0"/>
                </a:solidFill>
                <a:latin typeface="Courier"/>
              </a:rPr>
              <a:t>"school_id"</a:t>
            </a:r>
            <a:r>
              <a:rPr>
                <a:latin typeface="Courier"/>
              </a:rPr>
              <a:t>)]</a:t>
            </a:r>
            <a:br/>
            <a:r>
              <a:rPr>
                <a:latin typeface="Courier"/>
              </a:rPr>
              <a:t>k, N </a:t>
            </a:r>
            <a:r>
              <a:rPr>
                <a:solidFill>
                  <a:srgbClr val="666666"/>
                </a:solidFill>
                <a:latin typeface="Courier"/>
              </a:rPr>
              <a:t>=</a:t>
            </a:r>
            <a:r>
              <a:rPr>
                <a:latin typeface="Courier"/>
              </a:rPr>
              <a:t> </a:t>
            </a:r>
            <a:r>
              <a:rPr>
                <a:solidFill>
                  <a:srgbClr val="008000"/>
                </a:solidFill>
                <a:latin typeface="Courier"/>
              </a:rPr>
              <a:t>len</a:t>
            </a:r>
            <a:r>
              <a:rPr>
                <a:latin typeface="Courier"/>
              </a:rPr>
              <a:t>(groups), </a:t>
            </a:r>
            <a:r>
              <a:rPr>
                <a:solidFill>
                  <a:srgbClr val="008000"/>
                </a:solidFill>
                <a:latin typeface="Courier"/>
              </a:rPr>
              <a:t>len</a:t>
            </a:r>
            <a:r>
              <a:rPr>
                <a:latin typeface="Courier"/>
              </a:rPr>
              <a:t>(per_student)</a:t>
            </a:r>
            <a:br/>
            <a:r>
              <a:rPr>
                <a:latin typeface="Courier"/>
              </a:rPr>
              <a:t>grand </a:t>
            </a:r>
            <a:r>
              <a:rPr>
                <a:solidFill>
                  <a:srgbClr val="666666"/>
                </a:solidFill>
                <a:latin typeface="Courier"/>
              </a:rPr>
              <a:t>=</a:t>
            </a:r>
            <a:r>
              <a:rPr>
                <a:latin typeface="Courier"/>
              </a:rPr>
              <a:t> per_student[</a:t>
            </a:r>
            <a:r>
              <a:rPr>
                <a:solidFill>
                  <a:srgbClr val="4070A0"/>
                </a:solidFill>
                <a:latin typeface="Courier"/>
              </a:rPr>
              <a:t>"rate"</a:t>
            </a:r>
            <a:r>
              <a:rPr>
                <a:latin typeface="Courier"/>
              </a:rPr>
              <a:t>].mean()</a:t>
            </a:r>
            <a:br/>
            <a:br/>
            <a:r>
              <a:rPr>
                <a:latin typeface="Courier"/>
              </a:rPr>
              <a:t>msb </a:t>
            </a:r>
            <a:r>
              <a:rPr>
                <a:solidFill>
                  <a:srgbClr val="666666"/>
                </a:solidFill>
                <a:latin typeface="Courier"/>
              </a:rPr>
              <a:t>=</a:t>
            </a:r>
            <a:r>
              <a:rPr>
                <a:latin typeface="Courier"/>
              </a:rPr>
              <a:t> </a:t>
            </a:r>
            <a:r>
              <a:rPr>
                <a:solidFill>
                  <a:srgbClr val="008000"/>
                </a:solidFill>
                <a:latin typeface="Courier"/>
              </a:rPr>
              <a:t>sum</a:t>
            </a:r>
            <a:r>
              <a:rPr>
                <a:latin typeface="Courier"/>
              </a:rPr>
              <a:t>(</a:t>
            </a:r>
            <a:r>
              <a:rPr>
                <a:solidFill>
                  <a:srgbClr val="008000"/>
                </a:solidFill>
                <a:latin typeface="Courier"/>
              </a:rPr>
              <a:t>len</a:t>
            </a:r>
            <a:r>
              <a:rPr>
                <a:latin typeface="Courier"/>
              </a:rPr>
              <a:t>(g) </a:t>
            </a:r>
            <a:r>
              <a:rPr>
                <a:solidFill>
                  <a:srgbClr val="666666"/>
                </a:solidFill>
                <a:latin typeface="Courier"/>
              </a:rPr>
              <a:t>*</a:t>
            </a:r>
            <a:r>
              <a:rPr>
                <a:latin typeface="Courier"/>
              </a:rPr>
              <a:t> (g.mean() </a:t>
            </a:r>
            <a:r>
              <a:rPr>
                <a:solidFill>
                  <a:srgbClr val="666666"/>
                </a:solidFill>
                <a:latin typeface="Courier"/>
              </a:rPr>
              <a:t>-</a:t>
            </a:r>
            <a:r>
              <a:rPr>
                <a:latin typeface="Courier"/>
              </a:rPr>
              <a:t> grand) </a:t>
            </a:r>
            <a:r>
              <a:rPr>
                <a:solidFill>
                  <a:srgbClr val="666666"/>
                </a:solidFill>
                <a:latin typeface="Courier"/>
              </a:rPr>
              <a:t>**</a:t>
            </a:r>
            <a:r>
              <a:rPr>
                <a:latin typeface="Courier"/>
              </a:rPr>
              <a:t> </a:t>
            </a:r>
            <a:r>
              <a:rPr>
                <a:solidFill>
                  <a:srgbClr val="40A070"/>
                </a:solidFill>
                <a:latin typeface="Courier"/>
              </a:rPr>
              <a:t>2</a:t>
            </a:r>
            <a:r>
              <a:rPr>
                <a:latin typeface="Courier"/>
              </a:rPr>
              <a:t> </a:t>
            </a:r>
            <a:r>
              <a:rPr b="1">
                <a:solidFill>
                  <a:srgbClr val="007020"/>
                </a:solidFill>
                <a:latin typeface="Courier"/>
              </a:rPr>
              <a:t>for</a:t>
            </a:r>
            <a:r>
              <a:rPr>
                <a:latin typeface="Courier"/>
              </a:rPr>
              <a:t> g </a:t>
            </a:r>
            <a:r>
              <a:rPr b="1">
                <a:solidFill>
                  <a:srgbClr val="007020"/>
                </a:solidFill>
                <a:latin typeface="Courier"/>
              </a:rPr>
              <a:t>in</a:t>
            </a:r>
            <a:r>
              <a:rPr>
                <a:latin typeface="Courier"/>
              </a:rPr>
              <a:t> groups) </a:t>
            </a:r>
            <a:r>
              <a:rPr>
                <a:solidFill>
                  <a:srgbClr val="666666"/>
                </a:solidFill>
                <a:latin typeface="Courier"/>
              </a:rPr>
              <a:t>/</a:t>
            </a:r>
            <a:r>
              <a:rPr>
                <a:latin typeface="Courier"/>
              </a:rPr>
              <a:t> (k </a:t>
            </a:r>
            <a:r>
              <a:rPr>
                <a:solidFill>
                  <a:srgbClr val="666666"/>
                </a:solidFill>
                <a:latin typeface="Courier"/>
              </a:rPr>
              <a:t>-</a:t>
            </a:r>
            <a:r>
              <a:rPr>
                <a:latin typeface="Courier"/>
              </a:rPr>
              <a:t> </a:t>
            </a:r>
            <a:r>
              <a:rPr>
                <a:solidFill>
                  <a:srgbClr val="40A070"/>
                </a:solidFill>
                <a:latin typeface="Courier"/>
              </a:rPr>
              <a:t>1</a:t>
            </a:r>
            <a:r>
              <a:rPr>
                <a:latin typeface="Courier"/>
              </a:rPr>
              <a:t>)</a:t>
            </a:r>
            <a:br/>
            <a:r>
              <a:rPr>
                <a:latin typeface="Courier"/>
              </a:rPr>
              <a:t>msw </a:t>
            </a:r>
            <a:r>
              <a:rPr>
                <a:solidFill>
                  <a:srgbClr val="666666"/>
                </a:solidFill>
                <a:latin typeface="Courier"/>
              </a:rPr>
              <a:t>=</a:t>
            </a:r>
            <a:r>
              <a:rPr>
                <a:latin typeface="Courier"/>
              </a:rPr>
              <a:t> </a:t>
            </a:r>
            <a:r>
              <a:rPr>
                <a:solidFill>
                  <a:srgbClr val="008000"/>
                </a:solidFill>
                <a:latin typeface="Courier"/>
              </a:rPr>
              <a:t>sum</a:t>
            </a:r>
            <a:r>
              <a:rPr>
                <a:latin typeface="Courier"/>
              </a:rPr>
              <a:t>(((g </a:t>
            </a:r>
            <a:r>
              <a:rPr>
                <a:solidFill>
                  <a:srgbClr val="666666"/>
                </a:solidFill>
                <a:latin typeface="Courier"/>
              </a:rPr>
              <a:t>-</a:t>
            </a:r>
            <a:r>
              <a:rPr>
                <a:latin typeface="Courier"/>
              </a:rPr>
              <a:t> g.mean()) </a:t>
            </a:r>
            <a:r>
              <a:rPr>
                <a:solidFill>
                  <a:srgbClr val="666666"/>
                </a:solidFill>
                <a:latin typeface="Courier"/>
              </a:rPr>
              <a:t>**</a:t>
            </a:r>
            <a:r>
              <a:rPr>
                <a:latin typeface="Courier"/>
              </a:rPr>
              <a:t> </a:t>
            </a:r>
            <a:r>
              <a:rPr>
                <a:solidFill>
                  <a:srgbClr val="40A070"/>
                </a:solidFill>
                <a:latin typeface="Courier"/>
              </a:rPr>
              <a:t>2</a:t>
            </a:r>
            <a:r>
              <a:rPr>
                <a:latin typeface="Courier"/>
              </a:rPr>
              <a:t>).</a:t>
            </a:r>
            <a:r>
              <a:rPr>
                <a:solidFill>
                  <a:srgbClr val="008000"/>
                </a:solidFill>
                <a:latin typeface="Courier"/>
              </a:rPr>
              <a:t>sum</a:t>
            </a:r>
            <a:r>
              <a:rPr>
                <a:latin typeface="Courier"/>
              </a:rPr>
              <a:t>() </a:t>
            </a:r>
            <a:r>
              <a:rPr b="1">
                <a:solidFill>
                  <a:srgbClr val="007020"/>
                </a:solidFill>
                <a:latin typeface="Courier"/>
              </a:rPr>
              <a:t>for</a:t>
            </a:r>
            <a:r>
              <a:rPr>
                <a:latin typeface="Courier"/>
              </a:rPr>
              <a:t> g </a:t>
            </a:r>
            <a:r>
              <a:rPr b="1">
                <a:solidFill>
                  <a:srgbClr val="007020"/>
                </a:solidFill>
                <a:latin typeface="Courier"/>
              </a:rPr>
              <a:t>in</a:t>
            </a:r>
            <a:r>
              <a:rPr>
                <a:latin typeface="Courier"/>
              </a:rPr>
              <a:t> groups) </a:t>
            </a:r>
            <a:r>
              <a:rPr>
                <a:solidFill>
                  <a:srgbClr val="666666"/>
                </a:solidFill>
                <a:latin typeface="Courier"/>
              </a:rPr>
              <a:t>/</a:t>
            </a:r>
            <a:r>
              <a:rPr>
                <a:latin typeface="Courier"/>
              </a:rPr>
              <a:t> (N </a:t>
            </a:r>
            <a:r>
              <a:rPr>
                <a:solidFill>
                  <a:srgbClr val="666666"/>
                </a:solidFill>
                <a:latin typeface="Courier"/>
              </a:rPr>
              <a:t>-</a:t>
            </a:r>
            <a:r>
              <a:rPr>
                <a:latin typeface="Courier"/>
              </a:rPr>
              <a:t> k)</a:t>
            </a:r>
            <a:br/>
            <a:r>
              <a:rPr>
                <a:latin typeface="Courier"/>
              </a:rPr>
              <a:t>n0 </a:t>
            </a:r>
            <a:r>
              <a:rPr>
                <a:solidFill>
                  <a:srgbClr val="666666"/>
                </a:solidFill>
                <a:latin typeface="Courier"/>
              </a:rPr>
              <a:t>=</a:t>
            </a:r>
            <a:r>
              <a:rPr>
                <a:latin typeface="Courier"/>
              </a:rPr>
              <a:t> (N </a:t>
            </a:r>
            <a:r>
              <a:rPr>
                <a:solidFill>
                  <a:srgbClr val="666666"/>
                </a:solidFill>
                <a:latin typeface="Courier"/>
              </a:rPr>
              <a:t>-</a:t>
            </a:r>
            <a:r>
              <a:rPr>
                <a:latin typeface="Courier"/>
              </a:rPr>
              <a:t> </a:t>
            </a:r>
            <a:r>
              <a:rPr>
                <a:solidFill>
                  <a:srgbClr val="008000"/>
                </a:solidFill>
                <a:latin typeface="Courier"/>
              </a:rPr>
              <a:t>sum</a:t>
            </a:r>
            <a:r>
              <a:rPr>
                <a:latin typeface="Courier"/>
              </a:rPr>
              <a:t>(</a:t>
            </a:r>
            <a:r>
              <a:rPr>
                <a:solidFill>
                  <a:srgbClr val="008000"/>
                </a:solidFill>
                <a:latin typeface="Courier"/>
              </a:rPr>
              <a:t>len</a:t>
            </a:r>
            <a:r>
              <a:rPr>
                <a:latin typeface="Courier"/>
              </a:rPr>
              <a:t>(g) </a:t>
            </a:r>
            <a:r>
              <a:rPr>
                <a:solidFill>
                  <a:srgbClr val="666666"/>
                </a:solidFill>
                <a:latin typeface="Courier"/>
              </a:rPr>
              <a:t>**</a:t>
            </a:r>
            <a:r>
              <a:rPr>
                <a:latin typeface="Courier"/>
              </a:rPr>
              <a:t> </a:t>
            </a:r>
            <a:r>
              <a:rPr>
                <a:solidFill>
                  <a:srgbClr val="40A070"/>
                </a:solidFill>
                <a:latin typeface="Courier"/>
              </a:rPr>
              <a:t>2</a:t>
            </a:r>
            <a:r>
              <a:rPr>
                <a:latin typeface="Courier"/>
              </a:rPr>
              <a:t> </a:t>
            </a:r>
            <a:r>
              <a:rPr b="1">
                <a:solidFill>
                  <a:srgbClr val="007020"/>
                </a:solidFill>
                <a:latin typeface="Courier"/>
              </a:rPr>
              <a:t>for</a:t>
            </a:r>
            <a:r>
              <a:rPr>
                <a:latin typeface="Courier"/>
              </a:rPr>
              <a:t> g </a:t>
            </a:r>
            <a:r>
              <a:rPr b="1">
                <a:solidFill>
                  <a:srgbClr val="007020"/>
                </a:solidFill>
                <a:latin typeface="Courier"/>
              </a:rPr>
              <a:t>in</a:t>
            </a:r>
            <a:r>
              <a:rPr>
                <a:latin typeface="Courier"/>
              </a:rPr>
              <a:t> groups) </a:t>
            </a:r>
            <a:r>
              <a:rPr>
                <a:solidFill>
                  <a:srgbClr val="666666"/>
                </a:solidFill>
                <a:latin typeface="Courier"/>
              </a:rPr>
              <a:t>/</a:t>
            </a:r>
            <a:r>
              <a:rPr>
                <a:latin typeface="Courier"/>
              </a:rPr>
              <a:t> N) </a:t>
            </a:r>
            <a:r>
              <a:rPr>
                <a:solidFill>
                  <a:srgbClr val="666666"/>
                </a:solidFill>
                <a:latin typeface="Courier"/>
              </a:rPr>
              <a:t>/</a:t>
            </a:r>
            <a:r>
              <a:rPr>
                <a:latin typeface="Courier"/>
              </a:rPr>
              <a:t> (k </a:t>
            </a:r>
            <a:r>
              <a:rPr>
                <a:solidFill>
                  <a:srgbClr val="666666"/>
                </a:solidFill>
                <a:latin typeface="Courier"/>
              </a:rPr>
              <a:t>-</a:t>
            </a:r>
            <a:r>
              <a:rPr>
                <a:latin typeface="Courier"/>
              </a:rPr>
              <a:t> </a:t>
            </a:r>
            <a:r>
              <a:rPr>
                <a:solidFill>
                  <a:srgbClr val="40A070"/>
                </a:solidFill>
                <a:latin typeface="Courier"/>
              </a:rPr>
              <a:t>1</a:t>
            </a:r>
            <a:r>
              <a:rPr>
                <a:latin typeface="Courier"/>
              </a:rPr>
              <a:t>)</a:t>
            </a:r>
            <a:br/>
            <a:br/>
            <a:r>
              <a:rPr>
                <a:latin typeface="Courier"/>
              </a:rPr>
              <a:t>icc </a:t>
            </a:r>
            <a:r>
              <a:rPr>
                <a:solidFill>
                  <a:srgbClr val="666666"/>
                </a:solidFill>
                <a:latin typeface="Courier"/>
              </a:rPr>
              <a:t>=</a:t>
            </a:r>
            <a:r>
              <a:rPr>
                <a:latin typeface="Courier"/>
              </a:rPr>
              <a:t> (msb </a:t>
            </a:r>
            <a:r>
              <a:rPr>
                <a:solidFill>
                  <a:srgbClr val="666666"/>
                </a:solidFill>
                <a:latin typeface="Courier"/>
              </a:rPr>
              <a:t>-</a:t>
            </a:r>
            <a:r>
              <a:rPr>
                <a:latin typeface="Courier"/>
              </a:rPr>
              <a:t> msw) </a:t>
            </a:r>
            <a:r>
              <a:rPr>
                <a:solidFill>
                  <a:srgbClr val="666666"/>
                </a:solidFill>
                <a:latin typeface="Courier"/>
              </a:rPr>
              <a:t>/</a:t>
            </a:r>
            <a:r>
              <a:rPr>
                <a:latin typeface="Courier"/>
              </a:rPr>
              <a:t> (msb </a:t>
            </a:r>
            <a:r>
              <a:rPr>
                <a:solidFill>
                  <a:srgbClr val="666666"/>
                </a:solidFill>
                <a:latin typeface="Courier"/>
              </a:rPr>
              <a:t>+</a:t>
            </a:r>
            <a:r>
              <a:rPr>
                <a:latin typeface="Courier"/>
              </a:rPr>
              <a:t> (n0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msw)</a:t>
            </a:r>
            <a:br/>
            <a:r>
              <a:rPr>
                <a:latin typeface="Courier"/>
              </a:rPr>
              <a:t>deff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(n0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icc</a:t>
            </a:r>
            <a:br/>
            <a:r>
              <a:rPr>
                <a:solidFill>
                  <a:srgbClr val="008000"/>
                </a:solidFill>
                <a:latin typeface="Courier"/>
              </a:rPr>
              <a:t>print</a:t>
            </a:r>
            <a:r>
              <a:rPr>
                <a:latin typeface="Courier"/>
              </a:rPr>
              <a:t>(</a:t>
            </a:r>
            <a:r>
              <a:rPr>
                <a:solidFill>
                  <a:srgbClr val="BB6688"/>
                </a:solidFill>
                <a:latin typeface="Courier"/>
              </a:rPr>
              <a:t>f"ICC </a:t>
            </a:r>
            <a:r>
              <a:rPr>
                <a:solidFill>
                  <a:srgbClr val="4070A0"/>
                </a:solidFill>
                <a:latin typeface="Courier"/>
              </a:rPr>
              <a:t>{</a:t>
            </a:r>
            <a:r>
              <a:rPr>
                <a:latin typeface="Courier"/>
              </a:rPr>
              <a:t>icc</a:t>
            </a:r>
            <a:r>
              <a:rPr>
                <a:solidFill>
                  <a:srgbClr val="4070A0"/>
                </a:solidFill>
                <a:latin typeface="Courier"/>
              </a:rPr>
              <a:t>:.3f}</a:t>
            </a:r>
            <a:r>
              <a:rPr>
                <a:solidFill>
                  <a:srgbClr val="BB6688"/>
                </a:solidFill>
                <a:latin typeface="Courier"/>
              </a:rPr>
              <a:t>, average cluster </a:t>
            </a:r>
            <a:r>
              <a:rPr>
                <a:solidFill>
                  <a:srgbClr val="4070A0"/>
                </a:solidFill>
                <a:latin typeface="Courier"/>
              </a:rPr>
              <a:t>{</a:t>
            </a:r>
            <a:r>
              <a:rPr>
                <a:latin typeface="Courier"/>
              </a:rPr>
              <a:t>n0</a:t>
            </a:r>
            <a:r>
              <a:rPr>
                <a:solidFill>
                  <a:srgbClr val="4070A0"/>
                </a:solidFill>
                <a:latin typeface="Courier"/>
              </a:rPr>
              <a:t>:.0f}</a:t>
            </a:r>
            <a:r>
              <a:rPr>
                <a:solidFill>
                  <a:srgbClr val="BB6688"/>
                </a:solidFill>
                <a:latin typeface="Courier"/>
              </a:rPr>
              <a:t>, design effect </a:t>
            </a:r>
            <a:r>
              <a:rPr>
                <a:solidFill>
                  <a:srgbClr val="4070A0"/>
                </a:solidFill>
                <a:latin typeface="Courier"/>
              </a:rPr>
              <a:t>{</a:t>
            </a:r>
            <a:r>
              <a:rPr>
                <a:latin typeface="Courier"/>
              </a:rPr>
              <a:t>deff</a:t>
            </a:r>
            <a:r>
              <a:rPr>
                <a:solidFill>
                  <a:srgbClr val="4070A0"/>
                </a:solidFill>
                <a:latin typeface="Courier"/>
              </a:rPr>
              <a:t>:.2f}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f"effective sample size </a:t>
            </a:r>
            <a:r>
              <a:rPr>
                <a:solidFill>
                  <a:srgbClr val="4070A0"/>
                </a:solidFill>
                <a:latin typeface="Courier"/>
              </a:rPr>
              <a:t>{</a:t>
            </a:r>
            <a:r>
              <a:rPr>
                <a:latin typeface="Courier"/>
              </a:rPr>
              <a:t>N </a:t>
            </a:r>
            <a:r>
              <a:rPr>
                <a:solidFill>
                  <a:srgbClr val="666666"/>
                </a:solidFill>
                <a:latin typeface="Courier"/>
              </a:rPr>
              <a:t>/</a:t>
            </a:r>
            <a:r>
              <a:rPr>
                <a:latin typeface="Courier"/>
              </a:rPr>
              <a:t> deff</a:t>
            </a:r>
            <a:r>
              <a:rPr>
                <a:solidFill>
                  <a:srgbClr val="4070A0"/>
                </a:solidFill>
                <a:latin typeface="Courier"/>
              </a:rPr>
              <a:t>:.0f}</a:t>
            </a:r>
            <a:r>
              <a:rPr>
                <a:solidFill>
                  <a:srgbClr val="BB6688"/>
                </a:solidFill>
                <a:latin typeface="Courier"/>
              </a:rPr>
              <a:t> of </a:t>
            </a:r>
            <a:r>
              <a:rPr>
                <a:solidFill>
                  <a:srgbClr val="4070A0"/>
                </a:solidFill>
                <a:latin typeface="Courier"/>
              </a:rPr>
              <a:t>{</a:t>
            </a:r>
            <a:r>
              <a:rPr>
                <a:latin typeface="Courier"/>
              </a:rPr>
              <a:t>N</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ratio is 1.8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lme4::lmer(rate ~ 1 + (1 | school_id)) gives the same variance components.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ratio is 1.8</a:t>
            </a:r>
          </a:p>
        </p:txBody>
      </p:sp>
      <p:sp>
        <p:nvSpPr>
          <p:cNvPr id="3" name="Content Placeholder 2"/>
          <p:cNvSpPr>
            <a:spLocks noGrp="1"/>
          </p:cNvSpPr>
          <p:nvPr>
            <p:ph idx="1"/>
          </p:nvPr>
        </p:nvSpPr>
        <p:spPr/>
        <p:txBody>
          <a:bodyPr/>
          <a:lstStyle/>
          <a:p>
            <a:pPr lvl="0"/>
            <a:r>
              <a:rPr/>
              <a:t>ICC 0.060, average cluster 50, design effect 3.94 — Six per cent of the variation in attendance is between schools,…</a:t>
            </a:r>
          </a:p>
          <a:p>
            <a:pPr lvl="0"/>
            <a:r>
              <a:rPr/>
              <a:t>Effective sample size 304, not 1,200 — The standard error grows by the square root of the design effect, and the square…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ways to get it right</a:t>
            </a:r>
          </a:p>
        </p:txBody>
      </p:sp>
      <p:sp>
        <p:nvSpPr>
          <p:cNvPr id="3" name="Content Placeholder 2"/>
          <p:cNvSpPr>
            <a:spLocks noGrp="1"/>
          </p:cNvSpPr>
          <p:nvPr>
            <p:ph idx="1"/>
          </p:nvPr>
        </p:nvSpPr>
        <p:spPr/>
        <p:txBody>
          <a:bodyPr/>
          <a:lstStyle/>
          <a:p>
            <a:pPr lvl="0"/>
            <a:r>
              <a:rPr/>
              <a:t>Aggregate to the unit of assignment — Compute one number per school, test the</a:t>
            </a:r>
          </a:p>
          <a:p>
            <a:pPr lvl="0"/>
            <a:r>
              <a:rPr/>
              <a:t>Simple, transparent, and it is what the table above does. The cost is that a</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ways to get it right — In Python</a:t>
            </a:r>
          </a:p>
        </p:txBody>
      </p:sp>
      <p:sp>
        <p:nvSpPr>
          <p:cNvPr id="3" name="Content Placeholder 2"/>
          <p:cNvSpPr>
            <a:spLocks noGrp="1"/>
          </p:cNvSpPr>
          <p:nvPr>
            <p:ph idx="1"/>
          </p:nvPr>
        </p:nvSpPr>
        <p:spPr/>
        <p:txBody>
          <a:bodyPr/>
          <a:lstStyle/>
          <a:p>
            <a:pPr lvl="0" indent="0">
              <a:buNone/>
            </a:pPr>
            <a:r>
              <a:rPr>
                <a:latin typeface="Courier"/>
              </a:rPr>
              <a:t>sizes </a:t>
            </a:r>
            <a:r>
              <a:rPr>
                <a:solidFill>
                  <a:srgbClr val="666666"/>
                </a:solidFill>
                <a:latin typeface="Courier"/>
              </a:rPr>
              <a:t>=</a:t>
            </a:r>
            <a:r>
              <a:rPr>
                <a:latin typeface="Courier"/>
              </a:rPr>
              <a:t> per_student.groupby(</a:t>
            </a:r>
            <a:r>
              <a:rPr>
                <a:solidFill>
                  <a:srgbClr val="4070A0"/>
                </a:solidFill>
                <a:latin typeface="Courier"/>
              </a:rPr>
              <a:t>"school_id"</a:t>
            </a:r>
            <a:r>
              <a:rPr>
                <a:latin typeface="Courier"/>
              </a:rPr>
              <a:t>).size().rename(</a:t>
            </a:r>
            <a:r>
              <a:rPr>
                <a:solidFill>
                  <a:srgbClr val="4070A0"/>
                </a:solidFill>
                <a:latin typeface="Courier"/>
              </a:rPr>
              <a:t>"students"</a:t>
            </a:r>
            <a:r>
              <a:rPr>
                <a:latin typeface="Courier"/>
              </a:rPr>
              <a:t>)</a:t>
            </a:r>
            <a:br/>
            <a:r>
              <a:rPr>
                <a:latin typeface="Courier"/>
              </a:rPr>
              <a:t>sized </a:t>
            </a:r>
            <a:r>
              <a:rPr>
                <a:solidFill>
                  <a:srgbClr val="666666"/>
                </a:solidFill>
                <a:latin typeface="Courier"/>
              </a:rPr>
              <a:t>=</a:t>
            </a:r>
            <a:r>
              <a:rPr>
                <a:latin typeface="Courier"/>
              </a:rPr>
              <a:t> per_school.merge(sizes, on</a:t>
            </a:r>
            <a:r>
              <a:rPr>
                <a:solidFill>
                  <a:srgbClr val="666666"/>
                </a:solidFill>
                <a:latin typeface="Courier"/>
              </a:rPr>
              <a:t>=</a:t>
            </a:r>
            <a:r>
              <a:rPr>
                <a:solidFill>
                  <a:srgbClr val="4070A0"/>
                </a:solidFill>
                <a:latin typeface="Courier"/>
              </a:rPr>
              <a:t>"school_id"</a:t>
            </a:r>
            <a:r>
              <a:rPr>
                <a:latin typeface="Courier"/>
              </a:rPr>
              <a:t>)</a:t>
            </a:r>
            <a:br/>
            <a:r>
              <a:rPr>
                <a:latin typeface="Courier"/>
              </a:rPr>
              <a:t>fed_rows </a:t>
            </a:r>
            <a:r>
              <a:rPr>
                <a:solidFill>
                  <a:srgbClr val="666666"/>
                </a:solidFill>
                <a:latin typeface="Courier"/>
              </a:rPr>
              <a:t>=</a:t>
            </a:r>
            <a:r>
              <a:rPr>
                <a:latin typeface="Courier"/>
              </a:rPr>
              <a:t> sized[sized[</a:t>
            </a:r>
            <a:r>
              <a:rPr>
                <a:solidFill>
                  <a:srgbClr val="4070A0"/>
                </a:solidFill>
                <a:latin typeface="Courier"/>
              </a:rPr>
              <a:t>"feeding_programme"</a:t>
            </a:r>
            <a:r>
              <a:rPr>
                <a:latin typeface="Courier"/>
              </a:rPr>
              <a:t>]]</a:t>
            </a:r>
            <a:br/>
            <a:r>
              <a:rPr>
                <a:solidFill>
                  <a:srgbClr val="008000"/>
                </a:solidFill>
                <a:latin typeface="Courier"/>
              </a:rPr>
              <a:t>print</a:t>
            </a:r>
            <a:r>
              <a:rPr>
                <a:latin typeface="Courier"/>
              </a:rPr>
              <a:t>(</a:t>
            </a:r>
            <a:r>
              <a:rPr>
                <a:solidFill>
                  <a:srgbClr val="BB6688"/>
                </a:solidFill>
                <a:latin typeface="Courier"/>
              </a:rPr>
              <a:t>f"unweighted </a:t>
            </a:r>
            <a:r>
              <a:rPr>
                <a:solidFill>
                  <a:srgbClr val="4070A0"/>
                </a:solidFill>
                <a:latin typeface="Courier"/>
              </a:rPr>
              <a:t>{</a:t>
            </a:r>
            <a:r>
              <a:rPr>
                <a:latin typeface="Courier"/>
              </a:rPr>
              <a:t>fed_rows[</a:t>
            </a:r>
            <a:r>
              <a:rPr>
                <a:solidFill>
                  <a:srgbClr val="4070A0"/>
                </a:solidFill>
                <a:latin typeface="Courier"/>
              </a:rPr>
              <a:t>'rate'</a:t>
            </a:r>
            <a:r>
              <a:rPr>
                <a:latin typeface="Courier"/>
              </a:rPr>
              <a:t>]</a:t>
            </a:r>
            <a:r>
              <a:rPr>
                <a:solidFill>
                  <a:srgbClr val="4070A0"/>
                </a:solidFill>
                <a:latin typeface="Courier"/>
              </a:rPr>
              <a:t>.</a:t>
            </a:r>
            <a:r>
              <a:rPr>
                <a:latin typeface="Courier"/>
              </a:rPr>
              <a:t>mean()</a:t>
            </a:r>
            <a:r>
              <a:rPr>
                <a:solidFill>
                  <a:srgbClr val="4070A0"/>
                </a:solidFill>
                <a:latin typeface="Courier"/>
              </a:rPr>
              <a:t>:.2%}</a:t>
            </a:r>
            <a:r>
              <a:rPr>
                <a:solidFill>
                  <a:srgbClr val="BB6688"/>
                </a:solidFill>
                <a:latin typeface="Courier"/>
              </a:rPr>
              <a:t>, "</a:t>
            </a:r>
            <a:br/>
            <a:r>
              <a:rPr>
                <a:latin typeface="Courier"/>
              </a:rPr>
              <a:t>      </a:t>
            </a:r>
            <a:r>
              <a:rPr>
                <a:solidFill>
                  <a:srgbClr val="BB6688"/>
                </a:solidFill>
                <a:latin typeface="Courier"/>
              </a:rPr>
              <a:t>f"weighted by roster </a:t>
            </a:r>
            <a:r>
              <a:rPr>
                <a:solidFill>
                  <a:srgbClr val="4070A0"/>
                </a:solidFill>
                <a:latin typeface="Courier"/>
              </a:rPr>
              <a:t>{</a:t>
            </a:r>
            <a:r>
              <a:rPr>
                <a:latin typeface="Courier"/>
              </a:rPr>
              <a:t>np</a:t>
            </a:r>
            <a:r>
              <a:rPr>
                <a:solidFill>
                  <a:srgbClr val="4070A0"/>
                </a:solidFill>
                <a:latin typeface="Courier"/>
              </a:rPr>
              <a:t>.</a:t>
            </a:r>
            <a:r>
              <a:rPr>
                <a:latin typeface="Courier"/>
              </a:rPr>
              <a:t>average(fed_rows[</a:t>
            </a:r>
            <a:r>
              <a:rPr>
                <a:solidFill>
                  <a:srgbClr val="4070A0"/>
                </a:solidFill>
                <a:latin typeface="Courier"/>
              </a:rPr>
              <a:t>'rate'</a:t>
            </a:r>
            <a:r>
              <a:rPr>
                <a:latin typeface="Courier"/>
              </a:rPr>
              <a:t>], weights</a:t>
            </a:r>
            <a:r>
              <a:rPr>
                <a:solidFill>
                  <a:srgbClr val="666666"/>
                </a:solidFill>
                <a:latin typeface="Courier"/>
              </a:rPr>
              <a:t>=</a:t>
            </a:r>
            <a:r>
              <a:rPr>
                <a:latin typeface="Courier"/>
              </a:rPr>
              <a:t>fed_rows[</a:t>
            </a:r>
            <a:r>
              <a:rPr>
                <a:solidFill>
                  <a:srgbClr val="4070A0"/>
                </a:solidFill>
                <a:latin typeface="Courier"/>
              </a:rPr>
              <a:t>'students'</a:t>
            </a:r>
            <a:r>
              <a:rPr>
                <a:latin typeface="Courier"/>
              </a:rPr>
              <a:t>])</a:t>
            </a:r>
            <a:r>
              <a:rPr>
                <a:solidFill>
                  <a:srgbClr val="4070A0"/>
                </a:solidFill>
                <a:latin typeface="Courier"/>
              </a:rPr>
              <a:t>:.2%}</a:t>
            </a:r>
            <a:r>
              <a:rPr>
                <a:solidFill>
                  <a:srgbClr val="BB6688"/>
                </a:solidFill>
                <a:latin typeface="Courier"/>
              </a:rPr>
              <a:t>"</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ways to get it right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Weighting is a judgement about what the average school means, not a fix.</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ways to get it right</a:t>
            </a:r>
          </a:p>
        </p:txBody>
      </p:sp>
      <p:sp>
        <p:nvSpPr>
          <p:cNvPr id="3" name="Content Placeholder 2"/>
          <p:cNvSpPr>
            <a:spLocks noGrp="1"/>
          </p:cNvSpPr>
          <p:nvPr>
            <p:ph idx="1"/>
          </p:nvPr>
        </p:nvSpPr>
        <p:spPr/>
        <p:txBody>
          <a:bodyPr/>
          <a:lstStyle/>
          <a:p>
            <a:pPr lvl="0"/>
            <a:r>
              <a:rPr/>
              <a:t>Use a mixed model with a random intercept for school — Keeps every student, estimates the between-school variance…</a:t>
            </a:r>
          </a:p>
          <a:p>
            <a:pPr lvl="0"/>
            <a:r>
              <a:rPr/>
              <a:t>Use cluster-robust standard errors — Keeps the student-level model and corrects the standard error for clustering,…</a:t>
            </a:r>
          </a:p>
          <a:p>
            <a:pPr lvl="0"/>
            <a:r>
              <a:rPr/>
              <a:t>With 24 clusters, aggregate — The mixed model buys precision when there are many clusters of unequal size; here it…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trap in three other courses</a:t>
            </a:r>
          </a:p>
        </p:txBody>
      </p:sp>
      <p:sp>
        <p:nvSpPr>
          <p:cNvPr id="3" name="Content Placeholder 2"/>
          <p:cNvSpPr>
            <a:spLocks noGrp="1"/>
          </p:cNvSpPr>
          <p:nvPr>
            <p:ph idx="1"/>
          </p:nvPr>
        </p:nvSpPr>
        <p:spPr/>
        <p:txBody>
          <a:bodyPr/>
          <a:lstStyle/>
          <a:p>
            <a:pPr lvl="0"/>
            <a:r>
              <a:rPr/>
              <a:t>Correlation — The point-biserial correlation between feeding and attendance is 0.161 at student level and 0.588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trap in three other courses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BB6688"/>
                </a:solidFill>
                <a:latin typeface="Courier"/>
              </a:rPr>
              <a:t>f"student level r = </a:t>
            </a:r>
            <a:r>
              <a:rPr>
                <a:solidFill>
                  <a:srgbClr val="4070A0"/>
                </a:solidFill>
                <a:latin typeface="Courier"/>
              </a:rPr>
              <a:t>{</a:t>
            </a:r>
            <a:r>
              <a:rPr>
                <a:latin typeface="Courier"/>
              </a:rPr>
              <a:t>np</a:t>
            </a:r>
            <a:r>
              <a:rPr>
                <a:solidFill>
                  <a:srgbClr val="4070A0"/>
                </a:solidFill>
                <a:latin typeface="Courier"/>
              </a:rPr>
              <a:t>.</a:t>
            </a:r>
            <a:r>
              <a:rPr>
                <a:latin typeface="Courier"/>
              </a:rPr>
              <a:t>corrcoef(per_student[</a:t>
            </a:r>
            <a:r>
              <a:rPr>
                <a:solidFill>
                  <a:srgbClr val="4070A0"/>
                </a:solidFill>
                <a:latin typeface="Courier"/>
              </a:rPr>
              <a:t>'feeding_programme'</a:t>
            </a:r>
            <a:r>
              <a:rPr>
                <a:latin typeface="Courier"/>
              </a:rPr>
              <a:t>], per_student[</a:t>
            </a:r>
            <a:r>
              <a:rPr>
                <a:solidFill>
                  <a:srgbClr val="4070A0"/>
                </a:solidFill>
                <a:latin typeface="Courier"/>
              </a:rPr>
              <a:t>'rate'</a:t>
            </a:r>
            <a:r>
              <a:rPr>
                <a:latin typeface="Courier"/>
              </a:rPr>
              <a:t>])[</a:t>
            </a:r>
            <a:r>
              <a:rPr>
                <a:solidFill>
                  <a:srgbClr val="40A070"/>
                </a:solidFill>
                <a:latin typeface="Courier"/>
              </a:rPr>
              <a:t>0</a:t>
            </a:r>
            <a:r>
              <a:rPr>
                <a:latin typeface="Courier"/>
              </a:rPr>
              <a:t>,</a:t>
            </a:r>
            <a:r>
              <a:rPr>
                <a:solidFill>
                  <a:srgbClr val="40A070"/>
                </a:solidFill>
                <a:latin typeface="Courier"/>
              </a:rPr>
              <a:t>1</a:t>
            </a:r>
            <a:r>
              <a:rPr>
                <a:latin typeface="Courier"/>
              </a:rPr>
              <a:t>]</a:t>
            </a:r>
            <a:r>
              <a:rPr>
                <a:solidFill>
                  <a:srgbClr val="4070A0"/>
                </a:solidFill>
                <a:latin typeface="Courier"/>
              </a:rPr>
              <a:t>:.3f}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f"school level  r = </a:t>
            </a:r>
            <a:r>
              <a:rPr>
                <a:solidFill>
                  <a:srgbClr val="4070A0"/>
                </a:solidFill>
                <a:latin typeface="Courier"/>
              </a:rPr>
              <a:t>{</a:t>
            </a:r>
            <a:r>
              <a:rPr>
                <a:latin typeface="Courier"/>
              </a:rPr>
              <a:t>np</a:t>
            </a:r>
            <a:r>
              <a:rPr>
                <a:solidFill>
                  <a:srgbClr val="4070A0"/>
                </a:solidFill>
                <a:latin typeface="Courier"/>
              </a:rPr>
              <a:t>.</a:t>
            </a:r>
            <a:r>
              <a:rPr>
                <a:latin typeface="Courier"/>
              </a:rPr>
              <a:t>corrcoef(per_school[</a:t>
            </a:r>
            <a:r>
              <a:rPr>
                <a:solidFill>
                  <a:srgbClr val="4070A0"/>
                </a:solidFill>
                <a:latin typeface="Courier"/>
              </a:rPr>
              <a:t>'feeding_programme'</a:t>
            </a:r>
            <a:r>
              <a:rPr>
                <a:latin typeface="Courier"/>
              </a:rPr>
              <a:t>], per_school[</a:t>
            </a:r>
            <a:r>
              <a:rPr>
                <a:solidFill>
                  <a:srgbClr val="4070A0"/>
                </a:solidFill>
                <a:latin typeface="Courier"/>
              </a:rPr>
              <a:t>'rate'</a:t>
            </a:r>
            <a:r>
              <a:rPr>
                <a:latin typeface="Courier"/>
              </a:rPr>
              <a:t>])[</a:t>
            </a:r>
            <a:r>
              <a:rPr>
                <a:solidFill>
                  <a:srgbClr val="40A070"/>
                </a:solidFill>
                <a:latin typeface="Courier"/>
              </a:rPr>
              <a:t>0</a:t>
            </a:r>
            <a:r>
              <a:rPr>
                <a:latin typeface="Courier"/>
              </a:rPr>
              <a:t>,</a:t>
            </a:r>
            <a:r>
              <a:rPr>
                <a:solidFill>
                  <a:srgbClr val="40A070"/>
                </a:solidFill>
                <a:latin typeface="Courier"/>
              </a:rPr>
              <a:t>1</a:t>
            </a:r>
            <a:r>
              <a:rPr>
                <a:latin typeface="Courier"/>
              </a:rPr>
              <a:t>]</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trap in three other courses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cor</a:t>
            </a:r>
            <a:r>
              <a:rPr>
                <a:latin typeface="Courier"/>
              </a:rPr>
              <a:t>(</a:t>
            </a:r>
            <a:r>
              <a:rPr>
                <a:solidFill>
                  <a:srgbClr val="06287E"/>
                </a:solidFill>
                <a:latin typeface="Courier"/>
              </a:rPr>
              <a:t>as.numeric</a:t>
            </a:r>
            <a:r>
              <a:rPr>
                <a:latin typeface="Courier"/>
              </a:rPr>
              <a:t>(per_student</a:t>
            </a:r>
            <a:r>
              <a:rPr>
                <a:solidFill>
                  <a:srgbClr val="4070A0"/>
                </a:solidFill>
                <a:latin typeface="Courier"/>
              </a:rPr>
              <a:t>$</a:t>
            </a:r>
            <a:r>
              <a:rPr>
                <a:latin typeface="Courier"/>
              </a:rPr>
              <a:t>feeding_programme), per_student</a:t>
            </a:r>
            <a:r>
              <a:rPr>
                <a:solidFill>
                  <a:srgbClr val="4070A0"/>
                </a:solidFill>
                <a:latin typeface="Courier"/>
              </a:rPr>
              <a:t>$</a:t>
            </a:r>
            <a:r>
              <a:rPr>
                <a:latin typeface="Courier"/>
              </a:rPr>
              <a:t>rate)</a:t>
            </a:r>
            <a:br/>
            <a:r>
              <a:rPr>
                <a:solidFill>
                  <a:srgbClr val="06287E"/>
                </a:solidFill>
                <a:latin typeface="Courier"/>
              </a:rPr>
              <a:t>cor</a:t>
            </a:r>
            <a:r>
              <a:rPr>
                <a:latin typeface="Courier"/>
              </a:rPr>
              <a:t>(</a:t>
            </a:r>
            <a:r>
              <a:rPr>
                <a:solidFill>
                  <a:srgbClr val="06287E"/>
                </a:solidFill>
                <a:latin typeface="Courier"/>
              </a:rPr>
              <a:t>as.numeric</a:t>
            </a:r>
            <a:r>
              <a:rPr>
                <a:latin typeface="Courier"/>
              </a:rPr>
              <a:t>(per_school</a:t>
            </a:r>
            <a:r>
              <a:rPr>
                <a:solidFill>
                  <a:srgbClr val="4070A0"/>
                </a:solidFill>
                <a:latin typeface="Courier"/>
              </a:rPr>
              <a:t>$</a:t>
            </a:r>
            <a:r>
              <a:rPr>
                <a:latin typeface="Courier"/>
              </a:rPr>
              <a:t>feeding_programme), per_school</a:t>
            </a:r>
            <a:r>
              <a:rPr>
                <a:solidFill>
                  <a:srgbClr val="4070A0"/>
                </a:solidFill>
                <a:latin typeface="Courier"/>
              </a:rPr>
              <a:t>$</a:t>
            </a:r>
            <a:r>
              <a:rPr>
                <a:latin typeface="Courier"/>
              </a:rPr>
              <a:t>rate)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trap in three other courses</a:t>
            </a:r>
          </a:p>
        </p:txBody>
      </p:sp>
      <p:sp>
        <p:nvSpPr>
          <p:cNvPr id="3" name="Content Placeholder 2"/>
          <p:cNvSpPr>
            <a:spLocks noGrp="1"/>
          </p:cNvSpPr>
          <p:nvPr>
            <p:ph idx="1"/>
          </p:nvPr>
        </p:nvSpPr>
        <p:spPr/>
        <p:txBody>
          <a:bodyPr/>
          <a:lstStyle/>
          <a:p>
            <a:pPr lvl="0"/>
            <a:r>
              <a:rPr/>
              <a:t>Water points — Functionality is assigned by point and measured by visit</a:t>
            </a:r>
          </a:p>
          <a:p>
            <a:pPr lvl="0"/>
            <a:r>
              <a:rPr/>
              <a:t>Referral cases — A case worker with forty cases is one worker, and comparing outcomes across case workers on 1,600…</a:t>
            </a:r>
          </a:p>
          <a:p>
            <a:pPr lvl="0"/>
            <a:r>
              <a:rPr/>
              <a:t>Repeated measures on the same household — Three survey rounds on one household are three rows and one household, and…</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 the ratio as a claim about generalisation</a:t>
            </a:r>
          </a:p>
        </p:txBody>
      </p:sp>
      <p:sp>
        <p:nvSpPr>
          <p:cNvPr id="3" name="Content Placeholder 2"/>
          <p:cNvSpPr>
            <a:spLocks noGrp="1"/>
          </p:cNvSpPr>
          <p:nvPr>
            <p:ph idx="1"/>
          </p:nvPr>
        </p:nvSpPr>
        <p:spPr/>
        <p:txBody>
          <a:bodyPr/>
          <a:lstStyle/>
          <a:p>
            <a:pPr lvl="0"/>
            <a:r>
              <a:rPr/>
              <a:t>With 24 schools, “does school feeding raise attendance” is being answered by fifteen schools that have it against nine…</a:t>
            </a:r>
          </a:p>
          <a:p>
            <a:pPr lvl="0"/>
            <a:r>
              <a:rPr/>
              <a:t>The student-level t of 5.41 is a claim about a study that was never run — It is the answer you would get if 1,200…</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Attendance and school feeding, February to April 2024
  Schools with feeding      90.25%   15 schools
  Schools without           85.04%    9 schools
  Difference +5.21 points, 95% CI 1.6 to 8.8, t = 3.11, Welch df 12.7
  The programme is assigned by school: no school has both fed and unfed
  students, so the analysis has 24 independent units and not 1,200. The
  student-level comparison gives the same effect with t = 5.41; that
  statistic is not reported because it treats 50 children in one school as
  50 independent observations (ICC 0.060, design effect 3.94, effective
  sample size 304).
  The comparison is observational. Schools were not randomised into the
  programme and the difference should not be read as the effect of feeding
  alone.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paragraph costs two lines and is the one a reviewer will look for — Getting the unit of analysis right makes…</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next lesson is about correlation — where the same clustering problem changes an r from 0.16 to 0.59, and where the sentence written under the number does most of the damage.</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https://data-analysis.cassion.dev/courses/applied-statistics-for-programmes/stat-06-the-unit-of-analysis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Twelve hundred students, twenty-four decisions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6 of 8</vt:lpwstr>
  </property>
  <property fmtid="{D5CDD505-2E9C-101B-9397-08002B2CF9AE}" pid="3" name="subtitle">
    <vt:lpwstr>The feeding programme was assigned by school, not by child. Test it on 1,200 students and t is 5.41; test it on the 24 schools that were actually assigned and t is 3.11. The effect is the same size. Only one of the two standard errors is honest.</vt:lpwstr>
  </property>
</Properties>
</file>