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cantine a été attribuée par école, non par enfant. Testez-la sur 1 200 élèves et t vaut 5,41 ; testez-la sur les 24 écoles réellement attribuées et t vaut 3,11. L’effet a la même taille. Une seule des deux erreurs-types est honnête.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Pas une école sur les vingt-quatre n’a à la fois des élèves nourris et non nourris. Quinze écoles font tourner le programme et neuf non, et chaque enfant d’une école partage son statut. Le registre compte 1 202 lignes pour 1 200 élèves, et il faut trancher cela d’abord : deux enfants ont été transférés sans être radiés, si bien que chacun figure sous les deux écoles avec des statuts de cantine opposés. Joindre avant de dédoublonner leur donne deux lignes de présence chacun et place le même enfant des deux côtés de la comparaison. Cette seule ligne décide de toute l’analyse. Le programme a été attribué à 24 écoles, donc l’analyse a 24 observations indépendantes et non 1 200 — et les 1 200 élèves sont 24 groupes d’une cinquantaine d’enfants qui partagent un directeur, un bassin de recrutement, une route et un calendrier scolaire. Faites cette vérification avant chaque comparaison. Elle tient sur une ligne, et c’est la différence entre un t de 5,41 et un t de 3,11.</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 niveau élève : 90,14 % contre 85,21 %, différence 4,93 points, t = 5,41 sur 1 200 élèves.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 niveau école : 90,25 % contre 85,04 %, différence 5,21 points, t = 3,11 sur 24 écoles.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L’effet a à peine bougé. L’erreur-type a presque doublé. C’est tout le phénomène : traiter des observations en grappes comme indépendantes ne biaise pas l’estimation, cela sous-estime son incertitude, et chaque p et chaque intervalle bâtis dessus sont trop étroits.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multiplicateur n’est pas arbitraire — il vient de la part de variation qui se situe </a:t>
            </a:r>
            <a:r>
              <a:rPr i="1"/>
              <a:t>entre</a:t>
            </a:r>
            <a:r>
              <a:rPr/>
              <a:t> les écoles plutôt qu’à l’intérieur.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Coefficient de corrélation intra-classe 0,060, grappe moyenne 50, effet de plan 3,94. Six pour cent de la variation de présence se situe entre écoles, ce qui paraît négligeable et ne l’est pas : avec cinquante enfants par école, cela multiplie la variance par près de quatre. Taille d’échantillon efficace 304, non 1 200. L’erreur-type croît comme la racine de l’effet de plan, et la racine de 3,94 vaut 1,99 — ce qui donne le 1,8 observé plus haut. C’est le même effet de plan que le cours sur les enquêtes appliquait à l’échantillonnage en grappes. L’arithmétique se moque de savoir si les grappes viennent d’un plan de sondage ou de la façon dont un programme a été déployé — une cantine attribuée par école est un plan en grappes, que quelqu’un l’ait appelé ainsi ou non.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Agréger à l’unité d’attribution. Calculez un nombre par école, testez les 24. Simple, transparent, et c’est ce que fait le tableau ci-dessus. Le coût est qu’une école de 90 enfants compte autant qu’une de 20.</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Employer un modèle mixte avec une constante aléatoire par école. Il garde chaque élève, estime explicitement la variance inter-écoles et gère des tailles d’école inégales. </a:t>
            </a:r>
            <a:r>
              <a:rPr>
                <a:latin typeface="Courier"/>
              </a:rPr>
              <a:t>statsmodels.formula.api.mixedlm</a:t>
            </a:r>
            <a:r>
              <a:rPr/>
              <a:t> en Python, </a:t>
            </a:r>
            <a:r>
              <a:rPr>
                <a:latin typeface="Courier"/>
              </a:rPr>
              <a:t>lme4::lmer</a:t>
            </a:r>
            <a:r>
              <a:rPr/>
              <a:t> en R. Employer des erreurs-types robustes aux grappes. Elles gardent le modèle au niveau élève et corrigent l’erreur-type du regroupement, ce qui est l’approche standard en économétrie et tient dans un argument de </a:t>
            </a:r>
            <a:r>
              <a:rPr>
                <a:latin typeface="Courier"/>
              </a:rPr>
              <a:t>statsmodels</a:t>
            </a:r>
            <a:r>
              <a:rPr/>
              <a:t>. Il leur faut un nombre raisonnable de grappes — 24 est bas, et en dessous d’une trentaine la correction devient elle-même peu fiable. Avec 24 grappes, agrégez. Le modèle mixte apporte de la précision quand les grappes sont nombreuses et de tailles inégales ; ici il produirait une réponse voisine avec plus de machinerie et plus d’hypothèses.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corrélation. La corrélation point-bisériale entre cantine et présence vaut 0,161 au niveau élève et 0,588 au niveau école. Les deux sont des réponses correctes à des questions différentes, et rapporter le chiffre au niveau élève comme « la corrélation entre cantine et présence » attribue à des enfants une relation qui est celle des écoles.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points d’eau. La fonctionnalité est attribuée par point et mesurée par visite. Le cours EAH comptait un point une fois et non ses douze visites, ce qui est cette règle appliquée avant qu’elle ait un nom. Les cas orientés. Un travailleur social suivant quarante cas est un travailleur social, et comparer des résultats entre travailleurs sur 1 600 cas a pour unité le nombre de travailleurs, quel qu’il soit. Les mesures répétées sur le même ménage. Trois passages d’enquête sur un ménage font trois lignes et un ménage, et la même correction s’applique.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y a une raison pour que l’analyse honnête paraisse plus faible, et ce n’est pas une subtilité technique. Avec 24 écoles, « la cantine augmente-t-elle la présence » est répondu par quinze écoles qui en ont une contre neuf qui n’en ont pas. Tout ce qui diffère entre ces deux ensembles d’écoles — où elles sont, qui les dirige, pourquoi elles ont été choisies pour le programme — voyage avec la comparaison, et 1 200 élèves n’y changent rien. Le t de 5,41 au niveau élève est une affirmation sur une étude qui n’a jamais eu lieu. C’est la réponse qu’on obtiendrait si 1 200 enfants avaient chacun été affectés indépendamment à des repas scolaires, ce qui aurait appris bien davantage et aurait été un autre programme.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coûte deux lignes et c’est celui qu’un relecteur cherchera. Bien choisir l’unité d’analyse rend l’intervalle honnête ; cela ne rend pas la comparaison causale, et le cours d’épidémiologie a établi ce qui le fait.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leçon suivante porte sur la corrélation — là où le même problème de grappes fait passer un r de 0,16 à 0,59, et où c’est la phrase écrite sous le nombre qui fait l’essentiel des dégâts.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6-the-unit-of-analysi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Mille deux cents élèves, vingt-quatre décisions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 cantine a été attribuée par école, non par enfant. Testez-la sur 1 200 élèves et t vaut 5,41 ; testez-la sur les 24 écoles réellement attribuées et t vaut 3,11. L’effet a la même taille. Une seule des deux erreurs-types est honnête.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Vérifiez qui a été attribué avant de vérifier qui a été mesuré</a:t>
            </a:r>
          </a:p>
          <a:p>
            <a:pPr lvl="0"/>
            <a:r>
              <a:rPr/>
              <a:t>Les deux analyses</a:t>
            </a:r>
          </a:p>
          <a:p>
            <a:pPr lvl="0"/>
            <a:r>
              <a:rPr/>
              <a:t>Pourquoi le rapport vaut 1,8</a:t>
            </a:r>
          </a:p>
          <a:p>
            <a:pPr lvl="0"/>
            <a:r>
              <a:rPr/>
              <a:t>Trois façons de bien faire</a:t>
            </a:r>
          </a:p>
          <a:p>
            <a:pPr lvl="0"/>
            <a:r>
              <a:rPr/>
              <a:t>Le même piège dans trois autres cours</a:t>
            </a:r>
          </a:p>
          <a:p>
            <a:pPr lvl="0"/>
            <a:r>
              <a:rPr/>
              <a:t>Lisez le rapport comme une affirmation sur la généralisation</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qui a été attribué avant de vérifier qui a été mesuré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r>
              <a:rPr>
                <a:solidFill>
                  <a:srgbClr val="008000"/>
                </a:solidFill>
                <a:latin typeface="Courier"/>
              </a:rPr>
              <a:t>print</a:t>
            </a:r>
            <a:r>
              <a:rPr>
                <a:latin typeface="Courier"/>
              </a:rPr>
              <a:t>(</a:t>
            </a:r>
            <a:r>
              <a:rPr>
                <a:solidFill>
                  <a:srgbClr val="BB6688"/>
                </a:solidFill>
                <a:latin typeface="Courier"/>
              </a:rPr>
              <a:t>f"roster rows </a:t>
            </a:r>
            <a:r>
              <a:rPr>
                <a:solidFill>
                  <a:srgbClr val="4070A0"/>
                </a:solidFill>
                <a:latin typeface="Courier"/>
              </a:rPr>
              <a:t>{</a:t>
            </a:r>
            <a:r>
              <a:rPr>
                <a:solidFill>
                  <a:srgbClr val="008000"/>
                </a:solidFill>
                <a:latin typeface="Courier"/>
              </a:rPr>
              <a:t>len</a:t>
            </a:r>
            <a:r>
              <a:rPr>
                <a:latin typeface="Courier"/>
              </a:rPr>
              <a:t>(roster)</a:t>
            </a:r>
            <a:r>
              <a:rPr>
                <a:solidFill>
                  <a:srgbClr val="4070A0"/>
                </a:solidFill>
                <a:latin typeface="Courier"/>
              </a:rPr>
              <a:t>}</a:t>
            </a:r>
            <a:r>
              <a:rPr>
                <a:solidFill>
                  <a:srgbClr val="BB6688"/>
                </a:solidFill>
                <a:latin typeface="Courier"/>
              </a:rPr>
              <a:t>, students </a:t>
            </a:r>
            <a:r>
              <a:rPr>
                <a:solidFill>
                  <a:srgbClr val="4070A0"/>
                </a:solidFill>
                <a:latin typeface="Courier"/>
              </a:rPr>
              <a:t>{</a:t>
            </a:r>
            <a:r>
              <a:rPr>
                <a:latin typeface="Courier"/>
              </a:rPr>
              <a:t>roster[</a:t>
            </a:r>
            <a:r>
              <a:rPr>
                <a:solidFill>
                  <a:srgbClr val="4070A0"/>
                </a:solidFill>
                <a:latin typeface="Courier"/>
              </a:rPr>
              <a:t>'student_id'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a:t>
            </a:r>
            <a:r>
              <a:rPr>
                <a:latin typeface="Courier"/>
              </a:rPr>
              <a:t>)</a:t>
            </a:r>
            <a:br/>
            <a:br/>
            <a:r>
              <a:rPr i="1">
                <a:solidFill>
                  <a:srgbClr val="60A0B0"/>
                </a:solidFill>
                <a:latin typeface="Courier"/>
              </a:rPr>
              <a:t># Two students were transferred and never de-registered, so they appear twice</a:t>
            </a:r>
            <a:br/>
            <a:r>
              <a:rPr i="1">
                <a:solidFill>
                  <a:srgbClr val="60A0B0"/>
                </a:solidFill>
                <a:latin typeface="Courier"/>
              </a:rPr>
              <a:t># with different schools. Keep the later row: that is the school they moved to.</a:t>
            </a:r>
            <a:br/>
            <a:r>
              <a:rPr>
                <a:latin typeface="Courier"/>
              </a:rPr>
              <a:t>roster </a:t>
            </a:r>
            <a:r>
              <a:rPr>
                <a:solidFill>
                  <a:srgbClr val="666666"/>
                </a:solidFill>
                <a:latin typeface="Courier"/>
              </a:rPr>
              <a:t>=</a:t>
            </a:r>
            <a:r>
              <a:rPr>
                <a:latin typeface="Courier"/>
              </a:rPr>
              <a:t> roster.drop_duplicates(</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br/>
            <a:r>
              <a:rPr>
                <a:latin typeface="Courier"/>
              </a:rPr>
              <a:t>mixed </a:t>
            </a:r>
            <a:r>
              <a:rPr>
                <a:solidFill>
                  <a:srgbClr val="666666"/>
                </a:solidFill>
                <a:latin typeface="Courier"/>
              </a:rPr>
              <a:t>=</a:t>
            </a:r>
            <a:r>
              <a:rPr>
                <a:latin typeface="Courier"/>
              </a:rPr>
              <a:t> roster.groupby(</a:t>
            </a:r>
            <a:r>
              <a:rPr>
                <a:solidFill>
                  <a:srgbClr val="4070A0"/>
                </a:solidFill>
                <a:latin typeface="Courier"/>
              </a:rPr>
              <a:t>"school_id"</a:t>
            </a:r>
            <a:r>
              <a:rPr>
                <a:latin typeface="Courier"/>
              </a:rPr>
              <a:t>)[</a:t>
            </a:r>
            <a:r>
              <a:rPr>
                <a:solidFill>
                  <a:srgbClr val="4070A0"/>
                </a:solidFill>
                <a:latin typeface="Courier"/>
              </a:rPr>
              <a:t>"feeding_programme"</a:t>
            </a:r>
            <a:r>
              <a:rPr>
                <a:latin typeface="Courier"/>
              </a:rPr>
              <a:t>].nunique()</a:t>
            </a:r>
            <a:br/>
            <a:r>
              <a:rPr>
                <a:solidFill>
                  <a:srgbClr val="008000"/>
                </a:solidFill>
                <a:latin typeface="Courier"/>
              </a:rPr>
              <a:t>print</a:t>
            </a:r>
            <a:r>
              <a:rPr>
                <a:latin typeface="Courier"/>
              </a:rPr>
              <a:t>(</a:t>
            </a:r>
            <a:r>
              <a:rPr>
                <a:solidFill>
                  <a:srgbClr val="BB6688"/>
                </a:solidFill>
                <a:latin typeface="Courier"/>
              </a:rPr>
              <a:t>f"schools with both fed and unfed students: </a:t>
            </a:r>
            <a:r>
              <a:rPr>
                <a:solidFill>
                  <a:srgbClr val="4070A0"/>
                </a:solidFill>
                <a:latin typeface="Courier"/>
              </a:rPr>
              <a:t>{</a:t>
            </a:r>
            <a:r>
              <a:rPr>
                <a:latin typeface="Courier"/>
              </a:rPr>
              <a:t>(mixed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(roster.groupby(</a:t>
            </a:r>
            <a:r>
              <a:rPr>
                <a:solidFill>
                  <a:srgbClr val="4070A0"/>
                </a:solidFill>
                <a:latin typeface="Courier"/>
              </a:rPr>
              <a:t>"school_id"</a:t>
            </a:r>
            <a:r>
              <a:rPr>
                <a:latin typeface="Courier"/>
              </a:rPr>
              <a:t>)[</a:t>
            </a:r>
            <a:r>
              <a:rPr>
                <a:solidFill>
                  <a:srgbClr val="4070A0"/>
                </a:solidFill>
                <a:latin typeface="Courier"/>
              </a:rPr>
              <a:t>"feeding_programme"</a:t>
            </a:r>
            <a:r>
              <a:rPr>
                <a:latin typeface="Courier"/>
              </a:rPr>
              <a:t>].first().value_counts())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qui a été attribué avant de vérifier qui a été mesuré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roster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variants =</a:t>
            </a:r>
            <a:r>
              <a:rPr>
                <a:latin typeface="Courier"/>
              </a:rPr>
              <a:t> </a:t>
            </a:r>
            <a:r>
              <a:rPr>
                <a:solidFill>
                  <a:srgbClr val="06287E"/>
                </a:solidFill>
                <a:latin typeface="Courier"/>
              </a:rPr>
              <a:t>n_distinct</a:t>
            </a:r>
            <a:r>
              <a:rPr>
                <a:latin typeface="Courier"/>
              </a:rPr>
              <a:t>(feeding_programme), </a:t>
            </a:r>
            <a:r>
              <a:rPr>
                <a:solidFill>
                  <a:srgbClr val="7D9029"/>
                </a:solidFill>
                <a:latin typeface="Courier"/>
              </a:rPr>
              <a:t>.by =</a:t>
            </a:r>
            <a:r>
              <a:rPr>
                <a:latin typeface="Courier"/>
              </a:rPr>
              <a:t> school_id) </a:t>
            </a:r>
            <a:r>
              <a:rPr>
                <a:solidFill>
                  <a:srgbClr val="4070A0"/>
                </a:solidFill>
                <a:latin typeface="Courier"/>
              </a:rPr>
              <a:t>|&gt;</a:t>
            </a:r>
            <a:br/>
            <a:r>
              <a:rPr>
                <a:latin typeface="Courier"/>
              </a:rPr>
              <a:t>  </a:t>
            </a:r>
            <a:r>
              <a:rPr>
                <a:solidFill>
                  <a:srgbClr val="06287E"/>
                </a:solidFill>
                <a:latin typeface="Courier"/>
              </a:rPr>
              <a:t>count</a:t>
            </a:r>
            <a:r>
              <a:rPr>
                <a:latin typeface="Courier"/>
              </a:rPr>
              <a:t>(variants)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qui a été attribué avant de vérifier qui a été mesuré</a:t>
            </a:r>
          </a:p>
        </p:txBody>
      </p:sp>
      <p:sp>
        <p:nvSpPr>
          <p:cNvPr id="3" name="Content Placeholder 2"/>
          <p:cNvSpPr>
            <a:spLocks noGrp="1"/>
          </p:cNvSpPr>
          <p:nvPr>
            <p:ph idx="1"/>
          </p:nvPr>
        </p:nvSpPr>
        <p:spPr/>
        <p:txBody>
          <a:bodyPr/>
          <a:lstStyle/>
          <a:p>
            <a:pPr lvl="0"/>
            <a:r>
              <a:rPr/>
              <a:t>Pas une école sur les vingt-quatre n’a à la fois des élèves nourris et non nourris — Quinze écoles font tourner le…</a:t>
            </a:r>
          </a:p>
          <a:p>
            <a:pPr lvl="0"/>
            <a:r>
              <a:rPr/>
              <a:t>Le registre compte 1 202 lignes pour 1 200 élèves — et il faut trancher cela d’abord : deux enfants ont été transférés…</a:t>
            </a:r>
          </a:p>
          <a:p>
            <a:pPr lvl="0"/>
            <a:r>
              <a:rPr/>
              <a:t>Faites cette vérification avant chaque comparaison — Elle tient sur une ligne, et c’est la différence entre un t de…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 — En Python</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br/>
            <a:r>
              <a:rPr>
                <a:latin typeface="Courier"/>
              </a:rPr>
              <a:t>per_student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a:t>
            </a:r>
            <a:br/>
            <a:r>
              <a:rPr>
                <a:latin typeface="Courier"/>
              </a:rPr>
              <a:t>               .rename(</a:t>
            </a:r>
            <a:r>
              <a:rPr>
                <a:solidFill>
                  <a:srgbClr val="4070A0"/>
                </a:solidFill>
                <a:latin typeface="Courier"/>
              </a:rPr>
              <a:t>"rate"</a:t>
            </a:r>
            <a:r>
              <a:rPr>
                <a:latin typeface="Courier"/>
              </a:rPr>
              <a:t>).reset_index()</a:t>
            </a:r>
            <a:br/>
            <a:r>
              <a:rPr>
                <a:latin typeface="Courier"/>
              </a:rPr>
              <a:t>               .merge(roster, on</a:t>
            </a:r>
            <a:r>
              <a:rPr>
                <a:solidFill>
                  <a:srgbClr val="666666"/>
                </a:solidFill>
                <a:latin typeface="Courier"/>
              </a:rPr>
              <a:t>=</a:t>
            </a:r>
            <a:r>
              <a:rPr>
                <a:solidFill>
                  <a:srgbClr val="4070A0"/>
                </a:solidFill>
                <a:latin typeface="Courier"/>
              </a:rPr>
              <a:t>"student_id"</a:t>
            </a:r>
            <a:r>
              <a:rPr>
                <a:latin typeface="Courier"/>
              </a:rPr>
              <a:t>))</a:t>
            </a:r>
            <a:br/>
            <a:br/>
            <a:r>
              <a:rPr>
                <a:latin typeface="Courier"/>
              </a:rPr>
              <a:t>fed </a:t>
            </a:r>
            <a:r>
              <a:rPr>
                <a:solidFill>
                  <a:srgbClr val="666666"/>
                </a:solidFill>
                <a:latin typeface="Courier"/>
              </a:rPr>
              <a:t>=</a:t>
            </a:r>
            <a:r>
              <a:rPr>
                <a:latin typeface="Courier"/>
              </a:rPr>
              <a:t> per_student[per_student[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unfed </a:t>
            </a:r>
            <a:r>
              <a:rPr>
                <a:solidFill>
                  <a:srgbClr val="666666"/>
                </a:solidFill>
                <a:latin typeface="Courier"/>
              </a:rPr>
              <a:t>=</a:t>
            </a:r>
            <a:r>
              <a:rPr>
                <a:latin typeface="Courier"/>
              </a:rPr>
              <a:t> per_student[</a:t>
            </a:r>
            <a:r>
              <a:rPr>
                <a:solidFill>
                  <a:srgbClr val="666666"/>
                </a:solidFill>
                <a:latin typeface="Courier"/>
              </a:rPr>
              <a:t>~</a:t>
            </a:r>
            <a:r>
              <a:rPr>
                <a:latin typeface="Courier"/>
              </a:rPr>
              <a:t>per_student[</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solidFill>
                  <a:srgbClr val="008000"/>
                </a:solidFill>
                <a:latin typeface="Courier"/>
              </a:rPr>
              <a:t>print</a:t>
            </a:r>
            <a:r>
              <a:rPr>
                <a:latin typeface="Courier"/>
              </a:rPr>
              <a:t>(stats.ttest_ind(fed, unfed, equal_var</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 — En R</a:t>
            </a:r>
          </a:p>
        </p:txBody>
      </p:sp>
      <p:sp>
        <p:nvSpPr>
          <p:cNvPr id="3" name="Content Placeholder 2"/>
          <p:cNvSpPr>
            <a:spLocks noGrp="1"/>
          </p:cNvSpPr>
          <p:nvPr>
            <p:ph idx="1"/>
          </p:nvPr>
        </p:nvSpPr>
        <p:spPr/>
        <p:txBody>
          <a:bodyPr/>
          <a:lstStyle/>
          <a:p>
            <a:pPr lvl="0" indent="0">
              <a:buNone/>
            </a:pPr>
            <a:r>
              <a:rPr>
                <a:latin typeface="Courier"/>
              </a:rPr>
              <a:t>per_student </a:t>
            </a:r>
            <a:r>
              <a:rPr>
                <a:solidFill>
                  <a:srgbClr val="4070A0"/>
                </a:solidFill>
                <a:latin typeface="Courier"/>
              </a:rPr>
              <a:t>|&gt;</a:t>
            </a:r>
            <a:br/>
            <a:r>
              <a:rPr>
                <a:latin typeface="Courier"/>
              </a:rPr>
              <a:t>  </a:t>
            </a: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_)</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a:t>
            </a:r>
          </a:p>
        </p:txBody>
      </p:sp>
      <p:sp>
        <p:nvSpPr>
          <p:cNvPr id="3" name="Content Placeholder 2"/>
          <p:cNvSpPr>
            <a:spLocks noGrp="1"/>
          </p:cNvSpPr>
          <p:nvPr>
            <p:ph idx="1"/>
          </p:nvPr>
        </p:nvSpPr>
        <p:spPr/>
        <p:txBody>
          <a:bodyPr/>
          <a:lstStyle/>
          <a:p>
            <a:pPr lvl="0"/>
            <a:r>
              <a:rPr/>
              <a:t>Au niveau élève : 90,14 % contre 85,21 %, différence 4,93 points, t = 5,41 sur 1 200 élèves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 — En Python</a:t>
            </a:r>
          </a:p>
        </p:txBody>
      </p:sp>
      <p:sp>
        <p:nvSpPr>
          <p:cNvPr id="3" name="Content Placeholder 2"/>
          <p:cNvSpPr>
            <a:spLocks noGrp="1"/>
          </p:cNvSpPr>
          <p:nvPr>
            <p:ph idx="1"/>
          </p:nvPr>
        </p:nvSpPr>
        <p:spPr/>
        <p:txBody>
          <a:bodyPr/>
          <a:lstStyle/>
          <a:p>
            <a:pPr lvl="0" indent="0">
              <a:buNone/>
            </a:pPr>
            <a:r>
              <a:rPr>
                <a:latin typeface="Courier"/>
              </a:rPr>
              <a:t>per_school </a:t>
            </a:r>
            <a:r>
              <a:rPr>
                <a:solidFill>
                  <a:srgbClr val="666666"/>
                </a:solidFill>
                <a:latin typeface="Courier"/>
              </a:rPr>
              <a:t>=</a:t>
            </a:r>
            <a:r>
              <a:rPr>
                <a:latin typeface="Courier"/>
              </a:rPr>
              <a:t> (per_student.groupby([</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              .mean().reset_index())</a:t>
            </a:r>
            <a:br/>
            <a:br/>
            <a:r>
              <a:rPr>
                <a:latin typeface="Courier"/>
              </a:rPr>
              <a:t>fed_s </a:t>
            </a:r>
            <a:r>
              <a:rPr>
                <a:solidFill>
                  <a:srgbClr val="666666"/>
                </a:solidFill>
                <a:latin typeface="Courier"/>
              </a:rPr>
              <a:t>=</a:t>
            </a:r>
            <a:r>
              <a:rPr>
                <a:latin typeface="Courier"/>
              </a:rPr>
              <a:t> per_school[per_school[</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unfed_s </a:t>
            </a:r>
            <a:r>
              <a:rPr>
                <a:solidFill>
                  <a:srgbClr val="666666"/>
                </a:solidFill>
                <a:latin typeface="Courier"/>
              </a:rPr>
              <a:t>=</a:t>
            </a:r>
            <a:r>
              <a:rPr>
                <a:latin typeface="Courier"/>
              </a:rPr>
              <a:t> per_school[</a:t>
            </a:r>
            <a:r>
              <a:rPr>
                <a:solidFill>
                  <a:srgbClr val="666666"/>
                </a:solidFill>
                <a:latin typeface="Courier"/>
              </a:rPr>
              <a:t>~</a:t>
            </a:r>
            <a:r>
              <a:rPr>
                <a:latin typeface="Courier"/>
              </a:rPr>
              <a:t>per_school[</a:t>
            </a:r>
            <a:r>
              <a:rPr>
                <a:solidFill>
                  <a:srgbClr val="4070A0"/>
                </a:solidFill>
                <a:latin typeface="Courier"/>
              </a:rPr>
              <a:t>"feeding_programme"</a:t>
            </a:r>
            <a:r>
              <a:rPr>
                <a:latin typeface="Courier"/>
              </a:rPr>
              <a:t>]][</a:t>
            </a:r>
            <a:r>
              <a:rPr>
                <a:solidFill>
                  <a:srgbClr val="4070A0"/>
                </a:solidFill>
                <a:latin typeface="Courier"/>
              </a:rPr>
              <a:t>"rate"</a:t>
            </a:r>
            <a:r>
              <a:rPr>
                <a:latin typeface="Courier"/>
              </a:rPr>
              <a:t>]</a:t>
            </a:r>
            <a:br/>
            <a:r>
              <a:rPr>
                <a:latin typeface="Courier"/>
              </a:rPr>
              <a:t>result </a:t>
            </a:r>
            <a:r>
              <a:rPr>
                <a:solidFill>
                  <a:srgbClr val="666666"/>
                </a:solidFill>
                <a:latin typeface="Courier"/>
              </a:rPr>
              <a:t>=</a:t>
            </a:r>
            <a:r>
              <a:rPr>
                <a:latin typeface="Courier"/>
              </a:rPr>
              <a:t> stats.ttest_ind(fed_s, unfed_s, equal_var</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(fed_s)</a:t>
            </a:r>
            <a:r>
              <a:rPr>
                <a:solidFill>
                  <a:srgbClr val="4070A0"/>
                </a:solidFill>
                <a:latin typeface="Courier"/>
              </a:rPr>
              <a:t>}</a:t>
            </a:r>
            <a:r>
              <a:rPr>
                <a:solidFill>
                  <a:srgbClr val="BB6688"/>
                </a:solidFill>
                <a:latin typeface="Courier"/>
              </a:rPr>
              <a:t> fed, </a:t>
            </a:r>
            <a:r>
              <a:rPr>
                <a:solidFill>
                  <a:srgbClr val="4070A0"/>
                </a:solidFill>
                <a:latin typeface="Courier"/>
              </a:rPr>
              <a:t>{</a:t>
            </a:r>
            <a:r>
              <a:rPr>
                <a:solidFill>
                  <a:srgbClr val="008000"/>
                </a:solidFill>
                <a:latin typeface="Courier"/>
              </a:rPr>
              <a:t>len</a:t>
            </a:r>
            <a:r>
              <a:rPr>
                <a:latin typeface="Courier"/>
              </a:rPr>
              <a:t>(unfed_s)</a:t>
            </a:r>
            <a:r>
              <a:rPr>
                <a:solidFill>
                  <a:srgbClr val="4070A0"/>
                </a:solidFill>
                <a:latin typeface="Courier"/>
              </a:rPr>
              <a:t>}</a:t>
            </a:r>
            <a:r>
              <a:rPr>
                <a:solidFill>
                  <a:srgbClr val="BB6688"/>
                </a:solidFill>
                <a:latin typeface="Courier"/>
              </a:rPr>
              <a:t> unfed"</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fed_s</a:t>
            </a:r>
            <a:r>
              <a:rPr>
                <a:solidFill>
                  <a:srgbClr val="4070A0"/>
                </a:solidFill>
                <a:latin typeface="Courier"/>
              </a:rPr>
              <a:t>.</a:t>
            </a:r>
            <a:r>
              <a:rPr>
                <a:latin typeface="Courier"/>
              </a:rPr>
              <a:t>mean() </a:t>
            </a:r>
            <a:r>
              <a:rPr>
                <a:solidFill>
                  <a:srgbClr val="666666"/>
                </a:solidFill>
                <a:latin typeface="Courier"/>
              </a:rPr>
              <a:t>-</a:t>
            </a:r>
            <a:r>
              <a:rPr>
                <a:latin typeface="Courier"/>
              </a:rPr>
              <a:t> unfed_s</a:t>
            </a:r>
            <a:r>
              <a:rPr>
                <a:solidFill>
                  <a:srgbClr val="4070A0"/>
                </a:solidFill>
                <a:latin typeface="Courier"/>
              </a:rPr>
              <a:t>.</a:t>
            </a:r>
            <a:r>
              <a:rPr>
                <a:latin typeface="Courier"/>
              </a:rPr>
              <a:t>mean()</a:t>
            </a:r>
            <a:r>
              <a:rPr>
                <a:solidFill>
                  <a:srgbClr val="4070A0"/>
                </a:solidFill>
                <a:latin typeface="Courier"/>
              </a:rPr>
              <a:t>:+.2%}</a:t>
            </a:r>
            <a:r>
              <a:rPr>
                <a:solidFill>
                  <a:srgbClr val="BB6688"/>
                </a:solidFill>
                <a:latin typeface="Courier"/>
              </a:rPr>
              <a:t>, t = </a:t>
            </a:r>
            <a:r>
              <a:rPr>
                <a:solidFill>
                  <a:srgbClr val="4070A0"/>
                </a:solidFill>
                <a:latin typeface="Courier"/>
              </a:rPr>
              <a:t>{</a:t>
            </a:r>
            <a:r>
              <a:rPr>
                <a:latin typeface="Courier"/>
              </a:rPr>
              <a:t>result</a:t>
            </a:r>
            <a:r>
              <a:rPr>
                <a:solidFill>
                  <a:srgbClr val="4070A0"/>
                </a:solidFill>
                <a:latin typeface="Courier"/>
              </a:rPr>
              <a:t>.</a:t>
            </a:r>
            <a:r>
              <a:rPr>
                <a:latin typeface="Courier"/>
              </a:rPr>
              <a:t>statistic</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 — En R</a:t>
            </a:r>
          </a:p>
        </p:txBody>
      </p:sp>
      <p:sp>
        <p:nvSpPr>
          <p:cNvPr id="3" name="Content Placeholder 2"/>
          <p:cNvSpPr>
            <a:spLocks noGrp="1"/>
          </p:cNvSpPr>
          <p:nvPr>
            <p:ph idx="1"/>
          </p:nvPr>
        </p:nvSpPr>
        <p:spPr/>
        <p:txBody>
          <a:bodyPr/>
          <a:lstStyle/>
          <a:p>
            <a:pPr lvl="0" indent="0">
              <a:buNone/>
            </a:pPr>
            <a:r>
              <a:rPr>
                <a:latin typeface="Courier"/>
              </a:rPr>
              <a:t>per_school </a:t>
            </a:r>
            <a:r>
              <a:rPr>
                <a:solidFill>
                  <a:srgbClr val="4070A0"/>
                </a:solidFill>
                <a:latin typeface="Courier"/>
              </a:rPr>
              <a:t>|&gt;</a:t>
            </a:r>
            <a:r>
              <a:rPr>
                <a:latin typeface="Courier"/>
              </a:rPr>
              <a:t> </a:t>
            </a:r>
            <a:r>
              <a:rPr>
                <a:solidFill>
                  <a:srgbClr val="06287E"/>
                </a:solidFill>
                <a:latin typeface="Courier"/>
              </a:rPr>
              <a:t>t.test</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_)</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a:t>
            </a:r>
          </a:p>
        </p:txBody>
      </p:sp>
      <p:sp>
        <p:nvSpPr>
          <p:cNvPr id="3" name="Content Placeholder 2"/>
          <p:cNvSpPr>
            <a:spLocks noGrp="1"/>
          </p:cNvSpPr>
          <p:nvPr>
            <p:ph idx="1"/>
          </p:nvPr>
        </p:nvSpPr>
        <p:spPr/>
        <p:txBody>
          <a:bodyPr/>
          <a:lstStyle/>
          <a:p>
            <a:pPr lvl="0"/>
            <a:r>
              <a:rPr/>
              <a:t>Au niveau école : 90,25 % contre 85,04 %, différence 5,21 points, t = 3,11 sur 24 écoles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Analyse</a:t>
                      </a:r>
                    </a:p>
                  </a:txBody>
                  <a:tcPr/>
                </a:tc>
                <a:tc>
                  <a:txBody>
                    <a:bodyPr/>
                    <a:lstStyle/>
                    <a:p>
                      <a:pPr lvl="0" indent="0" marL="0">
                        <a:buNone/>
                      </a:pPr>
                      <a:r>
                        <a:rPr/>
                        <a:t>n</a:t>
                      </a:r>
                    </a:p>
                  </a:txBody>
                  <a:tcPr/>
                </a:tc>
                <a:tc>
                  <a:txBody>
                    <a:bodyPr/>
                    <a:lstStyle/>
                    <a:p>
                      <a:pPr lvl="0" indent="0" marL="0">
                        <a:buNone/>
                      </a:pPr>
                      <a:r>
                        <a:rPr/>
                        <a:t>Différence</a:t>
                      </a:r>
                    </a:p>
                  </a:txBody>
                  <a:tcPr/>
                </a:tc>
                <a:tc>
                  <a:txBody>
                    <a:bodyPr/>
                    <a:lstStyle/>
                    <a:p>
                      <a:pPr lvl="0" indent="0" marL="0">
                        <a:buNone/>
                      </a:pPr>
                      <a:r>
                        <a:rPr/>
                        <a:t>Erreur-type</a:t>
                      </a:r>
                    </a:p>
                  </a:txBody>
                  <a:tcPr/>
                </a:tc>
                <a:tc>
                  <a:txBody>
                    <a:bodyPr/>
                    <a:lstStyle/>
                    <a:p>
                      <a:pPr lvl="0" indent="0" marL="0">
                        <a:buNone/>
                      </a:pPr>
                      <a:r>
                        <a:rPr/>
                        <a:t>t</a:t>
                      </a:r>
                    </a:p>
                  </a:txBody>
                  <a:tcPr/>
                </a:tc>
              </a:tr>
              <a:tr h="0">
                <a:tc>
                  <a:txBody>
                    <a:bodyPr/>
                    <a:lstStyle/>
                    <a:p>
                      <a:pPr lvl="0" indent="0" marL="0">
                        <a:buNone/>
                      </a:pPr>
                      <a:r>
                        <a:rPr/>
                        <a:t>Niveau élève</a:t>
                      </a:r>
                    </a:p>
                  </a:txBody>
                </a:tc>
                <a:tc>
                  <a:txBody>
                    <a:bodyPr/>
                    <a:lstStyle/>
                    <a:p>
                      <a:pPr lvl="0" indent="0" marL="0">
                        <a:buNone/>
                      </a:pPr>
                      <a:r>
                        <a:rPr/>
                        <a:t>1 200</a:t>
                      </a:r>
                    </a:p>
                  </a:txBody>
                </a:tc>
                <a:tc>
                  <a:txBody>
                    <a:bodyPr/>
                    <a:lstStyle/>
                    <a:p>
                      <a:pPr lvl="0" indent="0" marL="0">
                        <a:buNone/>
                      </a:pPr>
                      <a:r>
                        <a:rPr/>
                        <a:t>+4,93 pts</a:t>
                      </a:r>
                    </a:p>
                  </a:txBody>
                </a:tc>
                <a:tc>
                  <a:txBody>
                    <a:bodyPr/>
                    <a:lstStyle/>
                    <a:p>
                      <a:pPr lvl="0" indent="0" marL="0">
                        <a:buNone/>
                      </a:pPr>
                      <a:r>
                        <a:rPr/>
                        <a:t>0,91 pt</a:t>
                      </a:r>
                    </a:p>
                  </a:txBody>
                </a:tc>
                <a:tc>
                  <a:txBody>
                    <a:bodyPr/>
                    <a:lstStyle/>
                    <a:p>
                      <a:pPr lvl="0" indent="0" marL="0">
                        <a:buNone/>
                      </a:pPr>
                      <a:r>
                        <a:rPr b="1"/>
                        <a:t>5,41</a:t>
                      </a:r>
                    </a:p>
                  </a:txBody>
                </a:tc>
              </a:tr>
              <a:tr h="0">
                <a:tc>
                  <a:txBody>
                    <a:bodyPr/>
                    <a:lstStyle/>
                    <a:p>
                      <a:pPr lvl="0" indent="0" marL="0">
                        <a:buNone/>
                      </a:pPr>
                      <a:r>
                        <a:rPr b="1"/>
                        <a:t>Niveau école</a:t>
                      </a:r>
                    </a:p>
                  </a:txBody>
                </a:tc>
                <a:tc>
                  <a:txBody>
                    <a:bodyPr/>
                    <a:lstStyle/>
                    <a:p>
                      <a:pPr lvl="0" indent="0" marL="0">
                        <a:buNone/>
                      </a:pPr>
                      <a:r>
                        <a:rPr b="1"/>
                        <a:t>24</a:t>
                      </a:r>
                    </a:p>
                  </a:txBody>
                </a:tc>
                <a:tc>
                  <a:txBody>
                    <a:bodyPr/>
                    <a:lstStyle/>
                    <a:p>
                      <a:pPr lvl="0" indent="0" marL="0">
                        <a:buNone/>
                      </a:pPr>
                      <a:r>
                        <a:rPr b="1"/>
                        <a:t>+5,21 pts</a:t>
                      </a:r>
                    </a:p>
                  </a:txBody>
                </a:tc>
                <a:tc>
                  <a:txBody>
                    <a:bodyPr/>
                    <a:lstStyle/>
                    <a:p>
                      <a:pPr lvl="0" indent="0" marL="0">
                        <a:buNone/>
                      </a:pPr>
                      <a:r>
                        <a:rPr b="1"/>
                        <a:t>1,68 pt</a:t>
                      </a:r>
                    </a:p>
                  </a:txBody>
                </a:tc>
                <a:tc>
                  <a:txBody>
                    <a:bodyPr/>
                    <a:lstStyle/>
                    <a:p>
                      <a:pPr lvl="0" indent="0" marL="0">
                        <a:buNone/>
                      </a:pPr>
                      <a:r>
                        <a:rPr b="1"/>
                        <a:t>3,11</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analyses</a:t>
            </a:r>
          </a:p>
        </p:txBody>
      </p:sp>
      <p:sp>
        <p:nvSpPr>
          <p:cNvPr id="3" name="Content Placeholder 2"/>
          <p:cNvSpPr>
            <a:spLocks noGrp="1"/>
          </p:cNvSpPr>
          <p:nvPr>
            <p:ph idx="1"/>
          </p:nvPr>
        </p:nvSpPr>
        <p:spPr/>
        <p:txBody>
          <a:bodyPr/>
          <a:lstStyle/>
          <a:p>
            <a:pPr lvl="0"/>
            <a:r>
              <a:rPr/>
              <a:t>L’effet a à peine bougé. L’erreur-type a presque doublé — C’est tout le phénomène : traiter des observations en grappes…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rapport vaut 1,8 — En Python</a:t>
            </a:r>
          </a:p>
        </p:txBody>
      </p:sp>
      <p:sp>
        <p:nvSpPr>
          <p:cNvPr id="3" name="Content Placeholder 2"/>
          <p:cNvSpPr>
            <a:spLocks noGrp="1"/>
          </p:cNvSpPr>
          <p:nvPr>
            <p:ph idx="1"/>
          </p:nvPr>
        </p:nvSpPr>
        <p:spPr/>
        <p:txBody>
          <a:bodyPr/>
          <a:lstStyle/>
          <a:p>
            <a:pPr lvl="0" indent="0">
              <a:buNone/>
            </a:pPr>
            <a:r>
              <a:rPr>
                <a:latin typeface="Courier"/>
              </a:rPr>
              <a:t>groups </a:t>
            </a:r>
            <a:r>
              <a:rPr>
                <a:solidFill>
                  <a:srgbClr val="666666"/>
                </a:solidFill>
                <a:latin typeface="Courier"/>
              </a:rPr>
              <a:t>=</a:t>
            </a:r>
            <a:r>
              <a:rPr>
                <a:latin typeface="Courier"/>
              </a:rPr>
              <a:t> [g[</a:t>
            </a:r>
            <a:r>
              <a:rPr>
                <a:solidFill>
                  <a:srgbClr val="4070A0"/>
                </a:solidFill>
                <a:latin typeface="Courier"/>
              </a:rPr>
              <a:t>"rate"</a:t>
            </a:r>
            <a:r>
              <a:rPr>
                <a:latin typeface="Courier"/>
              </a:rPr>
              <a:t>].values </a:t>
            </a:r>
            <a:r>
              <a:rPr b="1">
                <a:solidFill>
                  <a:srgbClr val="007020"/>
                </a:solidFill>
                <a:latin typeface="Courier"/>
              </a:rPr>
              <a:t>for</a:t>
            </a:r>
            <a:r>
              <a:rPr>
                <a:latin typeface="Courier"/>
              </a:rPr>
              <a:t> _, g </a:t>
            </a:r>
            <a:r>
              <a:rPr b="1">
                <a:solidFill>
                  <a:srgbClr val="007020"/>
                </a:solidFill>
                <a:latin typeface="Courier"/>
              </a:rPr>
              <a:t>in</a:t>
            </a:r>
            <a:r>
              <a:rPr>
                <a:latin typeface="Courier"/>
              </a:rPr>
              <a:t> per_student.groupby(</a:t>
            </a:r>
            <a:r>
              <a:rPr>
                <a:solidFill>
                  <a:srgbClr val="4070A0"/>
                </a:solidFill>
                <a:latin typeface="Courier"/>
              </a:rPr>
              <a:t>"school_id"</a:t>
            </a:r>
            <a:r>
              <a:rPr>
                <a:latin typeface="Courier"/>
              </a:rPr>
              <a:t>)]</a:t>
            </a:r>
            <a:br/>
            <a:r>
              <a:rPr>
                <a:latin typeface="Courier"/>
              </a:rPr>
              <a:t>k, N </a:t>
            </a:r>
            <a:r>
              <a:rPr>
                <a:solidFill>
                  <a:srgbClr val="666666"/>
                </a:solidFill>
                <a:latin typeface="Courier"/>
              </a:rPr>
              <a:t>=</a:t>
            </a:r>
            <a:r>
              <a:rPr>
                <a:latin typeface="Courier"/>
              </a:rPr>
              <a:t> </a:t>
            </a:r>
            <a:r>
              <a:rPr>
                <a:solidFill>
                  <a:srgbClr val="008000"/>
                </a:solidFill>
                <a:latin typeface="Courier"/>
              </a:rPr>
              <a:t>len</a:t>
            </a:r>
            <a:r>
              <a:rPr>
                <a:latin typeface="Courier"/>
              </a:rPr>
              <a:t>(groups), </a:t>
            </a:r>
            <a:r>
              <a:rPr>
                <a:solidFill>
                  <a:srgbClr val="008000"/>
                </a:solidFill>
                <a:latin typeface="Courier"/>
              </a:rPr>
              <a:t>len</a:t>
            </a:r>
            <a:r>
              <a:rPr>
                <a:latin typeface="Courier"/>
              </a:rPr>
              <a:t>(per_student)</a:t>
            </a:r>
            <a:br/>
            <a:r>
              <a:rPr>
                <a:latin typeface="Courier"/>
              </a:rPr>
              <a:t>grand </a:t>
            </a:r>
            <a:r>
              <a:rPr>
                <a:solidFill>
                  <a:srgbClr val="666666"/>
                </a:solidFill>
                <a:latin typeface="Courier"/>
              </a:rPr>
              <a:t>=</a:t>
            </a:r>
            <a:r>
              <a:rPr>
                <a:latin typeface="Courier"/>
              </a:rPr>
              <a:t> per_student[</a:t>
            </a:r>
            <a:r>
              <a:rPr>
                <a:solidFill>
                  <a:srgbClr val="4070A0"/>
                </a:solidFill>
                <a:latin typeface="Courier"/>
              </a:rPr>
              <a:t>"rate"</a:t>
            </a:r>
            <a:r>
              <a:rPr>
                <a:latin typeface="Courier"/>
              </a:rPr>
              <a:t>].mean()</a:t>
            </a:r>
            <a:br/>
            <a:br/>
            <a:r>
              <a:rPr>
                <a:latin typeface="Courier"/>
              </a:rPr>
              <a:t>msb </a:t>
            </a:r>
            <a:r>
              <a:rPr>
                <a:solidFill>
                  <a:srgbClr val="666666"/>
                </a:solidFill>
                <a:latin typeface="Courier"/>
              </a:rPr>
              <a:t>=</a:t>
            </a:r>
            <a:r>
              <a:rPr>
                <a:latin typeface="Courier"/>
              </a:rPr>
              <a:t> </a:t>
            </a:r>
            <a:r>
              <a:rPr>
                <a:solidFill>
                  <a:srgbClr val="008000"/>
                </a:solidFill>
                <a:latin typeface="Courier"/>
              </a:rPr>
              <a:t>sum</a:t>
            </a:r>
            <a:r>
              <a:rPr>
                <a:latin typeface="Courier"/>
              </a:rPr>
              <a:t>(</a:t>
            </a:r>
            <a:r>
              <a:rPr>
                <a:solidFill>
                  <a:srgbClr val="008000"/>
                </a:solidFill>
                <a:latin typeface="Courier"/>
              </a:rPr>
              <a:t>len</a:t>
            </a:r>
            <a:r>
              <a:rPr>
                <a:latin typeface="Courier"/>
              </a:rPr>
              <a:t>(g) </a:t>
            </a:r>
            <a:r>
              <a:rPr>
                <a:solidFill>
                  <a:srgbClr val="666666"/>
                </a:solidFill>
                <a:latin typeface="Courier"/>
              </a:rPr>
              <a:t>*</a:t>
            </a:r>
            <a:r>
              <a:rPr>
                <a:latin typeface="Courier"/>
              </a:rPr>
              <a:t> (g.mean() </a:t>
            </a:r>
            <a:r>
              <a:rPr>
                <a:solidFill>
                  <a:srgbClr val="666666"/>
                </a:solidFill>
                <a:latin typeface="Courier"/>
              </a:rPr>
              <a:t>-</a:t>
            </a:r>
            <a:r>
              <a:rPr>
                <a:latin typeface="Courier"/>
              </a:rPr>
              <a:t> grand) </a:t>
            </a:r>
            <a:r>
              <a:rPr>
                <a:solidFill>
                  <a:srgbClr val="666666"/>
                </a:solidFill>
                <a:latin typeface="Courier"/>
              </a:rPr>
              <a:t>**</a:t>
            </a:r>
            <a:r>
              <a:rPr>
                <a:latin typeface="Courier"/>
              </a:rPr>
              <a:t> </a:t>
            </a:r>
            <a:r>
              <a:rPr>
                <a:solidFill>
                  <a:srgbClr val="40A070"/>
                </a:solidFill>
                <a:latin typeface="Courier"/>
              </a:rPr>
              <a:t>2</a:t>
            </a:r>
            <a:r>
              <a:rPr>
                <a:latin typeface="Courier"/>
              </a:rPr>
              <a:t> </a:t>
            </a:r>
            <a:r>
              <a:rPr b="1">
                <a:solidFill>
                  <a:srgbClr val="007020"/>
                </a:solidFill>
                <a:latin typeface="Courier"/>
              </a:rPr>
              <a:t>for</a:t>
            </a:r>
            <a:r>
              <a:rPr>
                <a:latin typeface="Courier"/>
              </a:rPr>
              <a:t> g </a:t>
            </a:r>
            <a:r>
              <a:rPr b="1">
                <a:solidFill>
                  <a:srgbClr val="007020"/>
                </a:solidFill>
                <a:latin typeface="Courier"/>
              </a:rPr>
              <a:t>in</a:t>
            </a:r>
            <a:r>
              <a:rPr>
                <a:latin typeface="Courier"/>
              </a:rPr>
              <a:t> groups) </a:t>
            </a:r>
            <a:r>
              <a:rPr>
                <a:solidFill>
                  <a:srgbClr val="666666"/>
                </a:solidFill>
                <a:latin typeface="Courier"/>
              </a:rPr>
              <a:t>/</a:t>
            </a:r>
            <a:r>
              <a:rPr>
                <a:latin typeface="Courier"/>
              </a:rPr>
              <a:t> (k </a:t>
            </a:r>
            <a:r>
              <a:rPr>
                <a:solidFill>
                  <a:srgbClr val="666666"/>
                </a:solidFill>
                <a:latin typeface="Courier"/>
              </a:rPr>
              <a:t>-</a:t>
            </a:r>
            <a:r>
              <a:rPr>
                <a:latin typeface="Courier"/>
              </a:rPr>
              <a:t> </a:t>
            </a:r>
            <a:r>
              <a:rPr>
                <a:solidFill>
                  <a:srgbClr val="40A070"/>
                </a:solidFill>
                <a:latin typeface="Courier"/>
              </a:rPr>
              <a:t>1</a:t>
            </a:r>
            <a:r>
              <a:rPr>
                <a:latin typeface="Courier"/>
              </a:rPr>
              <a:t>)</a:t>
            </a:r>
            <a:br/>
            <a:r>
              <a:rPr>
                <a:latin typeface="Courier"/>
              </a:rPr>
              <a:t>msw </a:t>
            </a:r>
            <a:r>
              <a:rPr>
                <a:solidFill>
                  <a:srgbClr val="666666"/>
                </a:solidFill>
                <a:latin typeface="Courier"/>
              </a:rPr>
              <a:t>=</a:t>
            </a:r>
            <a:r>
              <a:rPr>
                <a:latin typeface="Courier"/>
              </a:rPr>
              <a:t> </a:t>
            </a:r>
            <a:r>
              <a:rPr>
                <a:solidFill>
                  <a:srgbClr val="008000"/>
                </a:solidFill>
                <a:latin typeface="Courier"/>
              </a:rPr>
              <a:t>sum</a:t>
            </a:r>
            <a:r>
              <a:rPr>
                <a:latin typeface="Courier"/>
              </a:rPr>
              <a:t>(((g </a:t>
            </a:r>
            <a:r>
              <a:rPr>
                <a:solidFill>
                  <a:srgbClr val="666666"/>
                </a:solidFill>
                <a:latin typeface="Courier"/>
              </a:rPr>
              <a:t>-</a:t>
            </a:r>
            <a:r>
              <a:rPr>
                <a:latin typeface="Courier"/>
              </a:rPr>
              <a:t> g.mean())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008000"/>
                </a:solidFill>
                <a:latin typeface="Courier"/>
              </a:rPr>
              <a:t>sum</a:t>
            </a:r>
            <a:r>
              <a:rPr>
                <a:latin typeface="Courier"/>
              </a:rPr>
              <a:t>() </a:t>
            </a:r>
            <a:r>
              <a:rPr b="1">
                <a:solidFill>
                  <a:srgbClr val="007020"/>
                </a:solidFill>
                <a:latin typeface="Courier"/>
              </a:rPr>
              <a:t>for</a:t>
            </a:r>
            <a:r>
              <a:rPr>
                <a:latin typeface="Courier"/>
              </a:rPr>
              <a:t> g </a:t>
            </a:r>
            <a:r>
              <a:rPr b="1">
                <a:solidFill>
                  <a:srgbClr val="007020"/>
                </a:solidFill>
                <a:latin typeface="Courier"/>
              </a:rPr>
              <a:t>in</a:t>
            </a:r>
            <a:r>
              <a:rPr>
                <a:latin typeface="Courier"/>
              </a:rPr>
              <a:t> groups) </a:t>
            </a:r>
            <a:r>
              <a:rPr>
                <a:solidFill>
                  <a:srgbClr val="666666"/>
                </a:solidFill>
                <a:latin typeface="Courier"/>
              </a:rPr>
              <a:t>/</a:t>
            </a:r>
            <a:r>
              <a:rPr>
                <a:latin typeface="Courier"/>
              </a:rPr>
              <a:t> (N </a:t>
            </a:r>
            <a:r>
              <a:rPr>
                <a:solidFill>
                  <a:srgbClr val="666666"/>
                </a:solidFill>
                <a:latin typeface="Courier"/>
              </a:rPr>
              <a:t>-</a:t>
            </a:r>
            <a:r>
              <a:rPr>
                <a:latin typeface="Courier"/>
              </a:rPr>
              <a:t> k)</a:t>
            </a:r>
            <a:br/>
            <a:r>
              <a:rPr>
                <a:latin typeface="Courier"/>
              </a:rPr>
              <a:t>n0 </a:t>
            </a:r>
            <a:r>
              <a:rPr>
                <a:solidFill>
                  <a:srgbClr val="666666"/>
                </a:solidFill>
                <a:latin typeface="Courier"/>
              </a:rPr>
              <a:t>=</a:t>
            </a:r>
            <a:r>
              <a:rPr>
                <a:latin typeface="Courier"/>
              </a:rPr>
              <a:t> (N </a:t>
            </a:r>
            <a:r>
              <a:rPr>
                <a:solidFill>
                  <a:srgbClr val="666666"/>
                </a:solidFill>
                <a:latin typeface="Courier"/>
              </a:rPr>
              <a:t>-</a:t>
            </a:r>
            <a:r>
              <a:rPr>
                <a:latin typeface="Courier"/>
              </a:rPr>
              <a:t> </a:t>
            </a:r>
            <a:r>
              <a:rPr>
                <a:solidFill>
                  <a:srgbClr val="008000"/>
                </a:solidFill>
                <a:latin typeface="Courier"/>
              </a:rPr>
              <a:t>sum</a:t>
            </a:r>
            <a:r>
              <a:rPr>
                <a:latin typeface="Courier"/>
              </a:rPr>
              <a:t>(</a:t>
            </a:r>
            <a:r>
              <a:rPr>
                <a:solidFill>
                  <a:srgbClr val="008000"/>
                </a:solidFill>
                <a:latin typeface="Courier"/>
              </a:rPr>
              <a:t>len</a:t>
            </a:r>
            <a:r>
              <a:rPr>
                <a:latin typeface="Courier"/>
              </a:rPr>
              <a:t>(g) </a:t>
            </a:r>
            <a:r>
              <a:rPr>
                <a:solidFill>
                  <a:srgbClr val="666666"/>
                </a:solidFill>
                <a:latin typeface="Courier"/>
              </a:rPr>
              <a:t>**</a:t>
            </a:r>
            <a:r>
              <a:rPr>
                <a:latin typeface="Courier"/>
              </a:rPr>
              <a:t> </a:t>
            </a:r>
            <a:r>
              <a:rPr>
                <a:solidFill>
                  <a:srgbClr val="40A070"/>
                </a:solidFill>
                <a:latin typeface="Courier"/>
              </a:rPr>
              <a:t>2</a:t>
            </a:r>
            <a:r>
              <a:rPr>
                <a:latin typeface="Courier"/>
              </a:rPr>
              <a:t> </a:t>
            </a:r>
            <a:r>
              <a:rPr b="1">
                <a:solidFill>
                  <a:srgbClr val="007020"/>
                </a:solidFill>
                <a:latin typeface="Courier"/>
              </a:rPr>
              <a:t>for</a:t>
            </a:r>
            <a:r>
              <a:rPr>
                <a:latin typeface="Courier"/>
              </a:rPr>
              <a:t> g </a:t>
            </a:r>
            <a:r>
              <a:rPr b="1">
                <a:solidFill>
                  <a:srgbClr val="007020"/>
                </a:solidFill>
                <a:latin typeface="Courier"/>
              </a:rPr>
              <a:t>in</a:t>
            </a:r>
            <a:r>
              <a:rPr>
                <a:latin typeface="Courier"/>
              </a:rPr>
              <a:t> groups) </a:t>
            </a:r>
            <a:r>
              <a:rPr>
                <a:solidFill>
                  <a:srgbClr val="666666"/>
                </a:solidFill>
                <a:latin typeface="Courier"/>
              </a:rPr>
              <a:t>/</a:t>
            </a:r>
            <a:r>
              <a:rPr>
                <a:latin typeface="Courier"/>
              </a:rPr>
              <a:t> N) </a:t>
            </a:r>
            <a:r>
              <a:rPr>
                <a:solidFill>
                  <a:srgbClr val="666666"/>
                </a:solidFill>
                <a:latin typeface="Courier"/>
              </a:rPr>
              <a:t>/</a:t>
            </a:r>
            <a:r>
              <a:rPr>
                <a:latin typeface="Courier"/>
              </a:rPr>
              <a:t> (k </a:t>
            </a:r>
            <a:r>
              <a:rPr>
                <a:solidFill>
                  <a:srgbClr val="666666"/>
                </a:solidFill>
                <a:latin typeface="Courier"/>
              </a:rPr>
              <a:t>-</a:t>
            </a:r>
            <a:r>
              <a:rPr>
                <a:latin typeface="Courier"/>
              </a:rPr>
              <a:t> </a:t>
            </a:r>
            <a:r>
              <a:rPr>
                <a:solidFill>
                  <a:srgbClr val="40A070"/>
                </a:solidFill>
                <a:latin typeface="Courier"/>
              </a:rPr>
              <a:t>1</a:t>
            </a:r>
            <a:r>
              <a:rPr>
                <a:latin typeface="Courier"/>
              </a:rPr>
              <a:t>)</a:t>
            </a:r>
            <a:br/>
            <a:br/>
            <a:r>
              <a:rPr>
                <a:latin typeface="Courier"/>
              </a:rPr>
              <a:t>icc </a:t>
            </a:r>
            <a:r>
              <a:rPr>
                <a:solidFill>
                  <a:srgbClr val="666666"/>
                </a:solidFill>
                <a:latin typeface="Courier"/>
              </a:rPr>
              <a:t>=</a:t>
            </a:r>
            <a:r>
              <a:rPr>
                <a:latin typeface="Courier"/>
              </a:rPr>
              <a:t> (msb </a:t>
            </a:r>
            <a:r>
              <a:rPr>
                <a:solidFill>
                  <a:srgbClr val="666666"/>
                </a:solidFill>
                <a:latin typeface="Courier"/>
              </a:rPr>
              <a:t>-</a:t>
            </a:r>
            <a:r>
              <a:rPr>
                <a:latin typeface="Courier"/>
              </a:rPr>
              <a:t> msw) </a:t>
            </a:r>
            <a:r>
              <a:rPr>
                <a:solidFill>
                  <a:srgbClr val="666666"/>
                </a:solidFill>
                <a:latin typeface="Courier"/>
              </a:rPr>
              <a:t>/</a:t>
            </a:r>
            <a:r>
              <a:rPr>
                <a:latin typeface="Courier"/>
              </a:rPr>
              <a:t> (msb </a:t>
            </a:r>
            <a:r>
              <a:rPr>
                <a:solidFill>
                  <a:srgbClr val="666666"/>
                </a:solidFill>
                <a:latin typeface="Courier"/>
              </a:rPr>
              <a:t>+</a:t>
            </a:r>
            <a:r>
              <a:rPr>
                <a:latin typeface="Courier"/>
              </a:rPr>
              <a:t> (n0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msw)</a:t>
            </a:r>
            <a:br/>
            <a:r>
              <a:rPr>
                <a:latin typeface="Courier"/>
              </a:rPr>
              <a:t>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(n0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br/>
            <a:r>
              <a:rPr>
                <a:solidFill>
                  <a:srgbClr val="008000"/>
                </a:solidFill>
                <a:latin typeface="Courier"/>
              </a:rPr>
              <a:t>print</a:t>
            </a:r>
            <a:r>
              <a:rPr>
                <a:latin typeface="Courier"/>
              </a:rPr>
              <a:t>(</a:t>
            </a:r>
            <a:r>
              <a:rPr>
                <a:solidFill>
                  <a:srgbClr val="BB6688"/>
                </a:solidFill>
                <a:latin typeface="Courier"/>
              </a:rPr>
              <a:t>f"ICC </a:t>
            </a:r>
            <a:r>
              <a:rPr>
                <a:solidFill>
                  <a:srgbClr val="4070A0"/>
                </a:solidFill>
                <a:latin typeface="Courier"/>
              </a:rPr>
              <a:t>{</a:t>
            </a:r>
            <a:r>
              <a:rPr>
                <a:latin typeface="Courier"/>
              </a:rPr>
              <a:t>icc</a:t>
            </a:r>
            <a:r>
              <a:rPr>
                <a:solidFill>
                  <a:srgbClr val="4070A0"/>
                </a:solidFill>
                <a:latin typeface="Courier"/>
              </a:rPr>
              <a:t>:.3f}</a:t>
            </a:r>
            <a:r>
              <a:rPr>
                <a:solidFill>
                  <a:srgbClr val="BB6688"/>
                </a:solidFill>
                <a:latin typeface="Courier"/>
              </a:rPr>
              <a:t>, average cluster </a:t>
            </a:r>
            <a:r>
              <a:rPr>
                <a:solidFill>
                  <a:srgbClr val="4070A0"/>
                </a:solidFill>
                <a:latin typeface="Courier"/>
              </a:rPr>
              <a:t>{</a:t>
            </a:r>
            <a:r>
              <a:rPr>
                <a:latin typeface="Courier"/>
              </a:rPr>
              <a:t>n0</a:t>
            </a:r>
            <a:r>
              <a:rPr>
                <a:solidFill>
                  <a:srgbClr val="4070A0"/>
                </a:solidFill>
                <a:latin typeface="Courier"/>
              </a:rPr>
              <a:t>:.0f}</a:t>
            </a:r>
            <a:r>
              <a:rPr>
                <a:solidFill>
                  <a:srgbClr val="BB6688"/>
                </a:solidFill>
                <a:latin typeface="Courier"/>
              </a:rPr>
              <a:t>, design effect </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f"effective sample size </a:t>
            </a:r>
            <a:r>
              <a:rPr>
                <a:solidFill>
                  <a:srgbClr val="4070A0"/>
                </a:solidFill>
                <a:latin typeface="Courier"/>
              </a:rPr>
              <a:t>{</a:t>
            </a:r>
            <a:r>
              <a:rPr>
                <a:latin typeface="Courier"/>
              </a:rPr>
              <a:t>N </a:t>
            </a:r>
            <a:r>
              <a:rPr>
                <a:solidFill>
                  <a:srgbClr val="666666"/>
                </a:solidFill>
                <a:latin typeface="Courier"/>
              </a:rPr>
              <a:t>/</a:t>
            </a:r>
            <a:r>
              <a:rPr>
                <a:latin typeface="Courier"/>
              </a:rPr>
              <a:t> deff</a:t>
            </a:r>
            <a:r>
              <a:rPr>
                <a:solidFill>
                  <a:srgbClr val="4070A0"/>
                </a:solidFill>
                <a:latin typeface="Courier"/>
              </a:rPr>
              <a:t>:.0f}</a:t>
            </a:r>
            <a:r>
              <a:rPr>
                <a:solidFill>
                  <a:srgbClr val="BB6688"/>
                </a:solidFill>
                <a:latin typeface="Courier"/>
              </a:rPr>
              <a:t> of </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rapport vaut 1,8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lme4::lmer(rate ~ 1 + (1 | school_id)) gives the same variance components.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le rapport vaut 1,8</a:t>
            </a:r>
          </a:p>
        </p:txBody>
      </p:sp>
      <p:sp>
        <p:nvSpPr>
          <p:cNvPr id="3" name="Content Placeholder 2"/>
          <p:cNvSpPr>
            <a:spLocks noGrp="1"/>
          </p:cNvSpPr>
          <p:nvPr>
            <p:ph idx="1"/>
          </p:nvPr>
        </p:nvSpPr>
        <p:spPr/>
        <p:txBody>
          <a:bodyPr/>
          <a:lstStyle/>
          <a:p>
            <a:pPr lvl="0"/>
            <a:r>
              <a:rPr/>
              <a:t>Coefficient de corrélation intra-classe 0,060, grappe moyenne 50, effet de plan 3,94 — Six pour cent de la variation de…</a:t>
            </a:r>
          </a:p>
          <a:p>
            <a:pPr lvl="0"/>
            <a:r>
              <a:rPr/>
              <a:t>Taille d’échantillon efficace 304, non 1 200 — L’erreur-type croît comme la racine de l’effet de plan, et la racine de…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bien faire</a:t>
            </a:r>
          </a:p>
        </p:txBody>
      </p:sp>
      <p:sp>
        <p:nvSpPr>
          <p:cNvPr id="3" name="Content Placeholder 2"/>
          <p:cNvSpPr>
            <a:spLocks noGrp="1"/>
          </p:cNvSpPr>
          <p:nvPr>
            <p:ph idx="1"/>
          </p:nvPr>
        </p:nvSpPr>
        <p:spPr/>
        <p:txBody>
          <a:bodyPr/>
          <a:lstStyle/>
          <a:p>
            <a:pPr lvl="0"/>
            <a:r>
              <a:rPr/>
              <a:t>Agréger à l’unité d’attribution — Calculez un nombre par école, testez les 24</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bien faire — En Python</a:t>
            </a:r>
          </a:p>
        </p:txBody>
      </p:sp>
      <p:sp>
        <p:nvSpPr>
          <p:cNvPr id="3" name="Content Placeholder 2"/>
          <p:cNvSpPr>
            <a:spLocks noGrp="1"/>
          </p:cNvSpPr>
          <p:nvPr>
            <p:ph idx="1"/>
          </p:nvPr>
        </p:nvSpPr>
        <p:spPr/>
        <p:txBody>
          <a:bodyPr/>
          <a:lstStyle/>
          <a:p>
            <a:pPr lvl="0" indent="0">
              <a:buNone/>
            </a:pPr>
            <a:r>
              <a:rPr>
                <a:latin typeface="Courier"/>
              </a:rPr>
              <a:t>sizes </a:t>
            </a:r>
            <a:r>
              <a:rPr>
                <a:solidFill>
                  <a:srgbClr val="666666"/>
                </a:solidFill>
                <a:latin typeface="Courier"/>
              </a:rPr>
              <a:t>=</a:t>
            </a:r>
            <a:r>
              <a:rPr>
                <a:latin typeface="Courier"/>
              </a:rPr>
              <a:t> per_student.groupby(</a:t>
            </a:r>
            <a:r>
              <a:rPr>
                <a:solidFill>
                  <a:srgbClr val="4070A0"/>
                </a:solidFill>
                <a:latin typeface="Courier"/>
              </a:rPr>
              <a:t>"school_id"</a:t>
            </a:r>
            <a:r>
              <a:rPr>
                <a:latin typeface="Courier"/>
              </a:rPr>
              <a:t>).size().rename(</a:t>
            </a:r>
            <a:r>
              <a:rPr>
                <a:solidFill>
                  <a:srgbClr val="4070A0"/>
                </a:solidFill>
                <a:latin typeface="Courier"/>
              </a:rPr>
              <a:t>"students"</a:t>
            </a:r>
            <a:r>
              <a:rPr>
                <a:latin typeface="Courier"/>
              </a:rPr>
              <a:t>)</a:t>
            </a:r>
            <a:br/>
            <a:r>
              <a:rPr>
                <a:latin typeface="Courier"/>
              </a:rPr>
              <a:t>sized </a:t>
            </a:r>
            <a:r>
              <a:rPr>
                <a:solidFill>
                  <a:srgbClr val="666666"/>
                </a:solidFill>
                <a:latin typeface="Courier"/>
              </a:rPr>
              <a:t>=</a:t>
            </a:r>
            <a:r>
              <a:rPr>
                <a:latin typeface="Courier"/>
              </a:rPr>
              <a:t> per_school.merge(sizes, on</a:t>
            </a:r>
            <a:r>
              <a:rPr>
                <a:solidFill>
                  <a:srgbClr val="666666"/>
                </a:solidFill>
                <a:latin typeface="Courier"/>
              </a:rPr>
              <a:t>=</a:t>
            </a:r>
            <a:r>
              <a:rPr>
                <a:solidFill>
                  <a:srgbClr val="4070A0"/>
                </a:solidFill>
                <a:latin typeface="Courier"/>
              </a:rPr>
              <a:t>"school_id"</a:t>
            </a:r>
            <a:r>
              <a:rPr>
                <a:latin typeface="Courier"/>
              </a:rPr>
              <a:t>)</a:t>
            </a:r>
            <a:br/>
            <a:r>
              <a:rPr>
                <a:latin typeface="Courier"/>
              </a:rPr>
              <a:t>fed_rows </a:t>
            </a:r>
            <a:r>
              <a:rPr>
                <a:solidFill>
                  <a:srgbClr val="666666"/>
                </a:solidFill>
                <a:latin typeface="Courier"/>
              </a:rPr>
              <a:t>=</a:t>
            </a:r>
            <a:r>
              <a:rPr>
                <a:latin typeface="Courier"/>
              </a:rPr>
              <a:t> sized[sized[</a:t>
            </a:r>
            <a:r>
              <a:rPr>
                <a:solidFill>
                  <a:srgbClr val="4070A0"/>
                </a:solidFill>
                <a:latin typeface="Courier"/>
              </a:rPr>
              <a:t>"feeding_programme"</a:t>
            </a:r>
            <a:r>
              <a:rPr>
                <a:latin typeface="Courier"/>
              </a:rPr>
              <a:t>]]</a:t>
            </a:r>
            <a:b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fed_rows[</a:t>
            </a:r>
            <a:r>
              <a:rPr>
                <a:solidFill>
                  <a:srgbClr val="4070A0"/>
                </a:solidFill>
                <a:latin typeface="Courier"/>
              </a:rPr>
              <a:t>'rate'</a:t>
            </a:r>
            <a:r>
              <a:rPr>
                <a:latin typeface="Courier"/>
              </a:rPr>
              <a:t>]</a:t>
            </a:r>
            <a:r>
              <a:rPr>
                <a:solidFill>
                  <a:srgbClr val="4070A0"/>
                </a:solidFill>
                <a:latin typeface="Courier"/>
              </a:rPr>
              <a:t>.</a:t>
            </a:r>
            <a:r>
              <a:rPr>
                <a:latin typeface="Courier"/>
              </a:rPr>
              <a:t>mean()</a:t>
            </a:r>
            <a:r>
              <a:rPr>
                <a:solidFill>
                  <a:srgbClr val="4070A0"/>
                </a:solidFill>
                <a:latin typeface="Courier"/>
              </a:rPr>
              <a:t>:.2%}</a:t>
            </a:r>
            <a:r>
              <a:rPr>
                <a:solidFill>
                  <a:srgbClr val="BB6688"/>
                </a:solidFill>
                <a:latin typeface="Courier"/>
              </a:rPr>
              <a:t>, "</a:t>
            </a:r>
            <a:br/>
            <a:r>
              <a:rPr>
                <a:latin typeface="Courier"/>
              </a:rPr>
              <a:t>      </a:t>
            </a:r>
            <a:r>
              <a:rPr>
                <a:solidFill>
                  <a:srgbClr val="BB6688"/>
                </a:solidFill>
                <a:latin typeface="Courier"/>
              </a:rPr>
              <a:t>f"weighted by roster </a:t>
            </a:r>
            <a:r>
              <a:rPr>
                <a:solidFill>
                  <a:srgbClr val="4070A0"/>
                </a:solidFill>
                <a:latin typeface="Courier"/>
              </a:rPr>
              <a:t>{</a:t>
            </a:r>
            <a:r>
              <a:rPr>
                <a:latin typeface="Courier"/>
              </a:rPr>
              <a:t>np</a:t>
            </a:r>
            <a:r>
              <a:rPr>
                <a:solidFill>
                  <a:srgbClr val="4070A0"/>
                </a:solidFill>
                <a:latin typeface="Courier"/>
              </a:rPr>
              <a:t>.</a:t>
            </a:r>
            <a:r>
              <a:rPr>
                <a:latin typeface="Courier"/>
              </a:rPr>
              <a:t>average(fed_rows[</a:t>
            </a:r>
            <a:r>
              <a:rPr>
                <a:solidFill>
                  <a:srgbClr val="4070A0"/>
                </a:solidFill>
                <a:latin typeface="Courier"/>
              </a:rPr>
              <a:t>'rate'</a:t>
            </a:r>
            <a:r>
              <a:rPr>
                <a:latin typeface="Courier"/>
              </a:rPr>
              <a:t>], weights</a:t>
            </a:r>
            <a:r>
              <a:rPr>
                <a:solidFill>
                  <a:srgbClr val="666666"/>
                </a:solidFill>
                <a:latin typeface="Courier"/>
              </a:rPr>
              <a:t>=</a:t>
            </a:r>
            <a:r>
              <a:rPr>
                <a:latin typeface="Courier"/>
              </a:rPr>
              <a:t>fed_rows[</a:t>
            </a:r>
            <a:r>
              <a:rPr>
                <a:solidFill>
                  <a:srgbClr val="4070A0"/>
                </a:solidFill>
                <a:latin typeface="Courier"/>
              </a:rPr>
              <a:t>'students'</a:t>
            </a:r>
            <a:r>
              <a:rPr>
                <a:latin typeface="Courier"/>
              </a:rPr>
              <a:t>])</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bien faire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Weighting is a judgement about what the average school means, not a fix.</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façons de bien faire</a:t>
            </a:r>
          </a:p>
        </p:txBody>
      </p:sp>
      <p:sp>
        <p:nvSpPr>
          <p:cNvPr id="3" name="Content Placeholder 2"/>
          <p:cNvSpPr>
            <a:spLocks noGrp="1"/>
          </p:cNvSpPr>
          <p:nvPr>
            <p:ph idx="1"/>
          </p:nvPr>
        </p:nvSpPr>
        <p:spPr/>
        <p:txBody>
          <a:bodyPr/>
          <a:lstStyle/>
          <a:p>
            <a:pPr lvl="0"/>
            <a:r>
              <a:rPr/>
              <a:t>Employer un modèle mixte avec une constante aléatoire par école — Il garde chaque élève, estime explicitement la…</a:t>
            </a:r>
          </a:p>
          <a:p>
            <a:pPr lvl="0"/>
            <a:r>
              <a:rPr/>
              <a:t>Employer des erreurs-types robustes aux grappes — Elles gardent le modèle au niveau élève et corrigent l’erreur-type du…</a:t>
            </a:r>
          </a:p>
          <a:p>
            <a:pPr lvl="0"/>
            <a:r>
              <a:rPr/>
              <a:t>Avec 24 grappes, agrégez — Le modèle mixte apporte de la précision quand les grappes sont nombreuses et de tailles…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piège dans trois autres cours</a:t>
            </a:r>
          </a:p>
        </p:txBody>
      </p:sp>
      <p:sp>
        <p:nvSpPr>
          <p:cNvPr id="3" name="Content Placeholder 2"/>
          <p:cNvSpPr>
            <a:spLocks noGrp="1"/>
          </p:cNvSpPr>
          <p:nvPr>
            <p:ph idx="1"/>
          </p:nvPr>
        </p:nvSpPr>
        <p:spPr/>
        <p:txBody>
          <a:bodyPr/>
          <a:lstStyle/>
          <a:p>
            <a:pPr lvl="0"/>
            <a:r>
              <a:rPr/>
              <a:t>La corrélation — La corrélation point-bisériale entre cantine et présence vaut 0,161 au niveau élève et 0,588 au niveau…</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piège dans trois autres cours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f"student level r = </a:t>
            </a:r>
            <a:r>
              <a:rPr>
                <a:solidFill>
                  <a:srgbClr val="4070A0"/>
                </a:solidFill>
                <a:latin typeface="Courier"/>
              </a:rPr>
              <a:t>{</a:t>
            </a:r>
            <a:r>
              <a:rPr>
                <a:latin typeface="Courier"/>
              </a:rPr>
              <a:t>np</a:t>
            </a:r>
            <a:r>
              <a:rPr>
                <a:solidFill>
                  <a:srgbClr val="4070A0"/>
                </a:solidFill>
                <a:latin typeface="Courier"/>
              </a:rPr>
              <a:t>.</a:t>
            </a:r>
            <a:r>
              <a:rPr>
                <a:latin typeface="Courier"/>
              </a:rPr>
              <a:t>corrcoef(per_student[</a:t>
            </a:r>
            <a:r>
              <a:rPr>
                <a:solidFill>
                  <a:srgbClr val="4070A0"/>
                </a:solidFill>
                <a:latin typeface="Courier"/>
              </a:rPr>
              <a:t>'feeding_programme'</a:t>
            </a:r>
            <a:r>
              <a:rPr>
                <a:latin typeface="Courier"/>
              </a:rPr>
              <a:t>], per_student[</a:t>
            </a:r>
            <a:r>
              <a:rPr>
                <a:solidFill>
                  <a:srgbClr val="4070A0"/>
                </a:solidFill>
                <a:latin typeface="Courier"/>
              </a:rPr>
              <a:t>'rate'</a:t>
            </a:r>
            <a:r>
              <a:rPr>
                <a:latin typeface="Courier"/>
              </a:rPr>
              <a:t>])[</a:t>
            </a:r>
            <a:r>
              <a:rPr>
                <a:solidFill>
                  <a:srgbClr val="40A070"/>
                </a:solidFill>
                <a:latin typeface="Courier"/>
              </a:rPr>
              <a:t>0</a:t>
            </a:r>
            <a:r>
              <a:rPr>
                <a:latin typeface="Courier"/>
              </a:rPr>
              <a:t>,</a:t>
            </a:r>
            <a:r>
              <a:rPr>
                <a:solidFill>
                  <a:srgbClr val="40A070"/>
                </a:solidFill>
                <a:latin typeface="Courier"/>
              </a:rPr>
              <a:t>1</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f"school level  r = </a:t>
            </a:r>
            <a:r>
              <a:rPr>
                <a:solidFill>
                  <a:srgbClr val="4070A0"/>
                </a:solidFill>
                <a:latin typeface="Courier"/>
              </a:rPr>
              <a:t>{</a:t>
            </a:r>
            <a:r>
              <a:rPr>
                <a:latin typeface="Courier"/>
              </a:rPr>
              <a:t>np</a:t>
            </a:r>
            <a:r>
              <a:rPr>
                <a:solidFill>
                  <a:srgbClr val="4070A0"/>
                </a:solidFill>
                <a:latin typeface="Courier"/>
              </a:rPr>
              <a:t>.</a:t>
            </a:r>
            <a:r>
              <a:rPr>
                <a:latin typeface="Courier"/>
              </a:rPr>
              <a:t>corrcoef(per_school[</a:t>
            </a:r>
            <a:r>
              <a:rPr>
                <a:solidFill>
                  <a:srgbClr val="4070A0"/>
                </a:solidFill>
                <a:latin typeface="Courier"/>
              </a:rPr>
              <a:t>'feeding_programme'</a:t>
            </a:r>
            <a:r>
              <a:rPr>
                <a:latin typeface="Courier"/>
              </a:rPr>
              <a:t>], per_school[</a:t>
            </a:r>
            <a:r>
              <a:rPr>
                <a:solidFill>
                  <a:srgbClr val="4070A0"/>
                </a:solidFill>
                <a:latin typeface="Courier"/>
              </a:rPr>
              <a:t>'rate'</a:t>
            </a:r>
            <a:r>
              <a:rPr>
                <a:latin typeface="Courier"/>
              </a:rPr>
              <a:t>])[</a:t>
            </a:r>
            <a:r>
              <a:rPr>
                <a:solidFill>
                  <a:srgbClr val="40A070"/>
                </a:solidFill>
                <a:latin typeface="Courier"/>
              </a:rPr>
              <a:t>0</a:t>
            </a:r>
            <a:r>
              <a:rPr>
                <a:latin typeface="Courier"/>
              </a:rPr>
              <a:t>,</a:t>
            </a:r>
            <a:r>
              <a:rPr>
                <a:solidFill>
                  <a:srgbClr val="40A070"/>
                </a:solidFill>
                <a:latin typeface="Courier"/>
              </a:rPr>
              <a:t>1</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piège dans trois autres cours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a:t>
            </a:r>
            <a:r>
              <a:rPr>
                <a:latin typeface="Courier"/>
              </a:rPr>
              <a:t>(</a:t>
            </a:r>
            <a:r>
              <a:rPr>
                <a:solidFill>
                  <a:srgbClr val="06287E"/>
                </a:solidFill>
                <a:latin typeface="Courier"/>
              </a:rPr>
              <a:t>as.numeric</a:t>
            </a:r>
            <a:r>
              <a:rPr>
                <a:latin typeface="Courier"/>
              </a:rPr>
              <a:t>(per_student</a:t>
            </a:r>
            <a:r>
              <a:rPr>
                <a:solidFill>
                  <a:srgbClr val="4070A0"/>
                </a:solidFill>
                <a:latin typeface="Courier"/>
              </a:rPr>
              <a:t>$</a:t>
            </a:r>
            <a:r>
              <a:rPr>
                <a:latin typeface="Courier"/>
              </a:rPr>
              <a:t>feeding_programme), per_student</a:t>
            </a:r>
            <a:r>
              <a:rPr>
                <a:solidFill>
                  <a:srgbClr val="4070A0"/>
                </a:solidFill>
                <a:latin typeface="Courier"/>
              </a:rPr>
              <a:t>$</a:t>
            </a:r>
            <a:r>
              <a:rPr>
                <a:latin typeface="Courier"/>
              </a:rPr>
              <a:t>rate)</a:t>
            </a:r>
            <a:br/>
            <a:r>
              <a:rPr>
                <a:solidFill>
                  <a:srgbClr val="06287E"/>
                </a:solidFill>
                <a:latin typeface="Courier"/>
              </a:rPr>
              <a:t>cor</a:t>
            </a:r>
            <a:r>
              <a:rPr>
                <a:latin typeface="Courier"/>
              </a:rPr>
              <a:t>(</a:t>
            </a:r>
            <a:r>
              <a:rPr>
                <a:solidFill>
                  <a:srgbClr val="06287E"/>
                </a:solidFill>
                <a:latin typeface="Courier"/>
              </a:rPr>
              <a:t>as.numeric</a:t>
            </a:r>
            <a:r>
              <a:rPr>
                <a:latin typeface="Courier"/>
              </a:rPr>
              <a:t>(per_school</a:t>
            </a:r>
            <a:r>
              <a:rPr>
                <a:solidFill>
                  <a:srgbClr val="4070A0"/>
                </a:solidFill>
                <a:latin typeface="Courier"/>
              </a:rPr>
              <a:t>$</a:t>
            </a:r>
            <a:r>
              <a:rPr>
                <a:latin typeface="Courier"/>
              </a:rPr>
              <a:t>feeding_programme), per_school</a:t>
            </a:r>
            <a:r>
              <a:rPr>
                <a:solidFill>
                  <a:srgbClr val="4070A0"/>
                </a:solidFill>
                <a:latin typeface="Courier"/>
              </a:rPr>
              <a:t>$</a:t>
            </a:r>
            <a:r>
              <a:rPr>
                <a:latin typeface="Courier"/>
              </a:rPr>
              <a:t>rate)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même piège dans trois autres cours</a:t>
            </a:r>
          </a:p>
        </p:txBody>
      </p:sp>
      <p:sp>
        <p:nvSpPr>
          <p:cNvPr id="3" name="Content Placeholder 2"/>
          <p:cNvSpPr>
            <a:spLocks noGrp="1"/>
          </p:cNvSpPr>
          <p:nvPr>
            <p:ph idx="1"/>
          </p:nvPr>
        </p:nvSpPr>
        <p:spPr/>
        <p:txBody>
          <a:bodyPr/>
          <a:lstStyle/>
          <a:p>
            <a:pPr lvl="0"/>
            <a:r>
              <a:rPr/>
              <a:t>Les points d’eau — La fonctionnalité est attribuée par point et mesurée par visite</a:t>
            </a:r>
          </a:p>
          <a:p>
            <a:pPr lvl="0"/>
            <a:r>
              <a:rPr/>
              <a:t>Les cas orientés — Un travailleur social suivant quarante cas est un travailleur social, et comparer des résultats…</a:t>
            </a:r>
          </a:p>
          <a:p>
            <a:pPr lvl="0"/>
            <a:r>
              <a:rPr/>
              <a:t>Les mesures répétées sur le même ménage — Trois passages d’enquête sur un ménage font trois lignes et un ménage, et la…</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le rapport comme une affirmation sur la généralisation</a:t>
            </a:r>
          </a:p>
        </p:txBody>
      </p:sp>
      <p:sp>
        <p:nvSpPr>
          <p:cNvPr id="3" name="Content Placeholder 2"/>
          <p:cNvSpPr>
            <a:spLocks noGrp="1"/>
          </p:cNvSpPr>
          <p:nvPr>
            <p:ph idx="1"/>
          </p:nvPr>
        </p:nvSpPr>
        <p:spPr/>
        <p:txBody>
          <a:bodyPr/>
          <a:lstStyle/>
          <a:p>
            <a:pPr lvl="0"/>
            <a:r>
              <a:rPr/>
              <a:t>Avec 24 écoles, « la cantine augmente-t-elle la présence » est répondu par quinze écoles qui en ont une contre neuf qui…</a:t>
            </a:r>
          </a:p>
          <a:p>
            <a:pPr lvl="0"/>
            <a:r>
              <a:rPr/>
              <a:t>Le t de 5,41 au niveau élève est une affirmation sur une étude qui n’a jamais eu lieu — C’est la réponse qu’on…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Attendance and school feeding, February to April 2024
  Schools with feeding      90.25%   15 schools
  Schools without           85.04%    9 schools
  Difference +5.21 points, 95% CI 1.6 to 8.8, t = 3.11, Welch df 12.7
  The programme is assigned by school: no school has both fed and unfed
  students, so the analysis has 24 independent units and not 1,200. The
  student-level comparison gives the same effect with t = 5.41; that
  statistic is not reported because it treats 50 children in one school as
  50 independent observations (ICC 0.060, design effect 3.94, effective
  sample size 304).
  The comparison is observational. Schools were not randomised into the
  programme and the difference should not be read as the effect of feeding
  alone.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coûte deux lignes et c’est celui qu’un relecteur cherchera — Bien choisir l’unité d’analyse rend…</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leçon suivante porte sur la corrélation — là où le même problème de grappes fait passer un r de 0,16 à 0,59, et où c’est la phrase écrite sous le nombre qui fait l’essentiel des dégâts.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https://data-analysis.cassion.dev/fr/cours/applied-statistics-for-programmes/stat-06-the-unit-of-analysis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 deux cents élèves, vingt-quatre décisions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La cantine a été attribuée par école, non par enfant. Testez-la sur 1 200 élèves et t vaut 5,41 ; testez-la sur les 24 écoles réellement attribuées et t vaut 3,11. L’effet a la même taille. Une seule des deux erreurs-types est honnête.</vt:lpwstr>
  </property>
</Properties>
</file>