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3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slide" Target="slides/slide23.xml" /><Relationship Id="rId25" Type="http://schemas.openxmlformats.org/officeDocument/2006/relationships/slide" Target="slides/slide24.xml" /><Relationship Id="rId26" Type="http://schemas.openxmlformats.org/officeDocument/2006/relationships/slide" Target="slides/slide25.xml" /><Relationship Id="rId27" Type="http://schemas.openxmlformats.org/officeDocument/2006/relationships/slide" Target="slides/slide26.xml" /><Relationship Id="rId28" Type="http://schemas.openxmlformats.org/officeDocument/2006/relationships/slide" Target="slides/slide27.xml" /><Relationship Id="rId29" Type="http://schemas.openxmlformats.org/officeDocument/2006/relationships/slide" Target="slides/slide28.xml" /><Relationship Id="rId30" Type="http://schemas.openxmlformats.org/officeDocument/2006/relationships/slide" Target="slides/slide29.xml" /><Relationship Id="rId31" Type="http://schemas.openxmlformats.org/officeDocument/2006/relationships/slide" Target="slides/slide30.xml" /><Relationship Id="rId32" Type="http://schemas.openxmlformats.org/officeDocument/2006/relationships/notesMaster" Target="notesMasters/notesMaster1.xml" /><Relationship Id="rId34" Type="http://schemas.openxmlformats.org/officeDocument/2006/relationships/viewProps" Target="viewProps.xml" /><Relationship Id="rId33" Type="http://schemas.openxmlformats.org/officeDocument/2006/relationships/presProps" Target="presProps.xml" /><Relationship Id="rId1" Type="http://schemas.openxmlformats.org/officeDocument/2006/relationships/slideMaster" Target="slideMasters/slideMaster1.xml" /><Relationship Id="rId36" Type="http://schemas.openxmlformats.org/officeDocument/2006/relationships/tableStyles" Target="tableStyles.xml" /><Relationship Id="rId35"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16.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9.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22.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25.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26.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28.xml" /><Relationship Id="rId1" Type="http://schemas.openxmlformats.org/officeDocument/2006/relationships/notesMaster" Target="../notesMasters/notesMaster1.xml" /></Relationships>
</file>

<file path=ppt/notesSlides/_rels/notesSlide12.xml.rels><?xml version="1.0" encoding="UTF-8"?><Relationships xmlns="http://schemas.openxmlformats.org/package/2006/relationships"><Relationship Id="rId2" Type="http://schemas.openxmlformats.org/officeDocument/2006/relationships/slide" Target="../slides/slide29.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présence et la littératie de fin d’année corrèlent à 0,039 sur 659 élèves — un intervalle de −0,04 à +0,12, ce qui est aussi proche de rien qu’un jeu de données peut l’être. La corrélation que tout le monde suppose présente dans le registre n’y est pas, et le rapporter est le constat.</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présence et la littératie corrèlent à 0,039. Chaque document de programme éducatif suppose cette relation et la plupart en citent un chiffre. Dans ce registre elle est absente. C’est un résultat, et il lui faut un intervalle avant d’en être un.</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r = 0,039, IC à 95 % −0,037 à +0,115. L’intervalle contient zéro et toute valeur qu’il contient est négligeable ; ce n’est donc pas un résultat nul par manque de puissance — 659 élèves suffisent à dire que si une relation existe, elle est trop petite pour compter. Comparez le même intervalle sur la seconde paire : r = 0,849, IC 0,826 à 0,869, où l’intervalle entier est grand. Une corrélation sans intervalle est le même défaut qu’une proportion sans le sien, et </a:t>
            </a:r>
            <a:r>
              <a:rPr>
                <a:latin typeface="Courier"/>
              </a:rPr>
              <a:t>cor.test</a:t>
            </a:r>
            <a:r>
              <a:rPr/>
              <a:t> le donne gratuitement.</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littératie et la numératie corrèlent à 0,849, ce qui est le plus grand r de ce cours et le moins intéressant. C’est un enfant, un jour d’épreuve, deux copies de quarante items. Un enfant malade, à jeun, incapable de lire les consignes, ou simplement bon élève, obtient des scores voisins aux deux. La corrélation est une propriété de la mesure, non une découverte sur la littératie et la numératie. Demandez ce qu’il faudrait pour que la corrélation soit nulle. Ici la réponse est « le même enfant devrait réussir indépendamment deux copies passées à une demi-heure d’intervalle », ce que personne ne croit — donc un r élevé ne porte aucune information. Une corrélation n’est informative que si son absence était plausible, et c’est un jugement sur le monde plutôt que sur les données.</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 r de 0,199 sonne comme une relation et explique quatre pour cent de la variation. Élever au carré est la défense la moins chère contre la surlecture d’une corrélation moyenne, et le nombre à mettre dans un rapport est généralement r² plutôt que r.</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leçon 1 a trouvé onze ménages dont la consommation </a:t>
            </a:r>
            <a:r>
              <a:rPr i="1"/>
              <a:t>totale</a:t>
            </a:r>
            <a:r>
              <a:rPr/>
              <a:t> avait été saisie dans une colonne par personne. Regardez ce que ces onze lignes font à une corrélation.</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Onze lignes sur 2 403 amputent Pearson de plus d’un tiers. Spearman n’a pas bougé. Pearson emploie les valeurs, si bien qu’un ménage enregistré à 277 litres par personne tire fort sur le coefficient. Spearman emploie les rangs, si bien qu’une mauvaise valeur qui reste la plus grande ne change rien. Rapportez Spearman quand l’une des deux variables est asymétrique ou porte des valeurs extrêmes que vous n’avez pas résolues, et Pearson quand les deux sont à peu près symétriques et propres. Un grand écart entre les deux est un signal pour aller regarder les extrêmes — le même usage qu’avait la statistique d’asymétrie à la leçon 1. La réponse corrigée est celle qui sert : des trajets plus longs vont avec moins d’eau consommée, r = −0,29 sur 2 392 ménages, ce qui est la relation que le cours EAH prédisait et que le fichier non corrigé sous-estimait.</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 haricot et le maïs corrèlent à 0,986 en niveaux et à 0,876 en variations mensuelles. Aucun des deux nombres ne signifie que le prix du haricot déplace celui du maïs. Les deux séries portent la même inflation annuelle et le même choc de soudure, et la corrélation mesure le choc. Corréler deux séries dans le temps donnera presque toujours un grand nombre, parce que presque tout suit une tendance. Différencier retire la tendance partagée et ce qui survit est le choc partagé — qui est une cause commune, et toujours pas un lien causal entre les deux produits. Le cours d’épidémiologie faisait ce point avec la confusion. Le coefficient de corrélation n’a aucun moyen de l’exprimer, et c’est pourquoi la phrase en dessous doit le faire.</a:t>
            </a:r>
          </a:p>
        </p:txBody>
      </p:sp>
      <p:sp>
        <p:nvSpPr>
          <p:cNvPr id="4" name="Slide Number Placeholder 3"/>
          <p:cNvSpPr>
            <a:spLocks noGrp="1"/>
          </p:cNvSpPr>
          <p:nvPr>
            <p:ph type="sldNum" sz="quarter" idx="10"/>
          </p:nvPr>
        </p:nvSpPr>
        <p:spPr/>
        <p:txBody>
          <a:bodyPr/>
          <a:lstStyle/>
          <a:p>
            <a:fld id="{18BDFEC3-8487-43E8-A154-7C12CBC1FFF2}" type="slidenum">
              <a:rPr lang="en-US"/>
              <a:t>22</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0,039 sur 659 élèves et 0,199 sur 24 écoles. Le chiffre au niveau école a un intervalle de −0,22 à +0,56 sur 24 points, donc il n’établit rien non plus — mais il est cinq fois plus grand, et un analyste qui aurait agrégé d’abord et rapporté r sans n aurait écrit une autre phrase. Dites entre quelles unités porte la corrélation, à chaque fois. « La présence corrèle avec la littératie à 0,20 » est illisible sans savoir si les lignes sont des enfants ou des écoles.</a:t>
            </a:r>
          </a:p>
        </p:txBody>
      </p:sp>
      <p:sp>
        <p:nvSpPr>
          <p:cNvPr id="4" name="Slide Number Placeholder 3"/>
          <p:cNvSpPr>
            <a:spLocks noGrp="1"/>
          </p:cNvSpPr>
          <p:nvPr>
            <p:ph type="sldNum" sz="quarter" idx="10"/>
          </p:nvPr>
        </p:nvSpPr>
        <p:spPr/>
        <p:txBody>
          <a:bodyPr/>
          <a:lstStyle/>
          <a:p>
            <a:fld id="{18BDFEC3-8487-43E8-A154-7C12CBC1FFF2}" type="slidenum">
              <a:rPr lang="en-US"/>
              <a:t>25</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 coefficient est un nombre et la phrase en dessous est l’endroit où l’analyse est honnête ou ne l’est pas. Pas ceci : « La présence est corrélée aux résultats de littératie. » Vrai au niveau école, faux au niveau élève, et infalsifiable tel quel. Ni ceci : « Il n’y a aucune relation entre présence et littératie. » Plus fort que ce que portent les données ; l’intervalle atteint +0,12. Ceci : « Sur 659 élèves, la présence du trimestre février-avril ne montre aucune association avec la littératie de fin d’année (r = 0,04, IC à 95 % −0,04 à +0,12). Le registre ne peut pas soutenir l’hypothèse que la présence porte l’apprentissage dans cette cohorte. Notez que la présence varie peu — la moitié centrale des élèves se situe entre 86,7 % et 97,8 % — de sorte que cette analyse détecte mal une relation aux faibles présences, là où on l’attendrait. » La troisième phrase est celle à copier. Elle énonce le constat, l’intervalle, ce qu’il signifie pour le programme, et la raison pour laquelle l’analyse pourrait avoir manqué quelque chose de réel — et elle tient en quatre lignes.</a:t>
            </a:r>
          </a:p>
        </p:txBody>
      </p:sp>
      <p:sp>
        <p:nvSpPr>
          <p:cNvPr id="4" name="Slide Number Placeholder 3"/>
          <p:cNvSpPr>
            <a:spLocks noGrp="1"/>
          </p:cNvSpPr>
          <p:nvPr>
            <p:ph type="sldNum" sz="quarter" idx="10"/>
          </p:nvPr>
        </p:nvSpPr>
        <p:spPr/>
        <p:txBody>
          <a:bodyPr/>
          <a:lstStyle/>
          <a:p>
            <a:fld id="{18BDFEC3-8487-43E8-A154-7C12CBC1FFF2}" type="slidenum">
              <a:rPr lang="en-US"/>
              <a:t>26</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 dernier paragraphe est ce qui empêche de surlire le résultat nul, et c’est le pendant de la phrase « sous-puissant, non nul » de la leçon 4. Une corrélation nulle sur une plage étroite ne dit rien de ce qui se passe en dehors.</a:t>
            </a:r>
          </a:p>
        </p:txBody>
      </p:sp>
      <p:sp>
        <p:nvSpPr>
          <p:cNvPr id="4" name="Slide Number Placeholder 3"/>
          <p:cNvSpPr>
            <a:spLocks noGrp="1"/>
          </p:cNvSpPr>
          <p:nvPr>
            <p:ph type="sldNum" sz="quarter" idx="10"/>
          </p:nvPr>
        </p:nvSpPr>
        <p:spPr/>
        <p:txBody>
          <a:bodyPr/>
          <a:lstStyle/>
          <a:p>
            <a:fld id="{18BDFEC3-8487-43E8-A154-7C12CBC1FFF2}" type="slidenum">
              <a:rPr lang="en-US"/>
              <a:t>28</a:t>
            </a:fld>
            <a:endParaRPr lang="en-US"/>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dernière leçon assemble tout cela en une section statistique de rapport — ce qui y entre, ce qui reste en annexe, et ce qu’un relecteur demandera et que ce cours a déjà calculé.</a:t>
            </a:r>
          </a:p>
        </p:txBody>
      </p:sp>
      <p:sp>
        <p:nvSpPr>
          <p:cNvPr id="4" name="Slide Number Placeholder 3"/>
          <p:cNvSpPr>
            <a:spLocks noGrp="1"/>
          </p:cNvSpPr>
          <p:nvPr>
            <p:ph type="sldNum" sz="quarter" idx="10"/>
          </p:nvPr>
        </p:nvSpPr>
        <p:spPr/>
        <p:txBody>
          <a:bodyPr/>
          <a:lstStyle/>
          <a:p>
            <a:fld id="{18BDFEC3-8487-43E8-A154-7C12CBC1FFF2}" type="slidenum">
              <a:rPr lang="en-US"/>
              <a:t>29</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2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2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2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2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s>
</file>

<file path=ppt/slides/_rels/slide3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fr/cours/applied-statistics-for-programmes/stat-07-correlation-and-the-sentence"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r = 0,039, et tout le monde attendait 0,5</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La présence et la littératie de fin d’année corrèlent à 0,039 sur 659 élèves — un intervalle de −0,04 à +0,12, ce qui est aussi proche de rien qu’un jeu de données peut l’être. La corrélation que tout le monde suppose présente dans le registre n’y est pas, et le rapporter est le constat.</a:t>
            </a:r>
            <a:br/>
            <a:br/>
            <a:r>
              <a:rPr/>
              <a:t>Pierre Robentz Cassion</a:t>
            </a:r>
          </a:p>
        </p:txBody>
      </p:sp>
      <p:sp>
        <p:nvSpPr>
          <p:cNvPr id="4" name="Date Placeholder 3"/>
          <p:cNvSpPr>
            <a:spLocks noGrp="1"/>
          </p:cNvSpPr>
          <p:nvPr>
            <p:ph idx="10" sz="half" type="dt"/>
          </p:nvPr>
        </p:nvSpPr>
        <p:spPr/>
        <p:txBody>
          <a:bodyPr/>
          <a:lstStyle/>
          <a:p>
            <a:pPr lvl="0" indent="0" marL="0">
              <a:buNone/>
            </a:pPr>
            <a:r>
              <a:rPr/>
              <a:t>Leçon 7 sur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couvre cette leçon</a:t>
            </a:r>
          </a:p>
        </p:txBody>
      </p:sp>
      <p:sp>
        <p:nvSpPr>
          <p:cNvPr id="3" name="Content Placeholder 2"/>
          <p:cNvSpPr>
            <a:spLocks noGrp="1"/>
          </p:cNvSpPr>
          <p:nvPr>
            <p:ph idx="1"/>
          </p:nvPr>
        </p:nvSpPr>
        <p:spPr/>
        <p:txBody>
          <a:bodyPr/>
          <a:lstStyle/>
          <a:p>
            <a:pPr lvl="0"/>
            <a:r>
              <a:rPr/>
              <a:t>La corrélation qui n’y est pas</a:t>
            </a:r>
          </a:p>
          <a:p>
            <a:pPr lvl="0"/>
            <a:r>
              <a:rPr/>
              <a:t>Un intervalle sur une corrélation</a:t>
            </a:r>
          </a:p>
          <a:p>
            <a:pPr lvl="0"/>
            <a:r>
              <a:rPr/>
              <a:t>La corrélation qui y est et ne dit rien</a:t>
            </a:r>
          </a:p>
          <a:p>
            <a:pPr lvl="0"/>
            <a:r>
              <a:rPr/>
              <a:t>Élevez-la au carré avant de la décrire</a:t>
            </a:r>
          </a:p>
          <a:p>
            <a:pPr lvl="0"/>
            <a:r>
              <a:rPr/>
              <a:t>Pearson, Spearman, et onze mauvaises lignes</a:t>
            </a:r>
          </a:p>
          <a:p>
            <a:pPr lvl="0"/>
            <a:r>
              <a:rPr/>
              <a:t>Corrélés parce qu’autre chose a bougé les deux</a:t>
            </a:r>
          </a:p>
          <a:p>
            <a:pPr lvl="0"/>
            <a:r>
              <a:rPr/>
              <a:t>Et le regroupement de la leçon précédente</a:t>
            </a:r>
          </a:p>
          <a:p>
            <a:pPr lvl="0"/>
            <a:r>
              <a:rPr/>
              <a:t>Écrivez la phrase</a:t>
            </a:r>
          </a:p>
          <a:p>
            <a:pPr lvl="0"/>
            <a:r>
              <a:rPr/>
              <a:t>Rapportez-le en entier</a:t>
            </a:r>
          </a:p>
          <a:p>
            <a:pPr lvl="0"/>
            <a:r>
              <a:rPr/>
              <a:t>La suite</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corrélation qui n’y est pas — En Python (suite)</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pandas </a:t>
            </a:r>
            <a:r>
              <a:rPr b="1">
                <a:solidFill>
                  <a:srgbClr val="008000"/>
                </a:solidFill>
                <a:latin typeface="Courier"/>
              </a:rPr>
              <a:t>as</a:t>
            </a:r>
            <a:r>
              <a:rPr>
                <a:latin typeface="Courier"/>
              </a:rPr>
              <a:t> pd</a:t>
            </a:r>
            <a:br/>
            <a:r>
              <a:rPr b="1">
                <a:solidFill>
                  <a:srgbClr val="008000"/>
                </a:solidFill>
                <a:latin typeface="Courier"/>
              </a:rPr>
              <a:t>import</a:t>
            </a:r>
            <a:r>
              <a:rPr>
                <a:latin typeface="Courier"/>
              </a:rPr>
              <a:t> numpy </a:t>
            </a:r>
            <a:r>
              <a:rPr b="1">
                <a:solidFill>
                  <a:srgbClr val="008000"/>
                </a:solidFill>
                <a:latin typeface="Courier"/>
              </a:rPr>
              <a:t>as</a:t>
            </a:r>
            <a:r>
              <a:rPr>
                <a:latin typeface="Courier"/>
              </a:rPr>
              <a:t> np</a:t>
            </a:r>
            <a:br/>
            <a:br/>
            <a:r>
              <a:rPr>
                <a:latin typeface="Courier"/>
              </a:rPr>
              <a:t>assessment </a:t>
            </a:r>
            <a:r>
              <a:rPr>
                <a:solidFill>
                  <a:srgbClr val="666666"/>
                </a:solidFill>
                <a:latin typeface="Courier"/>
              </a:rPr>
              <a:t>=</a:t>
            </a:r>
            <a:r>
              <a:rPr>
                <a:latin typeface="Courier"/>
              </a:rPr>
              <a:t> pd.read_csv(</a:t>
            </a:r>
            <a:r>
              <a:rPr>
                <a:solidFill>
                  <a:srgbClr val="4070A0"/>
                </a:solidFill>
                <a:latin typeface="Courier"/>
              </a:rPr>
              <a:t>"learning-assessment-2024.v1.csv"</a:t>
            </a:r>
            <a:r>
              <a:rPr>
                <a:latin typeface="Courier"/>
              </a:rPr>
              <a:t>)</a:t>
            </a:r>
            <a:br/>
            <a:r>
              <a:rPr>
                <a:latin typeface="Courier"/>
              </a:rPr>
              <a:t>attendance </a:t>
            </a:r>
            <a:r>
              <a:rPr>
                <a:solidFill>
                  <a:srgbClr val="666666"/>
                </a:solidFill>
                <a:latin typeface="Courier"/>
              </a:rPr>
              <a:t>=</a:t>
            </a:r>
            <a:r>
              <a:rPr>
                <a:latin typeface="Courier"/>
              </a:rPr>
              <a:t> pd.read_csv(</a:t>
            </a:r>
            <a:r>
              <a:rPr>
                <a:solidFill>
                  <a:srgbClr val="4070A0"/>
                </a:solidFill>
                <a:latin typeface="Courier"/>
              </a:rPr>
              <a:t>"school-attendance-2024.v1.csv"</a:t>
            </a:r>
            <a:r>
              <a:rPr>
                <a:latin typeface="Courier"/>
              </a:rPr>
              <a:t>)</a:t>
            </a:r>
            <a:br/>
            <a:r>
              <a:rPr>
                <a:latin typeface="Courier"/>
              </a:rPr>
              <a:t>roster </a:t>
            </a:r>
            <a:r>
              <a:rPr>
                <a:solidFill>
                  <a:srgbClr val="666666"/>
                </a:solidFill>
                <a:latin typeface="Courier"/>
              </a:rPr>
              <a:t>=</a:t>
            </a:r>
            <a:r>
              <a:rPr>
                <a:latin typeface="Courier"/>
              </a:rPr>
              <a:t> pd.read_csv(</a:t>
            </a:r>
            <a:r>
              <a:rPr>
                <a:solidFill>
                  <a:srgbClr val="4070A0"/>
                </a:solidFill>
                <a:latin typeface="Courier"/>
              </a:rPr>
              <a:t>"school-roster-2024.v1.csv"</a:t>
            </a:r>
            <a:r>
              <a:rPr>
                <a:latin typeface="Courier"/>
              </a:rPr>
              <a:t>)</a:t>
            </a:r>
            <a:br/>
            <a:br/>
            <a:r>
              <a:rPr>
                <a:latin typeface="Courier"/>
              </a:rPr>
              <a:t>MARKS </a:t>
            </a:r>
            <a:r>
              <a:rPr>
                <a:solidFill>
                  <a:srgbClr val="666666"/>
                </a:solidFill>
                <a:latin typeface="Courier"/>
              </a:rPr>
              <a:t>=</a:t>
            </a:r>
            <a:r>
              <a:rPr>
                <a:latin typeface="Courier"/>
              </a:rPr>
              <a:t> {</a:t>
            </a:r>
            <a:r>
              <a:rPr>
                <a:solidFill>
                  <a:srgbClr val="4070A0"/>
                </a:solidFill>
                <a:latin typeface="Courier"/>
              </a:rPr>
              <a:t>"true"</a:t>
            </a:r>
            <a:r>
              <a:rPr>
                <a:latin typeface="Courier"/>
              </a:rPr>
              <a:t>: </a:t>
            </a:r>
            <a:r>
              <a:rPr>
                <a:solidFill>
                  <a:srgbClr val="19177C"/>
                </a:solidFill>
                <a:latin typeface="Courier"/>
              </a:rPr>
              <a:t>True</a:t>
            </a:r>
            <a:r>
              <a:rPr>
                <a:latin typeface="Courier"/>
              </a:rPr>
              <a:t>, </a:t>
            </a:r>
            <a:r>
              <a:rPr>
                <a:solidFill>
                  <a:srgbClr val="4070A0"/>
                </a:solidFill>
                <a:latin typeface="Courier"/>
              </a:rPr>
              <a:t>"Y"</a:t>
            </a:r>
            <a:r>
              <a:rPr>
                <a:latin typeface="Courier"/>
              </a:rPr>
              <a:t>: </a:t>
            </a:r>
            <a:r>
              <a:rPr>
                <a:solidFill>
                  <a:srgbClr val="19177C"/>
                </a:solidFill>
                <a:latin typeface="Courier"/>
              </a:rPr>
              <a:t>True</a:t>
            </a:r>
            <a:r>
              <a:rPr>
                <a:latin typeface="Courier"/>
              </a:rPr>
              <a:t>, </a:t>
            </a:r>
            <a:r>
              <a:rPr>
                <a:solidFill>
                  <a:srgbClr val="4070A0"/>
                </a:solidFill>
                <a:latin typeface="Courier"/>
              </a:rPr>
              <a:t>"false"</a:t>
            </a:r>
            <a:r>
              <a:rPr>
                <a:latin typeface="Courier"/>
              </a:rPr>
              <a:t>: </a:t>
            </a:r>
            <a:r>
              <a:rPr>
                <a:solidFill>
                  <a:srgbClr val="19177C"/>
                </a:solidFill>
                <a:latin typeface="Courier"/>
              </a:rPr>
              <a:t>False</a:t>
            </a:r>
            <a:r>
              <a:rPr>
                <a:latin typeface="Courier"/>
              </a:rPr>
              <a:t>, </a:t>
            </a:r>
            <a:r>
              <a:rPr>
                <a:solidFill>
                  <a:srgbClr val="4070A0"/>
                </a:solidFill>
                <a:latin typeface="Courier"/>
              </a:rPr>
              <a:t>"N"</a:t>
            </a:r>
            <a:r>
              <a:rPr>
                <a:latin typeface="Courier"/>
              </a:rPr>
              <a:t>: </a:t>
            </a:r>
            <a:r>
              <a:rPr>
                <a:solidFill>
                  <a:srgbClr val="19177C"/>
                </a:solidFill>
                <a:latin typeface="Courier"/>
              </a:rPr>
              <a:t>False</a:t>
            </a:r>
            <a:r>
              <a:rPr>
                <a:latin typeface="Courier"/>
              </a:rPr>
              <a:t>}</a:t>
            </a:r>
            <a:br/>
            <a:r>
              <a:rPr>
                <a:latin typeface="Courier"/>
              </a:rPr>
              <a:t>marked </a:t>
            </a:r>
            <a:r>
              <a:rPr>
                <a:solidFill>
                  <a:srgbClr val="666666"/>
                </a:solidFill>
                <a:latin typeface="Courier"/>
              </a:rPr>
              <a:t>=</a:t>
            </a:r>
            <a:r>
              <a:rPr>
                <a:latin typeface="Courier"/>
              </a:rPr>
              <a:t> attendance[attendance[</a:t>
            </a:r>
            <a:r>
              <a:rPr>
                <a:solidFill>
                  <a:srgbClr val="4070A0"/>
                </a:solidFill>
                <a:latin typeface="Courier"/>
              </a:rPr>
              <a:t>"present"</a:t>
            </a:r>
            <a:r>
              <a:rPr>
                <a:latin typeface="Courier"/>
              </a:rPr>
              <a:t>].isin(MARKS)].copy()</a:t>
            </a:r>
            <a:br/>
            <a:r>
              <a:rPr>
                <a:latin typeface="Courier"/>
              </a:rPr>
              <a:t>marked[</a:t>
            </a:r>
            <a:r>
              <a:rPr>
                <a:solidFill>
                  <a:srgbClr val="4070A0"/>
                </a:solidFill>
                <a:latin typeface="Courier"/>
              </a:rPr>
              <a:t>"attended"</a:t>
            </a:r>
            <a:r>
              <a:rPr>
                <a:latin typeface="Courier"/>
              </a:rPr>
              <a:t>] </a:t>
            </a:r>
            <a:r>
              <a:rPr>
                <a:solidFill>
                  <a:srgbClr val="666666"/>
                </a:solidFill>
                <a:latin typeface="Courier"/>
              </a:rPr>
              <a:t>=</a:t>
            </a:r>
            <a:r>
              <a:rPr>
                <a:latin typeface="Courier"/>
              </a:rPr>
              <a:t> marked[</a:t>
            </a:r>
            <a:r>
              <a:rPr>
                <a:solidFill>
                  <a:srgbClr val="4070A0"/>
                </a:solidFill>
                <a:latin typeface="Courier"/>
              </a:rPr>
              <a:t>"present"</a:t>
            </a:r>
            <a:r>
              <a:rPr>
                <a:latin typeface="Courier"/>
              </a:rPr>
              <a:t>].</a:t>
            </a:r>
            <a:r>
              <a:rPr>
                <a:solidFill>
                  <a:srgbClr val="008000"/>
                </a:solidFill>
                <a:latin typeface="Courier"/>
              </a:rPr>
              <a:t>map</a:t>
            </a:r>
            <a:r>
              <a:rPr>
                <a:latin typeface="Courier"/>
              </a:rPr>
              <a:t>(MARKS)</a:t>
            </a:r>
            <a:br/>
            <a:r>
              <a:rPr>
                <a:latin typeface="Courier"/>
              </a:rPr>
              <a:t>rate </a:t>
            </a:r>
            <a:r>
              <a:rPr>
                <a:solidFill>
                  <a:srgbClr val="666666"/>
                </a:solidFill>
                <a:latin typeface="Courier"/>
              </a:rPr>
              <a:t>=</a:t>
            </a:r>
            <a:r>
              <a:rPr>
                <a:latin typeface="Courier"/>
              </a:rPr>
              <a:t> marked.groupby(</a:t>
            </a:r>
            <a:r>
              <a:rPr>
                <a:solidFill>
                  <a:srgbClr val="4070A0"/>
                </a:solidFill>
                <a:latin typeface="Courier"/>
              </a:rPr>
              <a:t>"student_id"</a:t>
            </a:r>
            <a:r>
              <a:rPr>
                <a:latin typeface="Courier"/>
              </a:rPr>
              <a:t>)[</a:t>
            </a:r>
            <a:r>
              <a:rPr>
                <a:solidFill>
                  <a:srgbClr val="4070A0"/>
                </a:solidFill>
                <a:latin typeface="Courier"/>
              </a:rPr>
              <a:t>"attended"</a:t>
            </a:r>
            <a:r>
              <a:rPr>
                <a:latin typeface="Courier"/>
              </a:rPr>
              <a:t>].mean().rename(</a:t>
            </a:r>
            <a:r>
              <a:rPr>
                <a:solidFill>
                  <a:srgbClr val="4070A0"/>
                </a:solidFill>
                <a:latin typeface="Courier"/>
              </a:rPr>
              <a:t>"attendance"</a:t>
            </a:r>
            <a:r>
              <a:rPr>
                <a:latin typeface="Courier"/>
              </a:rPr>
              <a:t>)</a:t>
            </a:r>
            <a:br/>
            <a:br/>
            <a:r>
              <a:rPr>
                <a:latin typeface="Courier"/>
              </a:rPr>
              <a:t>endline </a:t>
            </a:r>
            <a:r>
              <a:rPr>
                <a:solidFill>
                  <a:srgbClr val="666666"/>
                </a:solidFill>
                <a:latin typeface="Courier"/>
              </a:rPr>
              <a:t>=</a:t>
            </a:r>
            <a:r>
              <a:rPr>
                <a:latin typeface="Courier"/>
              </a:rPr>
              <a:t> (assessment[assessment[</a:t>
            </a:r>
            <a:r>
              <a:rPr>
                <a:solidFill>
                  <a:srgbClr val="4070A0"/>
                </a:solidFill>
                <a:latin typeface="Courier"/>
              </a:rPr>
              <a:t>"assessment_round"</a:t>
            </a:r>
            <a:r>
              <a:rPr>
                <a:latin typeface="Courier"/>
              </a:rPr>
              <a:t>] </a:t>
            </a:r>
            <a:r>
              <a:rPr>
                <a:solidFill>
                  <a:srgbClr val="666666"/>
                </a:solidFill>
                <a:latin typeface="Courier"/>
              </a:rPr>
              <a:t>==</a:t>
            </a:r>
            <a:r>
              <a:rPr>
                <a:latin typeface="Courier"/>
              </a:rPr>
              <a:t> </a:t>
            </a:r>
            <a:r>
              <a:rPr>
                <a:solidFill>
                  <a:srgbClr val="4070A0"/>
                </a:solidFill>
                <a:latin typeface="Courier"/>
              </a:rPr>
              <a:t>"endline"</a:t>
            </a:r>
            <a:r>
              <a:rPr>
                <a:latin typeface="Courier"/>
              </a:rPr>
              <a:t>]</a:t>
            </a:r>
            <a:br/>
            <a:r>
              <a:rPr>
                <a:latin typeface="Courier"/>
              </a:rPr>
              <a:t>           .pivot_table(index</a:t>
            </a:r>
            <a:r>
              <a:rPr>
                <a:solidFill>
                  <a:srgbClr val="666666"/>
                </a:solidFill>
                <a:latin typeface="Courier"/>
              </a:rPr>
              <a:t>=</a:t>
            </a:r>
            <a:r>
              <a:rPr>
                <a:solidFill>
                  <a:srgbClr val="4070A0"/>
                </a:solidFill>
                <a:latin typeface="Courier"/>
              </a:rPr>
              <a:t>"student_id"</a:t>
            </a:r>
            <a:r>
              <a:rPr>
                <a:latin typeface="Courier"/>
              </a:rPr>
              <a:t>, columns</a:t>
            </a:r>
            <a:r>
              <a:rPr>
                <a:solidFill>
                  <a:srgbClr val="666666"/>
                </a:solidFill>
                <a:latin typeface="Courier"/>
              </a:rPr>
              <a:t>=</a:t>
            </a:r>
            <a:r>
              <a:rPr>
                <a:solidFill>
                  <a:srgbClr val="4070A0"/>
                </a:solidFill>
                <a:latin typeface="Courier"/>
              </a:rPr>
              <a:t>"domain"</a:t>
            </a:r>
            <a:r>
              <a:rPr>
                <a:latin typeface="Courier"/>
              </a:rPr>
              <a:t>, values</a:t>
            </a:r>
            <a:r>
              <a:rPr>
                <a:solidFill>
                  <a:srgbClr val="666666"/>
                </a:solidFill>
                <a:latin typeface="Courier"/>
              </a:rPr>
              <a:t>=</a:t>
            </a:r>
            <a:r>
              <a:rPr>
                <a:solidFill>
                  <a:srgbClr val="4070A0"/>
                </a:solidFill>
                <a:latin typeface="Courier"/>
              </a:rPr>
              <a:t>"raw_score"</a:t>
            </a:r>
            <a:r>
              <a:rPr>
                <a:latin typeface="Courier"/>
              </a:rPr>
              <a:t>))</a:t>
            </a:r>
            <a:br/>
            <a:r>
              <a:rPr>
                <a:latin typeface="Courier"/>
              </a:rPr>
              <a:t>joined </a:t>
            </a:r>
            <a:r>
              <a:rPr>
                <a:solidFill>
                  <a:srgbClr val="666666"/>
                </a:solidFill>
                <a:latin typeface="Courier"/>
              </a:rPr>
              <a:t>=</a:t>
            </a:r>
            <a:r>
              <a:rPr>
                <a:latin typeface="Courier"/>
              </a:rPr>
              <a:t> endline.join(rate, how</a:t>
            </a:r>
            <a:r>
              <a:rPr>
                <a:solidFill>
                  <a:srgbClr val="666666"/>
                </a:solidFill>
                <a:latin typeface="Courier"/>
              </a:rPr>
              <a:t>=</a:t>
            </a:r>
            <a:r>
              <a:rPr>
                <a:solidFill>
                  <a:srgbClr val="4070A0"/>
                </a:solidFill>
                <a:latin typeface="Courier"/>
              </a:rPr>
              <a:t>"inner"</a:t>
            </a:r>
            <a:r>
              <a:rPr>
                <a:latin typeface="Courier"/>
              </a:rPr>
              <a:t>).join(roster.set_index(</a:t>
            </a:r>
            <a:r>
              <a:rPr>
                <a:solidFill>
                  <a:srgbClr val="4070A0"/>
                </a:solidFill>
                <a:latin typeface="Courier"/>
              </a:rPr>
              <a:t>"student_id"</a:t>
            </a:r>
            <a:r>
              <a:rPr>
                <a:latin typeface="Courier"/>
              </a:rPr>
              <a:t>))</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corrélation qui n’y est pas — En Python (suite)</a:t>
            </a:r>
          </a:p>
        </p:txBody>
      </p:sp>
      <p:sp>
        <p:nvSpPr>
          <p:cNvPr id="3" name="Content Placeholder 2"/>
          <p:cNvSpPr>
            <a:spLocks noGrp="1"/>
          </p:cNvSpPr>
          <p:nvPr>
            <p:ph idx="1"/>
          </p:nvPr>
        </p:nvSpPr>
        <p:spPr/>
        <p:txBody>
          <a:bodyPr/>
          <a:lstStyle/>
          <a:p>
            <a:pPr lvl="0" indent="0">
              <a:buNone/>
            </a:pPr>
            <a:r>
              <a:rPr>
                <a:solidFill>
                  <a:srgbClr val="008000"/>
                </a:solidFill>
                <a:latin typeface="Courier"/>
              </a:rPr>
              <a:t>print</a:t>
            </a:r>
            <a:r>
              <a:rPr>
                <a:latin typeface="Courier"/>
              </a:rPr>
              <a:t>(joined[[</a:t>
            </a:r>
            <a:r>
              <a:rPr>
                <a:solidFill>
                  <a:srgbClr val="4070A0"/>
                </a:solidFill>
                <a:latin typeface="Courier"/>
              </a:rPr>
              <a:t>"literacy"</a:t>
            </a:r>
            <a:r>
              <a:rPr>
                <a:latin typeface="Courier"/>
              </a:rPr>
              <a:t>, </a:t>
            </a:r>
            <a:r>
              <a:rPr>
                <a:solidFill>
                  <a:srgbClr val="4070A0"/>
                </a:solidFill>
                <a:latin typeface="Courier"/>
              </a:rPr>
              <a:t>"numeracy"</a:t>
            </a:r>
            <a:r>
              <a:rPr>
                <a:latin typeface="Courier"/>
              </a:rPr>
              <a:t>, </a:t>
            </a:r>
            <a:r>
              <a:rPr>
                <a:solidFill>
                  <a:srgbClr val="4070A0"/>
                </a:solidFill>
                <a:latin typeface="Courier"/>
              </a:rPr>
              <a:t>"attendance"</a:t>
            </a:r>
            <a:r>
              <a:rPr>
                <a:latin typeface="Courier"/>
              </a:rPr>
              <a:t>]].corr().</a:t>
            </a:r>
            <a:r>
              <a:rPr>
                <a:solidFill>
                  <a:srgbClr val="008000"/>
                </a:solidFill>
                <a:latin typeface="Courier"/>
              </a:rPr>
              <a:t>round</a:t>
            </a:r>
            <a:r>
              <a:rPr>
                <a:latin typeface="Courier"/>
              </a:rPr>
              <a:t>(</a:t>
            </a:r>
            <a:r>
              <a:rPr>
                <a:solidFill>
                  <a:srgbClr val="40A070"/>
                </a:solidFill>
                <a:latin typeface="Courier"/>
              </a:rPr>
              <a:t>3</a:t>
            </a:r>
            <a:r>
              <a:rPr>
                <a:latin typeface="Courier"/>
              </a:rPr>
              <a:t>))</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corrélation qui n’y est pas — En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library</a:t>
            </a:r>
            <a:r>
              <a:rPr>
                <a:latin typeface="Courier"/>
              </a:rPr>
              <a:t>(dplyr)</a:t>
            </a:r>
            <a:br/>
            <a:br/>
            <a:r>
              <a:rPr>
                <a:latin typeface="Courier"/>
              </a:rPr>
              <a:t>joined </a:t>
            </a:r>
            <a:r>
              <a:rPr>
                <a:solidFill>
                  <a:srgbClr val="4070A0"/>
                </a:solidFill>
                <a:latin typeface="Courier"/>
              </a:rPr>
              <a:t>|&gt;</a:t>
            </a:r>
            <a:r>
              <a:rPr>
                <a:latin typeface="Courier"/>
              </a:rPr>
              <a:t> </a:t>
            </a:r>
            <a:r>
              <a:rPr>
                <a:solidFill>
                  <a:srgbClr val="06287E"/>
                </a:solidFill>
                <a:latin typeface="Courier"/>
              </a:rPr>
              <a:t>select</a:t>
            </a:r>
            <a:r>
              <a:rPr>
                <a:latin typeface="Courier"/>
              </a:rPr>
              <a:t>(literacy, numeracy, attendance) </a:t>
            </a:r>
            <a:r>
              <a:rPr>
                <a:solidFill>
                  <a:srgbClr val="4070A0"/>
                </a:solidFill>
                <a:latin typeface="Courier"/>
              </a:rPr>
              <a:t>|&gt;</a:t>
            </a:r>
            <a:r>
              <a:rPr>
                <a:latin typeface="Courier"/>
              </a:rPr>
              <a:t> </a:t>
            </a:r>
            <a:r>
              <a:rPr>
                <a:solidFill>
                  <a:srgbClr val="06287E"/>
                </a:solidFill>
                <a:latin typeface="Courier"/>
              </a:rPr>
              <a:t>cor</a:t>
            </a:r>
            <a:r>
              <a:rPr>
                <a:latin typeface="Courier"/>
              </a:rPr>
              <a:t>(</a:t>
            </a:r>
            <a:r>
              <a:rPr>
                <a:solidFill>
                  <a:srgbClr val="7D9029"/>
                </a:solidFill>
                <a:latin typeface="Courier"/>
              </a:rPr>
              <a:t>use =</a:t>
            </a:r>
            <a:r>
              <a:rPr>
                <a:latin typeface="Courier"/>
              </a:rPr>
              <a:t> </a:t>
            </a:r>
            <a:r>
              <a:rPr>
                <a:solidFill>
                  <a:srgbClr val="4070A0"/>
                </a:solidFill>
                <a:latin typeface="Courier"/>
              </a:rPr>
              <a:t>"complete.obs"</a:t>
            </a:r>
            <a:r>
              <a:rPr>
                <a:latin typeface="Courier"/>
              </a:rPr>
              <a:t>)</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corrélation qui n’y est pas</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Paire</a:t>
                      </a:r>
                    </a:p>
                  </a:txBody>
                  <a:tcPr/>
                </a:tc>
                <a:tc>
                  <a:txBody>
                    <a:bodyPr/>
                    <a:lstStyle/>
                    <a:p>
                      <a:pPr lvl="0" indent="0" marL="0">
                        <a:buNone/>
                      </a:pPr>
                      <a:r>
                        <a:rPr/>
                        <a:t>r</a:t>
                      </a:r>
                    </a:p>
                  </a:txBody>
                  <a:tcPr/>
                </a:tc>
                <a:tc>
                  <a:txBody>
                    <a:bodyPr/>
                    <a:lstStyle/>
                    <a:p>
                      <a:pPr lvl="0" indent="0" marL="0">
                        <a:buNone/>
                      </a:pPr>
                      <a:r>
                        <a:rPr/>
                        <a:t>n</a:t>
                      </a:r>
                    </a:p>
                  </a:txBody>
                  <a:tcPr/>
                </a:tc>
              </a:tr>
              <a:tr h="0">
                <a:tc>
                  <a:txBody>
                    <a:bodyPr/>
                    <a:lstStyle/>
                    <a:p>
                      <a:pPr lvl="0" indent="0" marL="0">
                        <a:buNone/>
                      </a:pPr>
                      <a:r>
                        <a:rPr/>
                        <a:t>Présence et littératie de fin d’année</a:t>
                      </a:r>
                    </a:p>
                  </a:txBody>
                </a:tc>
                <a:tc>
                  <a:txBody>
                    <a:bodyPr/>
                    <a:lstStyle/>
                    <a:p>
                      <a:pPr lvl="0" indent="0" marL="0">
                        <a:buNone/>
                      </a:pPr>
                      <a:r>
                        <a:rPr b="1"/>
                        <a:t>0,039</a:t>
                      </a:r>
                    </a:p>
                  </a:txBody>
                </a:tc>
                <a:tc>
                  <a:txBody>
                    <a:bodyPr/>
                    <a:lstStyle/>
                    <a:p>
                      <a:pPr lvl="0" indent="0" marL="0">
                        <a:buNone/>
                      </a:pPr>
                      <a:r>
                        <a:rPr/>
                        <a:t>659</a:t>
                      </a:r>
                    </a:p>
                  </a:txBody>
                </a:tc>
              </a:tr>
              <a:tr h="0">
                <a:tc>
                  <a:txBody>
                    <a:bodyPr/>
                    <a:lstStyle/>
                    <a:p>
                      <a:pPr lvl="0" indent="0" marL="0">
                        <a:buNone/>
                      </a:pPr>
                      <a:r>
                        <a:rPr/>
                        <a:t>Présence et numératie de fin d’année</a:t>
                      </a:r>
                    </a:p>
                  </a:txBody>
                </a:tc>
                <a:tc>
                  <a:txBody>
                    <a:bodyPr/>
                    <a:lstStyle/>
                    <a:p>
                      <a:pPr lvl="0" indent="0" marL="0">
                        <a:buNone/>
                      </a:pPr>
                      <a:r>
                        <a:rPr b="1"/>
                        <a:t>−0,006</a:t>
                      </a:r>
                    </a:p>
                  </a:txBody>
                </a:tc>
                <a:tc>
                  <a:txBody>
                    <a:bodyPr/>
                    <a:lstStyle/>
                    <a:p>
                      <a:pPr lvl="0" indent="0" marL="0">
                        <a:buNone/>
                      </a:pPr>
                      <a:r>
                        <a:rPr/>
                        <a:t>659</a:t>
                      </a:r>
                    </a:p>
                  </a:txBody>
                </a:tc>
              </a:tr>
              <a:tr h="0">
                <a:tc>
                  <a:txBody>
                    <a:bodyPr/>
                    <a:lstStyle/>
                    <a:p>
                      <a:pPr lvl="0" indent="0" marL="0">
                        <a:buNone/>
                      </a:pPr>
                      <a:r>
                        <a:rPr/>
                        <a:t>Littératie et numératie</a:t>
                      </a:r>
                    </a:p>
                  </a:txBody>
                </a:tc>
                <a:tc>
                  <a:txBody>
                    <a:bodyPr/>
                    <a:lstStyle/>
                    <a:p>
                      <a:pPr lvl="0" indent="0" marL="0">
                        <a:buNone/>
                      </a:pPr>
                      <a:r>
                        <a:rPr/>
                        <a:t>0,849</a:t>
                      </a:r>
                    </a:p>
                  </a:txBody>
                </a:tc>
                <a:tc>
                  <a:txBody>
                    <a:bodyPr/>
                    <a:lstStyle/>
                    <a:p>
                      <a:pPr lvl="0" indent="0" marL="0">
                        <a:buNone/>
                      </a:pPr>
                      <a:r>
                        <a:rPr/>
                        <a:t>659</a:t>
                      </a:r>
                    </a:p>
                  </a:txBody>
                </a:tc>
              </a:tr>
            </a:tbl>
          </a:graphicData>
        </a:graphic>
      </p:graphicFrame>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corrélation qui n’y est pas</a:t>
            </a:r>
          </a:p>
        </p:txBody>
      </p:sp>
      <p:sp>
        <p:nvSpPr>
          <p:cNvPr id="3" name="Content Placeholder 2"/>
          <p:cNvSpPr>
            <a:spLocks noGrp="1"/>
          </p:cNvSpPr>
          <p:nvPr>
            <p:ph idx="1"/>
          </p:nvPr>
        </p:nvSpPr>
        <p:spPr/>
        <p:txBody>
          <a:bodyPr/>
          <a:lstStyle/>
          <a:p>
            <a:pPr lvl="0"/>
            <a:r>
              <a:rPr/>
              <a:t>La présence et la littératie corrèlent à 0,039 — Chaque document de programme éducatif suppose cette relation et la…</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Un intervalle sur une corrélation — En Python</a:t>
            </a:r>
          </a:p>
        </p:txBody>
      </p:sp>
      <p:sp>
        <p:nvSpPr>
          <p:cNvPr id="3" name="Content Placeholder 2"/>
          <p:cNvSpPr>
            <a:spLocks noGrp="1"/>
          </p:cNvSpPr>
          <p:nvPr>
            <p:ph idx="1"/>
          </p:nvPr>
        </p:nvSpPr>
        <p:spPr/>
        <p:txBody>
          <a:bodyPr/>
          <a:lstStyle/>
          <a:p>
            <a:pPr lvl="0" indent="0">
              <a:buNone/>
            </a:pPr>
            <a:r>
              <a:rPr b="1">
                <a:solidFill>
                  <a:srgbClr val="007020"/>
                </a:solidFill>
                <a:latin typeface="Courier"/>
              </a:rPr>
              <a:t>def</a:t>
            </a:r>
            <a:r>
              <a:rPr>
                <a:latin typeface="Courier"/>
              </a:rPr>
              <a:t> fisher_ci(r, n, z</a:t>
            </a:r>
            <a:r>
              <a:rPr>
                <a:solidFill>
                  <a:srgbClr val="666666"/>
                </a:solidFill>
                <a:latin typeface="Courier"/>
              </a:rPr>
              <a:t>=</a:t>
            </a:r>
            <a:r>
              <a:rPr>
                <a:solidFill>
                  <a:srgbClr val="40A070"/>
                </a:solidFill>
                <a:latin typeface="Courier"/>
              </a:rPr>
              <a:t>1.96</a:t>
            </a:r>
            <a:r>
              <a:rPr>
                <a:latin typeface="Courier"/>
              </a:rPr>
              <a:t>):</a:t>
            </a:r>
            <a:br/>
            <a:r>
              <a:rPr>
                <a:latin typeface="Courier"/>
              </a:rPr>
              <a:t>    zr </a:t>
            </a:r>
            <a:r>
              <a:rPr>
                <a:solidFill>
                  <a:srgbClr val="666666"/>
                </a:solidFill>
                <a:latin typeface="Courier"/>
              </a:rPr>
              <a:t>=</a:t>
            </a:r>
            <a:r>
              <a:rPr>
                <a:latin typeface="Courier"/>
              </a:rPr>
              <a:t> np.arctanh(r)</a:t>
            </a:r>
            <a:br/>
            <a:r>
              <a:rPr>
                <a:latin typeface="Courier"/>
              </a:rPr>
              <a:t>    se </a:t>
            </a:r>
            <a:r>
              <a:rPr>
                <a:solidFill>
                  <a:srgbClr val="666666"/>
                </a:solidFill>
                <a:latin typeface="Courier"/>
              </a:rPr>
              <a:t>=</a:t>
            </a:r>
            <a:r>
              <a:rPr>
                <a:latin typeface="Courier"/>
              </a:rPr>
              <a:t> </a:t>
            </a:r>
            <a:r>
              <a:rPr>
                <a:solidFill>
                  <a:srgbClr val="40A070"/>
                </a:solidFill>
                <a:latin typeface="Courier"/>
              </a:rPr>
              <a:t>1</a:t>
            </a:r>
            <a:r>
              <a:rPr>
                <a:latin typeface="Courier"/>
              </a:rPr>
              <a:t> </a:t>
            </a:r>
            <a:r>
              <a:rPr>
                <a:solidFill>
                  <a:srgbClr val="666666"/>
                </a:solidFill>
                <a:latin typeface="Courier"/>
              </a:rPr>
              <a:t>/</a:t>
            </a:r>
            <a:r>
              <a:rPr>
                <a:latin typeface="Courier"/>
              </a:rPr>
              <a:t> np.sqrt(n </a:t>
            </a:r>
            <a:r>
              <a:rPr>
                <a:solidFill>
                  <a:srgbClr val="666666"/>
                </a:solidFill>
                <a:latin typeface="Courier"/>
              </a:rPr>
              <a:t>-</a:t>
            </a:r>
            <a:r>
              <a:rPr>
                <a:latin typeface="Courier"/>
              </a:rPr>
              <a:t> </a:t>
            </a:r>
            <a:r>
              <a:rPr>
                <a:solidFill>
                  <a:srgbClr val="40A070"/>
                </a:solidFill>
                <a:latin typeface="Courier"/>
              </a:rPr>
              <a:t>3</a:t>
            </a:r>
            <a:r>
              <a:rPr>
                <a:latin typeface="Courier"/>
              </a:rPr>
              <a:t>)</a:t>
            </a:r>
            <a:br/>
            <a:r>
              <a:rPr>
                <a:latin typeface="Courier"/>
              </a:rPr>
              <a:t>    </a:t>
            </a:r>
            <a:r>
              <a:rPr b="1">
                <a:solidFill>
                  <a:srgbClr val="007020"/>
                </a:solidFill>
                <a:latin typeface="Courier"/>
              </a:rPr>
              <a:t>return</a:t>
            </a:r>
            <a:r>
              <a:rPr>
                <a:latin typeface="Courier"/>
              </a:rPr>
              <a:t> np.tanh(zr </a:t>
            </a:r>
            <a:r>
              <a:rPr>
                <a:solidFill>
                  <a:srgbClr val="666666"/>
                </a:solidFill>
                <a:latin typeface="Courier"/>
              </a:rPr>
              <a:t>-</a:t>
            </a:r>
            <a:r>
              <a:rPr>
                <a:latin typeface="Courier"/>
              </a:rPr>
              <a:t> z </a:t>
            </a:r>
            <a:r>
              <a:rPr>
                <a:solidFill>
                  <a:srgbClr val="666666"/>
                </a:solidFill>
                <a:latin typeface="Courier"/>
              </a:rPr>
              <a:t>*</a:t>
            </a:r>
            <a:r>
              <a:rPr>
                <a:latin typeface="Courier"/>
              </a:rPr>
              <a:t> se), np.tanh(zr </a:t>
            </a:r>
            <a:r>
              <a:rPr>
                <a:solidFill>
                  <a:srgbClr val="666666"/>
                </a:solidFill>
                <a:latin typeface="Courier"/>
              </a:rPr>
              <a:t>+</a:t>
            </a:r>
            <a:r>
              <a:rPr>
                <a:latin typeface="Courier"/>
              </a:rPr>
              <a:t> z </a:t>
            </a:r>
            <a:r>
              <a:rPr>
                <a:solidFill>
                  <a:srgbClr val="666666"/>
                </a:solidFill>
                <a:latin typeface="Courier"/>
              </a:rPr>
              <a:t>*</a:t>
            </a:r>
            <a:r>
              <a:rPr>
                <a:latin typeface="Courier"/>
              </a:rPr>
              <a:t> se)</a:t>
            </a:r>
            <a:br/>
            <a:br/>
            <a:r>
              <a:rPr b="1">
                <a:solidFill>
                  <a:srgbClr val="007020"/>
                </a:solidFill>
                <a:latin typeface="Courier"/>
              </a:rPr>
              <a:t>for</a:t>
            </a:r>
            <a:r>
              <a:rPr>
                <a:latin typeface="Courier"/>
              </a:rPr>
              <a:t> label, r, n </a:t>
            </a:r>
            <a:r>
              <a:rPr b="1">
                <a:solidFill>
                  <a:srgbClr val="007020"/>
                </a:solidFill>
                <a:latin typeface="Courier"/>
              </a:rPr>
              <a:t>in</a:t>
            </a:r>
            <a:r>
              <a:rPr>
                <a:latin typeface="Courier"/>
              </a:rPr>
              <a:t> [(</a:t>
            </a:r>
            <a:r>
              <a:rPr>
                <a:solidFill>
                  <a:srgbClr val="4070A0"/>
                </a:solidFill>
                <a:latin typeface="Courier"/>
              </a:rPr>
              <a:t>"attendance vs literacy"</a:t>
            </a:r>
            <a:r>
              <a:rPr>
                <a:latin typeface="Courier"/>
              </a:rPr>
              <a:t>, </a:t>
            </a:r>
            <a:r>
              <a:rPr>
                <a:solidFill>
                  <a:srgbClr val="40A070"/>
                </a:solidFill>
                <a:latin typeface="Courier"/>
              </a:rPr>
              <a:t>0.039</a:t>
            </a:r>
            <a:r>
              <a:rPr>
                <a:latin typeface="Courier"/>
              </a:rPr>
              <a:t>, </a:t>
            </a:r>
            <a:r>
              <a:rPr>
                <a:solidFill>
                  <a:srgbClr val="40A070"/>
                </a:solidFill>
                <a:latin typeface="Courier"/>
              </a:rPr>
              <a:t>659</a:t>
            </a:r>
            <a:r>
              <a:rPr>
                <a:latin typeface="Courier"/>
              </a:rPr>
              <a:t>),</a:t>
            </a:r>
            <a:br/>
            <a:r>
              <a:rPr>
                <a:latin typeface="Courier"/>
              </a:rPr>
              <a:t>                    (</a:t>
            </a:r>
            <a:r>
              <a:rPr>
                <a:solidFill>
                  <a:srgbClr val="4070A0"/>
                </a:solidFill>
                <a:latin typeface="Courier"/>
              </a:rPr>
              <a:t>"literacy vs numeracy"</a:t>
            </a:r>
            <a:r>
              <a:rPr>
                <a:latin typeface="Courier"/>
              </a:rPr>
              <a:t>, </a:t>
            </a:r>
            <a:r>
              <a:rPr>
                <a:solidFill>
                  <a:srgbClr val="40A070"/>
                </a:solidFill>
                <a:latin typeface="Courier"/>
              </a:rPr>
              <a:t>0.849</a:t>
            </a:r>
            <a:r>
              <a:rPr>
                <a:latin typeface="Courier"/>
              </a:rPr>
              <a:t>, </a:t>
            </a:r>
            <a:r>
              <a:rPr>
                <a:solidFill>
                  <a:srgbClr val="40A070"/>
                </a:solidFill>
                <a:latin typeface="Courier"/>
              </a:rPr>
              <a:t>659</a:t>
            </a:r>
            <a:r>
              <a:rPr>
                <a:latin typeface="Courier"/>
              </a:rPr>
              <a:t>)]:</a:t>
            </a:r>
            <a:br/>
            <a:r>
              <a:rPr>
                <a:latin typeface="Courier"/>
              </a:rPr>
              <a:t>    lo, hi </a:t>
            </a:r>
            <a:r>
              <a:rPr>
                <a:solidFill>
                  <a:srgbClr val="666666"/>
                </a:solidFill>
                <a:latin typeface="Courier"/>
              </a:rPr>
              <a:t>=</a:t>
            </a:r>
            <a:r>
              <a:rPr>
                <a:latin typeface="Courier"/>
              </a:rPr>
              <a:t> fisher_ci(r, n)</a:t>
            </a:r>
            <a:br/>
            <a:r>
              <a:rPr>
                <a:latin typeface="Courier"/>
              </a:rPr>
              <a:t>    </a:t>
            </a:r>
            <a:r>
              <a:rPr>
                <a:solidFill>
                  <a:srgbClr val="008000"/>
                </a:solidFill>
                <a:latin typeface="Courier"/>
              </a:rPr>
              <a:t>print</a:t>
            </a:r>
            <a:r>
              <a:rPr>
                <a:latin typeface="Courier"/>
              </a:rPr>
              <a:t>(</a:t>
            </a:r>
            <a:r>
              <a:rPr>
                <a:solidFill>
                  <a:srgbClr val="BB6688"/>
                </a:solidFill>
                <a:latin typeface="Courier"/>
              </a:rPr>
              <a:t>f"</a:t>
            </a:r>
            <a:r>
              <a:rPr>
                <a:solidFill>
                  <a:srgbClr val="4070A0"/>
                </a:solidFill>
                <a:latin typeface="Courier"/>
              </a:rPr>
              <a:t>{</a:t>
            </a:r>
            <a:r>
              <a:rPr>
                <a:latin typeface="Courier"/>
              </a:rPr>
              <a:t>label</a:t>
            </a:r>
            <a:r>
              <a:rPr>
                <a:solidFill>
                  <a:srgbClr val="4070A0"/>
                </a:solidFill>
                <a:latin typeface="Courier"/>
              </a:rPr>
              <a:t>:24}</a:t>
            </a:r>
            <a:r>
              <a:rPr>
                <a:solidFill>
                  <a:srgbClr val="BB6688"/>
                </a:solidFill>
                <a:latin typeface="Courier"/>
              </a:rPr>
              <a:t> r = </a:t>
            </a:r>
            <a:r>
              <a:rPr>
                <a:solidFill>
                  <a:srgbClr val="4070A0"/>
                </a:solidFill>
                <a:latin typeface="Courier"/>
              </a:rPr>
              <a:t>{</a:t>
            </a:r>
            <a:r>
              <a:rPr>
                <a:latin typeface="Courier"/>
              </a:rPr>
              <a:t>r</a:t>
            </a:r>
            <a:r>
              <a:rPr>
                <a:solidFill>
                  <a:srgbClr val="4070A0"/>
                </a:solidFill>
                <a:latin typeface="Courier"/>
              </a:rPr>
              <a:t>:+.3f}</a:t>
            </a:r>
            <a:r>
              <a:rPr>
                <a:solidFill>
                  <a:srgbClr val="BB6688"/>
                </a:solidFill>
                <a:latin typeface="Courier"/>
              </a:rPr>
              <a:t>  95% CI [</a:t>
            </a:r>
            <a:r>
              <a:rPr>
                <a:solidFill>
                  <a:srgbClr val="4070A0"/>
                </a:solidFill>
                <a:latin typeface="Courier"/>
              </a:rPr>
              <a:t>{</a:t>
            </a:r>
            <a:r>
              <a:rPr>
                <a:latin typeface="Courier"/>
              </a:rPr>
              <a:t>lo</a:t>
            </a:r>
            <a:r>
              <a:rPr>
                <a:solidFill>
                  <a:srgbClr val="4070A0"/>
                </a:solidFill>
                <a:latin typeface="Courier"/>
              </a:rPr>
              <a:t>:+.3f}</a:t>
            </a:r>
            <a:r>
              <a:rPr>
                <a:solidFill>
                  <a:srgbClr val="BB6688"/>
                </a:solidFill>
                <a:latin typeface="Courier"/>
              </a:rPr>
              <a:t>, </a:t>
            </a:r>
            <a:r>
              <a:rPr>
                <a:solidFill>
                  <a:srgbClr val="4070A0"/>
                </a:solidFill>
                <a:latin typeface="Courier"/>
              </a:rPr>
              <a:t>{</a:t>
            </a:r>
            <a:r>
              <a:rPr>
                <a:latin typeface="Courier"/>
              </a:rPr>
              <a:t>hi</a:t>
            </a:r>
            <a:r>
              <a:rPr>
                <a:solidFill>
                  <a:srgbClr val="4070A0"/>
                </a:solidFill>
                <a:latin typeface="Courier"/>
              </a:rPr>
              <a:t>:+.3f}</a:t>
            </a:r>
            <a:r>
              <a:rPr>
                <a:solidFill>
                  <a:srgbClr val="BB6688"/>
                </a:solidFill>
                <a:latin typeface="Courier"/>
              </a:rPr>
              <a:t>]"</a:t>
            </a:r>
            <a:r>
              <a:rPr>
                <a:latin typeface="Courier"/>
              </a:rPr>
              <a:t>)</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Un intervalle sur une corrélation — En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cor.test</a:t>
            </a:r>
            <a:r>
              <a:rPr>
                <a:latin typeface="Courier"/>
              </a:rPr>
              <a:t>(joined</a:t>
            </a:r>
            <a:r>
              <a:rPr>
                <a:solidFill>
                  <a:srgbClr val="4070A0"/>
                </a:solidFill>
                <a:latin typeface="Courier"/>
              </a:rPr>
              <a:t>$</a:t>
            </a:r>
            <a:r>
              <a:rPr>
                <a:latin typeface="Courier"/>
              </a:rPr>
              <a:t>attendance, joined</a:t>
            </a:r>
            <a:r>
              <a:rPr>
                <a:solidFill>
                  <a:srgbClr val="4070A0"/>
                </a:solidFill>
                <a:latin typeface="Courier"/>
              </a:rPr>
              <a:t>$</a:t>
            </a:r>
            <a:r>
              <a:rPr>
                <a:latin typeface="Courier"/>
              </a:rPr>
              <a:t>literacy)</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Un intervalle sur une corrélation</a:t>
            </a:r>
          </a:p>
        </p:txBody>
      </p:sp>
      <p:sp>
        <p:nvSpPr>
          <p:cNvPr id="3" name="Content Placeholder 2"/>
          <p:cNvSpPr>
            <a:spLocks noGrp="1"/>
          </p:cNvSpPr>
          <p:nvPr>
            <p:ph idx="1"/>
          </p:nvPr>
        </p:nvSpPr>
        <p:spPr/>
        <p:txBody>
          <a:bodyPr/>
          <a:lstStyle/>
          <a:p>
            <a:pPr lvl="0"/>
            <a:r>
              <a:rPr/>
              <a:t>r = 0,039, IC à 95 % −0,037 à +0,115 — L’intervalle contient zéro et toute valeur qu’il contient est négligeable ; ce…</a:t>
            </a:r>
          </a:p>
          <a:p>
            <a:pPr lvl="0"/>
            <a:r>
              <a:rPr/>
              <a:t>Une corrélation sans intervalle est le même défaut qu’une proportion sans le sien — et </a:t>
            </a:r>
            <a:r>
              <a:rPr>
                <a:latin typeface="Courier"/>
              </a:rPr>
              <a:t>cor.test</a:t>
            </a:r>
            <a:r>
              <a:rPr/>
              <a:t> le donne gratuitement</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corrélation qui y est et ne dit rien</a:t>
            </a:r>
          </a:p>
        </p:txBody>
      </p:sp>
      <p:sp>
        <p:nvSpPr>
          <p:cNvPr id="3" name="Content Placeholder 2"/>
          <p:cNvSpPr>
            <a:spLocks noGrp="1"/>
          </p:cNvSpPr>
          <p:nvPr>
            <p:ph idx="1"/>
          </p:nvPr>
        </p:nvSpPr>
        <p:spPr/>
        <p:txBody>
          <a:bodyPr/>
          <a:lstStyle/>
          <a:p>
            <a:pPr lvl="0"/>
            <a:r>
              <a:rPr/>
              <a:t>C’est un enfant, un jour d’épreuve, deux copies de quarante items — Un enfant malade, à jeun, incapable de lire les…</a:t>
            </a:r>
          </a:p>
          <a:p>
            <a:pPr lvl="0"/>
            <a:r>
              <a:rPr/>
              <a:t>Demandez ce qu’il faudrait pour que la corrélation soit nulle — Ici la réponse est « le même enfant devrait réussir…</a:t>
            </a:r>
          </a:p>
          <a:p>
            <a:pPr lvl="0"/>
            <a:r>
              <a:rPr/>
              <a:t>Une corrélation n’est informative que si son absence était plausible — et c’est un jugement sur le monde plutôt que sur…</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Élevez-la au carré avant de la décrire — En Python</a:t>
            </a:r>
          </a:p>
        </p:txBody>
      </p:sp>
      <p:sp>
        <p:nvSpPr>
          <p:cNvPr id="3" name="Content Placeholder 2"/>
          <p:cNvSpPr>
            <a:spLocks noGrp="1"/>
          </p:cNvSpPr>
          <p:nvPr>
            <p:ph idx="1"/>
          </p:nvPr>
        </p:nvSpPr>
        <p:spPr/>
        <p:txBody>
          <a:bodyPr/>
          <a:lstStyle/>
          <a:p>
            <a:pPr lvl="0" indent="0">
              <a:buNone/>
            </a:pPr>
            <a:r>
              <a:rPr b="1">
                <a:solidFill>
                  <a:srgbClr val="007020"/>
                </a:solidFill>
                <a:latin typeface="Courier"/>
              </a:rPr>
              <a:t>for</a:t>
            </a:r>
            <a:r>
              <a:rPr>
                <a:latin typeface="Courier"/>
              </a:rPr>
              <a:t> label, r </a:t>
            </a:r>
            <a:r>
              <a:rPr b="1">
                <a:solidFill>
                  <a:srgbClr val="007020"/>
                </a:solidFill>
                <a:latin typeface="Courier"/>
              </a:rPr>
              <a:t>in</a:t>
            </a:r>
            <a:r>
              <a:rPr>
                <a:latin typeface="Courier"/>
              </a:rPr>
              <a:t> [(</a:t>
            </a:r>
            <a:r>
              <a:rPr>
                <a:solidFill>
                  <a:srgbClr val="4070A0"/>
                </a:solidFill>
                <a:latin typeface="Courier"/>
              </a:rPr>
              <a:t>"attendance vs literacy"</a:t>
            </a:r>
            <a:r>
              <a:rPr>
                <a:latin typeface="Courier"/>
              </a:rPr>
              <a:t>, </a:t>
            </a:r>
            <a:r>
              <a:rPr>
                <a:solidFill>
                  <a:srgbClr val="40A070"/>
                </a:solidFill>
                <a:latin typeface="Courier"/>
              </a:rPr>
              <a:t>0.039</a:t>
            </a:r>
            <a:r>
              <a:rPr>
                <a:latin typeface="Courier"/>
              </a:rPr>
              <a:t>),</a:t>
            </a:r>
            <a:br/>
            <a:r>
              <a:rPr>
                <a:latin typeface="Courier"/>
              </a:rPr>
              <a:t>                 (</a:t>
            </a:r>
            <a:r>
              <a:rPr>
                <a:solidFill>
                  <a:srgbClr val="4070A0"/>
                </a:solidFill>
                <a:latin typeface="Courier"/>
              </a:rPr>
              <a:t>"attendance vs literacy, school level"</a:t>
            </a:r>
            <a:r>
              <a:rPr>
                <a:latin typeface="Courier"/>
              </a:rPr>
              <a:t>, </a:t>
            </a:r>
            <a:r>
              <a:rPr>
                <a:solidFill>
                  <a:srgbClr val="40A070"/>
                </a:solidFill>
                <a:latin typeface="Courier"/>
              </a:rPr>
              <a:t>0.199</a:t>
            </a:r>
            <a:r>
              <a:rPr>
                <a:latin typeface="Courier"/>
              </a:rPr>
              <a:t>),</a:t>
            </a:r>
            <a:br/>
            <a:r>
              <a:rPr>
                <a:latin typeface="Courier"/>
              </a:rPr>
              <a:t>                 (</a:t>
            </a:r>
            <a:r>
              <a:rPr>
                <a:solidFill>
                  <a:srgbClr val="4070A0"/>
                </a:solidFill>
                <a:latin typeface="Courier"/>
              </a:rPr>
              <a:t>"literacy vs numeracy"</a:t>
            </a:r>
            <a:r>
              <a:rPr>
                <a:latin typeface="Courier"/>
              </a:rPr>
              <a:t>, </a:t>
            </a:r>
            <a:r>
              <a:rPr>
                <a:solidFill>
                  <a:srgbClr val="40A070"/>
                </a:solidFill>
                <a:latin typeface="Courier"/>
              </a:rPr>
              <a:t>0.849</a:t>
            </a:r>
            <a:r>
              <a:rPr>
                <a:latin typeface="Courier"/>
              </a:rPr>
              <a:t>)]:</a:t>
            </a:r>
            <a:br/>
            <a:r>
              <a:rPr>
                <a:latin typeface="Courier"/>
              </a:rPr>
              <a:t>    </a:t>
            </a:r>
            <a:r>
              <a:rPr>
                <a:solidFill>
                  <a:srgbClr val="008000"/>
                </a:solidFill>
                <a:latin typeface="Courier"/>
              </a:rPr>
              <a:t>print</a:t>
            </a:r>
            <a:r>
              <a:rPr>
                <a:latin typeface="Courier"/>
              </a:rPr>
              <a:t>(</a:t>
            </a:r>
            <a:r>
              <a:rPr>
                <a:solidFill>
                  <a:srgbClr val="BB6688"/>
                </a:solidFill>
                <a:latin typeface="Courier"/>
              </a:rPr>
              <a:t>f"</a:t>
            </a:r>
            <a:r>
              <a:rPr>
                <a:solidFill>
                  <a:srgbClr val="4070A0"/>
                </a:solidFill>
                <a:latin typeface="Courier"/>
              </a:rPr>
              <a:t>{</a:t>
            </a:r>
            <a:r>
              <a:rPr>
                <a:latin typeface="Courier"/>
              </a:rPr>
              <a:t>label</a:t>
            </a:r>
            <a:r>
              <a:rPr>
                <a:solidFill>
                  <a:srgbClr val="4070A0"/>
                </a:solidFill>
                <a:latin typeface="Courier"/>
              </a:rPr>
              <a:t>:38}</a:t>
            </a:r>
            <a:r>
              <a:rPr>
                <a:solidFill>
                  <a:srgbClr val="BB6688"/>
                </a:solidFill>
                <a:latin typeface="Courier"/>
              </a:rPr>
              <a:t> r = </a:t>
            </a:r>
            <a:r>
              <a:rPr>
                <a:solidFill>
                  <a:srgbClr val="4070A0"/>
                </a:solidFill>
                <a:latin typeface="Courier"/>
              </a:rPr>
              <a:t>{</a:t>
            </a:r>
            <a:r>
              <a:rPr>
                <a:latin typeface="Courier"/>
              </a:rPr>
              <a:t>r</a:t>
            </a:r>
            <a:r>
              <a:rPr>
                <a:solidFill>
                  <a:srgbClr val="4070A0"/>
                </a:solidFill>
                <a:latin typeface="Courier"/>
              </a:rPr>
              <a:t>:+.3f}</a:t>
            </a:r>
            <a:r>
              <a:rPr>
                <a:solidFill>
                  <a:srgbClr val="BB6688"/>
                </a:solidFill>
                <a:latin typeface="Courier"/>
              </a:rPr>
              <a:t>   r-squared = </a:t>
            </a:r>
            <a:r>
              <a:rPr>
                <a:solidFill>
                  <a:srgbClr val="4070A0"/>
                </a:solidFill>
                <a:latin typeface="Courier"/>
              </a:rPr>
              <a:t>{</a:t>
            </a:r>
            <a:r>
              <a:rPr>
                <a:latin typeface="Courier"/>
              </a:rPr>
              <a:t>r</a:t>
            </a:r>
            <a:r>
              <a:rPr>
                <a:solidFill>
                  <a:srgbClr val="666666"/>
                </a:solidFill>
                <a:latin typeface="Courier"/>
              </a:rPr>
              <a:t>**</a:t>
            </a:r>
            <a:r>
              <a:rPr>
                <a:solidFill>
                  <a:srgbClr val="40A070"/>
                </a:solidFill>
                <a:latin typeface="Courier"/>
              </a:rPr>
              <a:t>2</a:t>
            </a:r>
            <a:r>
              <a:rPr>
                <a:solidFill>
                  <a:srgbClr val="4070A0"/>
                </a:solidFill>
                <a:latin typeface="Courier"/>
              </a:rPr>
              <a:t>:.3f}</a:t>
            </a:r>
            <a:r>
              <a:rPr>
                <a:solidFill>
                  <a:srgbClr val="BB6688"/>
                </a:solidFill>
                <a:latin typeface="Courier"/>
              </a:rPr>
              <a:t>"</a:t>
            </a:r>
            <a:r>
              <a:rPr>
                <a:latin typeface="Courier"/>
              </a:rPr>
              <a:t>)</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Élevez-la au carré avant de la décrire — En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r^2 is the share of variance, and it is much smaller than r looks.</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Élevez-la au carré avant de la décrire</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057400"/>
                <a:gridCol w="2057400"/>
                <a:gridCol w="2057400"/>
                <a:gridCol w="2057400"/>
              </a:tblGrid>
              <a:tr h="0">
                <a:tc>
                  <a:txBody>
                    <a:bodyPr/>
                    <a:lstStyle/>
                    <a:p>
                      <a:pPr lvl="0" indent="0" marL="0">
                        <a:buNone/>
                      </a:pPr>
                      <a:r>
                        <a:rPr/>
                        <a:t>Paire</a:t>
                      </a:r>
                    </a:p>
                  </a:txBody>
                  <a:tcPr/>
                </a:tc>
                <a:tc>
                  <a:txBody>
                    <a:bodyPr/>
                    <a:lstStyle/>
                    <a:p>
                      <a:pPr lvl="0" indent="0" marL="0">
                        <a:buNone/>
                      </a:pPr>
                      <a:r>
                        <a:rPr/>
                        <a:t>r</a:t>
                      </a:r>
                    </a:p>
                  </a:txBody>
                  <a:tcPr/>
                </a:tc>
                <a:tc>
                  <a:txBody>
                    <a:bodyPr/>
                    <a:lstStyle/>
                    <a:p>
                      <a:pPr lvl="0" indent="0" marL="0">
                        <a:buNone/>
                      </a:pPr>
                      <a:r>
                        <a:rPr/>
                        <a:t>r²</a:t>
                      </a:r>
                    </a:p>
                  </a:txBody>
                  <a:tcPr/>
                </a:tc>
                <a:tc>
                  <a:txBody>
                    <a:bodyPr/>
                    <a:lstStyle/>
                    <a:p>
                      <a:pPr lvl="0" indent="0" marL="0">
                        <a:buNone/>
                      </a:pPr>
                      <a:r>
                        <a:rPr/>
                        <a:t>Se lit</a:t>
                      </a:r>
                    </a:p>
                  </a:txBody>
                  <a:tcPr/>
                </a:tc>
              </a:tr>
              <a:tr h="0">
                <a:tc>
                  <a:txBody>
                    <a:bodyPr/>
                    <a:lstStyle/>
                    <a:p>
                      <a:pPr lvl="0" indent="0" marL="0">
                        <a:buNone/>
                      </a:pPr>
                      <a:r>
                        <a:rPr/>
                        <a:t>Présence et littératie</a:t>
                      </a:r>
                    </a:p>
                  </a:txBody>
                </a:tc>
                <a:tc>
                  <a:txBody>
                    <a:bodyPr/>
                    <a:lstStyle/>
                    <a:p>
                      <a:pPr lvl="0" indent="0" marL="0">
                        <a:buNone/>
                      </a:pPr>
                      <a:r>
                        <a:rPr/>
                        <a:t>0,039</a:t>
                      </a:r>
                    </a:p>
                  </a:txBody>
                </a:tc>
                <a:tc>
                  <a:txBody>
                    <a:bodyPr/>
                    <a:lstStyle/>
                    <a:p>
                      <a:pPr lvl="0" indent="0" marL="0">
                        <a:buNone/>
                      </a:pPr>
                      <a:r>
                        <a:rPr b="1"/>
                        <a:t>0,002</a:t>
                      </a:r>
                    </a:p>
                  </a:txBody>
                </a:tc>
                <a:tc>
                  <a:txBody>
                    <a:bodyPr/>
                    <a:lstStyle/>
                    <a:p>
                      <a:pPr lvl="0" indent="0" marL="0">
                        <a:buNone/>
                      </a:pPr>
                      <a:r>
                        <a:rPr/>
                        <a:t>Deux dixièmes de un pour cent</a:t>
                      </a:r>
                    </a:p>
                  </a:txBody>
                </a:tc>
              </a:tr>
              <a:tr h="0">
                <a:tc>
                  <a:txBody>
                    <a:bodyPr/>
                    <a:lstStyle/>
                    <a:p>
                      <a:pPr lvl="0" indent="0" marL="0">
                        <a:buNone/>
                      </a:pPr>
                      <a:r>
                        <a:rPr/>
                        <a:t>Présence et littératie, niveau école</a:t>
                      </a:r>
                    </a:p>
                  </a:txBody>
                </a:tc>
                <a:tc>
                  <a:txBody>
                    <a:bodyPr/>
                    <a:lstStyle/>
                    <a:p>
                      <a:pPr lvl="0" indent="0" marL="0">
                        <a:buNone/>
                      </a:pPr>
                      <a:r>
                        <a:rPr/>
                        <a:t>0,199</a:t>
                      </a:r>
                    </a:p>
                  </a:txBody>
                </a:tc>
                <a:tc>
                  <a:txBody>
                    <a:bodyPr/>
                    <a:lstStyle/>
                    <a:p>
                      <a:pPr lvl="0" indent="0" marL="0">
                        <a:buNone/>
                      </a:pPr>
                      <a:r>
                        <a:rPr/>
                        <a:t>0,040</a:t>
                      </a:r>
                    </a:p>
                  </a:txBody>
                </a:tc>
                <a:tc>
                  <a:txBody>
                    <a:bodyPr/>
                    <a:lstStyle/>
                    <a:p>
                      <a:pPr lvl="0" indent="0" marL="0">
                        <a:buNone/>
                      </a:pPr>
                      <a:r>
                        <a:rPr/>
                        <a:t>Quatre pour cent</a:t>
                      </a:r>
                    </a:p>
                  </a:txBody>
                </a:tc>
              </a:tr>
              <a:tr h="0">
                <a:tc>
                  <a:txBody>
                    <a:bodyPr/>
                    <a:lstStyle/>
                    <a:p>
                      <a:pPr lvl="0" indent="0" marL="0">
                        <a:buNone/>
                      </a:pPr>
                      <a:r>
                        <a:rPr/>
                        <a:t>Littératie et numératie</a:t>
                      </a:r>
                    </a:p>
                  </a:txBody>
                </a:tc>
                <a:tc>
                  <a:txBody>
                    <a:bodyPr/>
                    <a:lstStyle/>
                    <a:p>
                      <a:pPr lvl="0" indent="0" marL="0">
                        <a:buNone/>
                      </a:pPr>
                      <a:r>
                        <a:rPr/>
                        <a:t>0,849</a:t>
                      </a:r>
                    </a:p>
                  </a:txBody>
                </a:tc>
                <a:tc>
                  <a:txBody>
                    <a:bodyPr/>
                    <a:lstStyle/>
                    <a:p>
                      <a:pPr lvl="0" indent="0" marL="0">
                        <a:buNone/>
                      </a:pPr>
                      <a:r>
                        <a:rPr/>
                        <a:t>0,721</a:t>
                      </a:r>
                    </a:p>
                  </a:txBody>
                </a:tc>
                <a:tc>
                  <a:txBody>
                    <a:bodyPr/>
                    <a:lstStyle/>
                    <a:p>
                      <a:pPr lvl="0" indent="0" marL="0">
                        <a:buNone/>
                      </a:pPr>
                      <a:r>
                        <a:rPr/>
                        <a:t>Soixante-douze pour cent</a:t>
                      </a:r>
                    </a:p>
                  </a:txBody>
                </a:tc>
              </a:tr>
            </a:tbl>
          </a:graphicData>
        </a:graphic>
      </p:graphicFrame>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Élevez-la au carré avant de la décrire</a:t>
            </a:r>
          </a:p>
        </p:txBody>
      </p:sp>
      <p:sp>
        <p:nvSpPr>
          <p:cNvPr id="3" name="Content Placeholder 2"/>
          <p:cNvSpPr>
            <a:spLocks noGrp="1"/>
          </p:cNvSpPr>
          <p:nvPr>
            <p:ph idx="1"/>
          </p:nvPr>
        </p:nvSpPr>
        <p:spPr/>
        <p:txBody>
          <a:bodyPr/>
          <a:lstStyle/>
          <a:p>
            <a:pPr lvl="0"/>
            <a:r>
              <a:rPr/>
              <a:t>Un r de 0,199 sonne comme une relation et explique quatre pour cent de la variation — Élever au carré est la défense la…</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Pearson, Spearman, et onze mauvaises lignes — En Python</a:t>
            </a:r>
          </a:p>
        </p:txBody>
      </p:sp>
      <p:sp>
        <p:nvSpPr>
          <p:cNvPr id="3" name="Content Placeholder 2"/>
          <p:cNvSpPr>
            <a:spLocks noGrp="1"/>
          </p:cNvSpPr>
          <p:nvPr>
            <p:ph idx="1"/>
          </p:nvPr>
        </p:nvSpPr>
        <p:spPr/>
        <p:txBody>
          <a:bodyPr/>
          <a:lstStyle/>
          <a:p>
            <a:pPr lvl="0" indent="0">
              <a:buNone/>
            </a:pPr>
            <a:r>
              <a:rPr>
                <a:latin typeface="Courier"/>
              </a:rPr>
              <a:t>wash </a:t>
            </a:r>
            <a:r>
              <a:rPr>
                <a:solidFill>
                  <a:srgbClr val="666666"/>
                </a:solidFill>
                <a:latin typeface="Courier"/>
              </a:rPr>
              <a:t>=</a:t>
            </a:r>
            <a:r>
              <a:rPr>
                <a:latin typeface="Courier"/>
              </a:rPr>
              <a:t> pd.read_csv(</a:t>
            </a:r>
            <a:r>
              <a:rPr>
                <a:solidFill>
                  <a:srgbClr val="4070A0"/>
                </a:solidFill>
                <a:latin typeface="Courier"/>
              </a:rPr>
              <a:t>"wash-household-survey-2024.v1.csv"</a:t>
            </a:r>
            <a:r>
              <a:rPr>
                <a:latin typeface="Courier"/>
              </a:rPr>
              <a:t>)</a:t>
            </a:r>
            <a:br/>
            <a:r>
              <a:rPr>
                <a:latin typeface="Courier"/>
              </a:rPr>
              <a:t>pair </a:t>
            </a:r>
            <a:r>
              <a:rPr>
                <a:solidFill>
                  <a:srgbClr val="666666"/>
                </a:solidFill>
                <a:latin typeface="Courier"/>
              </a:rPr>
              <a:t>=</a:t>
            </a:r>
            <a:r>
              <a:rPr>
                <a:latin typeface="Courier"/>
              </a:rPr>
              <a:t> wash.dropna(subset</a:t>
            </a:r>
            <a:r>
              <a:rPr>
                <a:solidFill>
                  <a:srgbClr val="666666"/>
                </a:solidFill>
                <a:latin typeface="Courier"/>
              </a:rPr>
              <a:t>=</a:t>
            </a:r>
            <a:r>
              <a:rPr>
                <a:latin typeface="Courier"/>
              </a:rPr>
              <a:t>[</a:t>
            </a:r>
            <a:r>
              <a:rPr>
                <a:solidFill>
                  <a:srgbClr val="4070A0"/>
                </a:solidFill>
                <a:latin typeface="Courier"/>
              </a:rPr>
              <a:t>"round_trip_minutes"</a:t>
            </a:r>
            <a:r>
              <a:rPr>
                <a:latin typeface="Courier"/>
              </a:rPr>
              <a:t>, </a:t>
            </a:r>
            <a:r>
              <a:rPr>
                <a:solidFill>
                  <a:srgbClr val="4070A0"/>
                </a:solidFill>
                <a:latin typeface="Courier"/>
              </a:rPr>
              <a:t>"litres_per_person_day"</a:t>
            </a:r>
            <a:r>
              <a:rPr>
                <a:latin typeface="Courier"/>
              </a:rPr>
              <a:t>])</a:t>
            </a:r>
            <a:br/>
            <a:r>
              <a:rPr>
                <a:latin typeface="Courier"/>
              </a:rPr>
              <a:t>clean </a:t>
            </a:r>
            <a:r>
              <a:rPr>
                <a:solidFill>
                  <a:srgbClr val="666666"/>
                </a:solidFill>
                <a:latin typeface="Courier"/>
              </a:rPr>
              <a:t>=</a:t>
            </a:r>
            <a:r>
              <a:rPr>
                <a:latin typeface="Courier"/>
              </a:rPr>
              <a:t> pair[pair[</a:t>
            </a:r>
            <a:r>
              <a:rPr>
                <a:solidFill>
                  <a:srgbClr val="4070A0"/>
                </a:solidFill>
                <a:latin typeface="Courier"/>
              </a:rPr>
              <a:t>"litres_per_person_day"</a:t>
            </a:r>
            <a:r>
              <a:rPr>
                <a:latin typeface="Courier"/>
              </a:rPr>
              <a:t>] </a:t>
            </a:r>
            <a:r>
              <a:rPr>
                <a:solidFill>
                  <a:srgbClr val="666666"/>
                </a:solidFill>
                <a:latin typeface="Courier"/>
              </a:rPr>
              <a:t>&lt;=</a:t>
            </a:r>
            <a:r>
              <a:rPr>
                <a:latin typeface="Courier"/>
              </a:rPr>
              <a:t> </a:t>
            </a:r>
            <a:r>
              <a:rPr>
                <a:solidFill>
                  <a:srgbClr val="40A070"/>
                </a:solidFill>
                <a:latin typeface="Courier"/>
              </a:rPr>
              <a:t>80</a:t>
            </a:r>
            <a:r>
              <a:rPr>
                <a:latin typeface="Courier"/>
              </a:rPr>
              <a:t>]</a:t>
            </a:r>
            <a:br/>
            <a:br/>
            <a:r>
              <a:rPr b="1">
                <a:solidFill>
                  <a:srgbClr val="007020"/>
                </a:solidFill>
                <a:latin typeface="Courier"/>
              </a:rPr>
              <a:t>for</a:t>
            </a:r>
            <a:r>
              <a:rPr>
                <a:latin typeface="Courier"/>
              </a:rPr>
              <a:t> label, frame </a:t>
            </a:r>
            <a:r>
              <a:rPr b="1">
                <a:solidFill>
                  <a:srgbClr val="007020"/>
                </a:solidFill>
                <a:latin typeface="Courier"/>
              </a:rPr>
              <a:t>in</a:t>
            </a:r>
            <a:r>
              <a:rPr>
                <a:latin typeface="Courier"/>
              </a:rPr>
              <a:t> [(</a:t>
            </a:r>
            <a:r>
              <a:rPr>
                <a:solidFill>
                  <a:srgbClr val="4070A0"/>
                </a:solidFill>
                <a:latin typeface="Courier"/>
              </a:rPr>
              <a:t>"all rows"</a:t>
            </a:r>
            <a:r>
              <a:rPr>
                <a:latin typeface="Courier"/>
              </a:rPr>
              <a:t>, pair), (</a:t>
            </a:r>
            <a:r>
              <a:rPr>
                <a:solidFill>
                  <a:srgbClr val="4070A0"/>
                </a:solidFill>
                <a:latin typeface="Courier"/>
              </a:rPr>
              <a:t>"11 rows removed"</a:t>
            </a:r>
            <a:r>
              <a:rPr>
                <a:latin typeface="Courier"/>
              </a:rPr>
              <a:t>, clean)]:</a:t>
            </a:r>
            <a:br/>
            <a:r>
              <a:rPr>
                <a:latin typeface="Courier"/>
              </a:rPr>
              <a:t>    p </a:t>
            </a:r>
            <a:r>
              <a:rPr>
                <a:solidFill>
                  <a:srgbClr val="666666"/>
                </a:solidFill>
                <a:latin typeface="Courier"/>
              </a:rPr>
              <a:t>=</a:t>
            </a:r>
            <a:r>
              <a:rPr>
                <a:latin typeface="Courier"/>
              </a:rPr>
              <a:t> frame[</a:t>
            </a:r>
            <a:r>
              <a:rPr>
                <a:solidFill>
                  <a:srgbClr val="4070A0"/>
                </a:solidFill>
                <a:latin typeface="Courier"/>
              </a:rPr>
              <a:t>"round_trip_minutes"</a:t>
            </a:r>
            <a:r>
              <a:rPr>
                <a:latin typeface="Courier"/>
              </a:rPr>
              <a:t>].corr(frame[</a:t>
            </a:r>
            <a:r>
              <a:rPr>
                <a:solidFill>
                  <a:srgbClr val="4070A0"/>
                </a:solidFill>
                <a:latin typeface="Courier"/>
              </a:rPr>
              <a:t>"litres_per_person_day"</a:t>
            </a:r>
            <a:r>
              <a:rPr>
                <a:latin typeface="Courier"/>
              </a:rPr>
              <a:t>])</a:t>
            </a:r>
            <a:br/>
            <a:r>
              <a:rPr>
                <a:latin typeface="Courier"/>
              </a:rPr>
              <a:t>    s </a:t>
            </a:r>
            <a:r>
              <a:rPr>
                <a:solidFill>
                  <a:srgbClr val="666666"/>
                </a:solidFill>
                <a:latin typeface="Courier"/>
              </a:rPr>
              <a:t>=</a:t>
            </a:r>
            <a:r>
              <a:rPr>
                <a:latin typeface="Courier"/>
              </a:rPr>
              <a:t> frame[</a:t>
            </a:r>
            <a:r>
              <a:rPr>
                <a:solidFill>
                  <a:srgbClr val="4070A0"/>
                </a:solidFill>
                <a:latin typeface="Courier"/>
              </a:rPr>
              <a:t>"round_trip_minutes"</a:t>
            </a:r>
            <a:r>
              <a:rPr>
                <a:latin typeface="Courier"/>
              </a:rPr>
              <a:t>].corr(frame[</a:t>
            </a:r>
            <a:r>
              <a:rPr>
                <a:solidFill>
                  <a:srgbClr val="4070A0"/>
                </a:solidFill>
                <a:latin typeface="Courier"/>
              </a:rPr>
              <a:t>"litres_per_person_day"</a:t>
            </a:r>
            <a:r>
              <a:rPr>
                <a:latin typeface="Courier"/>
              </a:rPr>
              <a:t>],</a:t>
            </a:r>
            <a:br/>
            <a:r>
              <a:rPr>
                <a:latin typeface="Courier"/>
              </a:rPr>
              <a:t>                                         method</a:t>
            </a:r>
            <a:r>
              <a:rPr>
                <a:solidFill>
                  <a:srgbClr val="666666"/>
                </a:solidFill>
                <a:latin typeface="Courier"/>
              </a:rPr>
              <a:t>=</a:t>
            </a:r>
            <a:r>
              <a:rPr>
                <a:solidFill>
                  <a:srgbClr val="4070A0"/>
                </a:solidFill>
                <a:latin typeface="Courier"/>
              </a:rPr>
              <a:t>"spearman"</a:t>
            </a:r>
            <a:r>
              <a:rPr>
                <a:latin typeface="Courier"/>
              </a:rPr>
              <a:t>)</a:t>
            </a:r>
            <a:br/>
            <a:r>
              <a:rPr>
                <a:latin typeface="Courier"/>
              </a:rPr>
              <a:t>    </a:t>
            </a:r>
            <a:r>
              <a:rPr>
                <a:solidFill>
                  <a:srgbClr val="008000"/>
                </a:solidFill>
                <a:latin typeface="Courier"/>
              </a:rPr>
              <a:t>print</a:t>
            </a:r>
            <a:r>
              <a:rPr>
                <a:latin typeface="Courier"/>
              </a:rPr>
              <a:t>(</a:t>
            </a:r>
            <a:r>
              <a:rPr>
                <a:solidFill>
                  <a:srgbClr val="BB6688"/>
                </a:solidFill>
                <a:latin typeface="Courier"/>
              </a:rPr>
              <a:t>f"</a:t>
            </a:r>
            <a:r>
              <a:rPr>
                <a:solidFill>
                  <a:srgbClr val="4070A0"/>
                </a:solidFill>
                <a:latin typeface="Courier"/>
              </a:rPr>
              <a:t>{</a:t>
            </a:r>
            <a:r>
              <a:rPr>
                <a:latin typeface="Courier"/>
              </a:rPr>
              <a:t>label</a:t>
            </a:r>
            <a:r>
              <a:rPr>
                <a:solidFill>
                  <a:srgbClr val="4070A0"/>
                </a:solidFill>
                <a:latin typeface="Courier"/>
              </a:rPr>
              <a:t>:18}</a:t>
            </a:r>
            <a:r>
              <a:rPr>
                <a:solidFill>
                  <a:srgbClr val="BB6688"/>
                </a:solidFill>
                <a:latin typeface="Courier"/>
              </a:rPr>
              <a:t> n = </a:t>
            </a:r>
            <a:r>
              <a:rPr>
                <a:solidFill>
                  <a:srgbClr val="4070A0"/>
                </a:solidFill>
                <a:latin typeface="Courier"/>
              </a:rPr>
              <a:t>{</a:t>
            </a:r>
            <a:r>
              <a:rPr>
                <a:solidFill>
                  <a:srgbClr val="008000"/>
                </a:solidFill>
                <a:latin typeface="Courier"/>
              </a:rPr>
              <a:t>len</a:t>
            </a:r>
            <a:r>
              <a:rPr>
                <a:latin typeface="Courier"/>
              </a:rPr>
              <a:t>(frame)</a:t>
            </a:r>
            <a:r>
              <a:rPr>
                <a:solidFill>
                  <a:srgbClr val="4070A0"/>
                </a:solidFill>
                <a:latin typeface="Courier"/>
              </a:rPr>
              <a:t>:5}</a:t>
            </a:r>
            <a:r>
              <a:rPr>
                <a:solidFill>
                  <a:srgbClr val="BB6688"/>
                </a:solidFill>
                <a:latin typeface="Courier"/>
              </a:rPr>
              <a:t>  Pearson </a:t>
            </a:r>
            <a:r>
              <a:rPr>
                <a:solidFill>
                  <a:srgbClr val="4070A0"/>
                </a:solidFill>
                <a:latin typeface="Courier"/>
              </a:rPr>
              <a:t>{</a:t>
            </a:r>
            <a:r>
              <a:rPr>
                <a:latin typeface="Courier"/>
              </a:rPr>
              <a:t>p</a:t>
            </a:r>
            <a:r>
              <a:rPr>
                <a:solidFill>
                  <a:srgbClr val="4070A0"/>
                </a:solidFill>
                <a:latin typeface="Courier"/>
              </a:rPr>
              <a:t>:+.3f}</a:t>
            </a:r>
            <a:r>
              <a:rPr>
                <a:solidFill>
                  <a:srgbClr val="BB6688"/>
                </a:solidFill>
                <a:latin typeface="Courier"/>
              </a:rPr>
              <a:t>  Spearman </a:t>
            </a:r>
            <a:r>
              <a:rPr>
                <a:solidFill>
                  <a:srgbClr val="4070A0"/>
                </a:solidFill>
                <a:latin typeface="Courier"/>
              </a:rPr>
              <a:t>{</a:t>
            </a:r>
            <a:r>
              <a:rPr>
                <a:latin typeface="Courier"/>
              </a:rPr>
              <a:t>s</a:t>
            </a:r>
            <a:r>
              <a:rPr>
                <a:solidFill>
                  <a:srgbClr val="4070A0"/>
                </a:solidFill>
                <a:latin typeface="Courier"/>
              </a:rPr>
              <a:t>:+.3f}</a:t>
            </a:r>
            <a:r>
              <a:rPr>
                <a:solidFill>
                  <a:srgbClr val="BB6688"/>
                </a:solidFill>
                <a:latin typeface="Courier"/>
              </a:rPr>
              <a:t>"</a:t>
            </a:r>
            <a:r>
              <a:rPr>
                <a:latin typeface="Courier"/>
              </a:rPr>
              <a:t>)</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Pearson, Spearman, et onze mauvaises lignes — En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cor</a:t>
            </a:r>
            <a:r>
              <a:rPr>
                <a:latin typeface="Courier"/>
              </a:rPr>
              <a:t>(pair</a:t>
            </a:r>
            <a:r>
              <a:rPr>
                <a:solidFill>
                  <a:srgbClr val="4070A0"/>
                </a:solidFill>
                <a:latin typeface="Courier"/>
              </a:rPr>
              <a:t>$</a:t>
            </a:r>
            <a:r>
              <a:rPr>
                <a:latin typeface="Courier"/>
              </a:rPr>
              <a:t>round_trip_minutes, pair</a:t>
            </a:r>
            <a:r>
              <a:rPr>
                <a:solidFill>
                  <a:srgbClr val="4070A0"/>
                </a:solidFill>
                <a:latin typeface="Courier"/>
              </a:rPr>
              <a:t>$</a:t>
            </a:r>
            <a:r>
              <a:rPr>
                <a:latin typeface="Courier"/>
              </a:rPr>
              <a:t>litres_per_person_day)                    </a:t>
            </a:r>
            <a:r>
              <a:rPr i="1">
                <a:solidFill>
                  <a:srgbClr val="60A0B0"/>
                </a:solidFill>
                <a:latin typeface="Courier"/>
              </a:rPr>
              <a:t># Pearson</a:t>
            </a:r>
            <a:br/>
            <a:r>
              <a:rPr>
                <a:solidFill>
                  <a:srgbClr val="06287E"/>
                </a:solidFill>
                <a:latin typeface="Courier"/>
              </a:rPr>
              <a:t>cor</a:t>
            </a:r>
            <a:r>
              <a:rPr>
                <a:latin typeface="Courier"/>
              </a:rPr>
              <a:t>(pair</a:t>
            </a:r>
            <a:r>
              <a:rPr>
                <a:solidFill>
                  <a:srgbClr val="4070A0"/>
                </a:solidFill>
                <a:latin typeface="Courier"/>
              </a:rPr>
              <a:t>$</a:t>
            </a:r>
            <a:r>
              <a:rPr>
                <a:latin typeface="Courier"/>
              </a:rPr>
              <a:t>round_trip_minutes, pair</a:t>
            </a:r>
            <a:r>
              <a:rPr>
                <a:solidFill>
                  <a:srgbClr val="4070A0"/>
                </a:solidFill>
                <a:latin typeface="Courier"/>
              </a:rPr>
              <a:t>$</a:t>
            </a:r>
            <a:r>
              <a:rPr>
                <a:latin typeface="Courier"/>
              </a:rPr>
              <a:t>litres_per_person_day, </a:t>
            </a:r>
            <a:r>
              <a:rPr>
                <a:solidFill>
                  <a:srgbClr val="7D9029"/>
                </a:solidFill>
                <a:latin typeface="Courier"/>
              </a:rPr>
              <a:t>method =</a:t>
            </a:r>
            <a:r>
              <a:rPr>
                <a:latin typeface="Courier"/>
              </a:rPr>
              <a:t> </a:t>
            </a:r>
            <a:r>
              <a:rPr>
                <a:solidFill>
                  <a:srgbClr val="4070A0"/>
                </a:solidFill>
                <a:latin typeface="Courier"/>
              </a:rPr>
              <a:t>"spearman"</a:t>
            </a:r>
            <a:r>
              <a:rPr>
                <a:latin typeface="Courier"/>
              </a:rPr>
              <a:t>)</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Pearson, Spearman, et onze mauvaises lignes</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057400"/>
                <a:gridCol w="2057400"/>
                <a:gridCol w="2057400"/>
                <a:gridCol w="2057400"/>
              </a:tblGrid>
              <a:tr h="0">
                <a:tc>
                  <a:txBody>
                    <a:bodyPr/>
                    <a:lstStyle/>
                    <a:p>
                      <a:pPr lvl="0" indent="0" marL="0">
                        <a:buNone/>
                      </a:pPr>
                      <a:r>
                        <a:rPr/>
                        <a:t>Lignes</a:t>
                      </a:r>
                    </a:p>
                  </a:txBody>
                  <a:tcPr/>
                </a:tc>
                <a:tc>
                  <a:txBody>
                    <a:bodyPr/>
                    <a:lstStyle/>
                    <a:p>
                      <a:pPr lvl="0" indent="0" marL="0">
                        <a:buNone/>
                      </a:pPr>
                      <a:r>
                        <a:rPr/>
                        <a:t>n</a:t>
                      </a:r>
                    </a:p>
                  </a:txBody>
                  <a:tcPr/>
                </a:tc>
                <a:tc>
                  <a:txBody>
                    <a:bodyPr/>
                    <a:lstStyle/>
                    <a:p>
                      <a:pPr lvl="0" indent="0" marL="0">
                        <a:buNone/>
                      </a:pPr>
                      <a:r>
                        <a:rPr/>
                        <a:t>Pearson</a:t>
                      </a:r>
                    </a:p>
                  </a:txBody>
                  <a:tcPr/>
                </a:tc>
                <a:tc>
                  <a:txBody>
                    <a:bodyPr/>
                    <a:lstStyle/>
                    <a:p>
                      <a:pPr lvl="0" indent="0" marL="0">
                        <a:buNone/>
                      </a:pPr>
                      <a:r>
                        <a:rPr/>
                        <a:t>Spearman</a:t>
                      </a:r>
                    </a:p>
                  </a:txBody>
                  <a:tcPr/>
                </a:tc>
              </a:tr>
              <a:tr h="0">
                <a:tc>
                  <a:txBody>
                    <a:bodyPr/>
                    <a:lstStyle/>
                    <a:p>
                      <a:pPr lvl="0" indent="0" marL="0">
                        <a:buNone/>
                      </a:pPr>
                      <a:r>
                        <a:rPr/>
                        <a:t>Toutes</a:t>
                      </a:r>
                    </a:p>
                  </a:txBody>
                </a:tc>
                <a:tc>
                  <a:txBody>
                    <a:bodyPr/>
                    <a:lstStyle/>
                    <a:p>
                      <a:pPr lvl="0" indent="0" marL="0">
                        <a:buNone/>
                      </a:pPr>
                      <a:r>
                        <a:rPr/>
                        <a:t>2 403</a:t>
                      </a:r>
                    </a:p>
                  </a:txBody>
                </a:tc>
                <a:tc>
                  <a:txBody>
                    <a:bodyPr/>
                    <a:lstStyle/>
                    <a:p>
                      <a:pPr lvl="0" indent="0" marL="0">
                        <a:buNone/>
                      </a:pPr>
                      <a:r>
                        <a:rPr b="1"/>
                        <a:t>−0,185</a:t>
                      </a:r>
                    </a:p>
                  </a:txBody>
                </a:tc>
                <a:tc>
                  <a:txBody>
                    <a:bodyPr/>
                    <a:lstStyle/>
                    <a:p>
                      <a:pPr lvl="0" indent="0" marL="0">
                        <a:buNone/>
                      </a:pPr>
                      <a:r>
                        <a:rPr/>
                        <a:t>−0,285</a:t>
                      </a:r>
                    </a:p>
                  </a:txBody>
                </a:tc>
              </a:tr>
              <a:tr h="0">
                <a:tc>
                  <a:txBody>
                    <a:bodyPr/>
                    <a:lstStyle/>
                    <a:p>
                      <a:pPr lvl="0" indent="0" marL="0">
                        <a:buNone/>
                      </a:pPr>
                      <a:r>
                        <a:rPr/>
                        <a:t>Onze retirées</a:t>
                      </a:r>
                    </a:p>
                  </a:txBody>
                </a:tc>
                <a:tc>
                  <a:txBody>
                    <a:bodyPr/>
                    <a:lstStyle/>
                    <a:p>
                      <a:pPr lvl="0" indent="0" marL="0">
                        <a:buNone/>
                      </a:pPr>
                      <a:r>
                        <a:rPr/>
                        <a:t>2 392</a:t>
                      </a:r>
                    </a:p>
                  </a:txBody>
                </a:tc>
                <a:tc>
                  <a:txBody>
                    <a:bodyPr/>
                    <a:lstStyle/>
                    <a:p>
                      <a:pPr lvl="0" indent="0" marL="0">
                        <a:buNone/>
                      </a:pPr>
                      <a:r>
                        <a:rPr b="1"/>
                        <a:t>−0,293</a:t>
                      </a:r>
                    </a:p>
                  </a:txBody>
                </a:tc>
                <a:tc>
                  <a:txBody>
                    <a:bodyPr/>
                    <a:lstStyle/>
                    <a:p>
                      <a:pPr lvl="0" indent="0" marL="0">
                        <a:buNone/>
                      </a:pPr>
                      <a:r>
                        <a:rPr/>
                        <a:t>−0,287</a:t>
                      </a:r>
                    </a:p>
                  </a:txBody>
                </a:tc>
              </a:tr>
            </a:tbl>
          </a:graphicData>
        </a:graphic>
      </p:graphicFrame>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Pearson, Spearman, et onze mauvaises lignes</a:t>
            </a:r>
          </a:p>
        </p:txBody>
      </p:sp>
      <p:sp>
        <p:nvSpPr>
          <p:cNvPr id="3" name="Content Placeholder 2"/>
          <p:cNvSpPr>
            <a:spLocks noGrp="1"/>
          </p:cNvSpPr>
          <p:nvPr>
            <p:ph idx="1"/>
          </p:nvPr>
        </p:nvSpPr>
        <p:spPr/>
        <p:txBody>
          <a:bodyPr/>
          <a:lstStyle/>
          <a:p>
            <a:pPr lvl="0"/>
            <a:r>
              <a:rPr/>
              <a:t>Onze lignes sur 2 403 amputent Pearson de plus d’un tiers. Spearman n’a pas bougé</a:t>
            </a:r>
          </a:p>
          <a:p>
            <a:pPr lvl="0"/>
            <a:r>
              <a:rPr/>
              <a:t>Rapportez Spearman quand l’une des deux variables est asymétrique ou porte des valeurs extrêmes que vous n’avez pas…</a:t>
            </a:r>
          </a:p>
          <a:p>
            <a:pPr lvl="0"/>
            <a:r>
              <a:rPr/>
              <a:t>La réponse corrigée est celle qui sert — des trajets plus longs vont avec moins d’eau consommée, r = −0,29 sur 2 392…</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Corrélés parce qu’autre chose a bougé les deux — En Python</a:t>
            </a:r>
          </a:p>
        </p:txBody>
      </p:sp>
      <p:sp>
        <p:nvSpPr>
          <p:cNvPr id="3" name="Content Placeholder 2"/>
          <p:cNvSpPr>
            <a:spLocks noGrp="1"/>
          </p:cNvSpPr>
          <p:nvPr>
            <p:ph idx="1"/>
          </p:nvPr>
        </p:nvSpPr>
        <p:spPr/>
        <p:txBody>
          <a:bodyPr/>
          <a:lstStyle/>
          <a:p>
            <a:pPr lvl="0" indent="0">
              <a:buNone/>
            </a:pPr>
            <a:r>
              <a:rPr>
                <a:latin typeface="Courier"/>
              </a:rPr>
              <a:t>prices </a:t>
            </a:r>
            <a:r>
              <a:rPr>
                <a:solidFill>
                  <a:srgbClr val="666666"/>
                </a:solidFill>
                <a:latin typeface="Courier"/>
              </a:rPr>
              <a:t>=</a:t>
            </a:r>
            <a:r>
              <a:rPr>
                <a:latin typeface="Courier"/>
              </a:rPr>
              <a:t> pd.read_csv(</a:t>
            </a:r>
            <a:r>
              <a:rPr>
                <a:solidFill>
                  <a:srgbClr val="4070A0"/>
                </a:solidFill>
                <a:latin typeface="Courier"/>
              </a:rPr>
              <a:t>"market-prices-2024.v1.csv"</a:t>
            </a:r>
            <a:r>
              <a:rPr>
                <a:latin typeface="Courier"/>
              </a:rPr>
              <a:t>)</a:t>
            </a:r>
            <a:br/>
            <a:r>
              <a:rPr>
                <a:latin typeface="Courier"/>
              </a:rPr>
              <a:t>wide </a:t>
            </a:r>
            <a:r>
              <a:rPr>
                <a:solidFill>
                  <a:srgbClr val="666666"/>
                </a:solidFill>
                <a:latin typeface="Courier"/>
              </a:rPr>
              <a:t>=</a:t>
            </a:r>
            <a:r>
              <a:rPr>
                <a:latin typeface="Courier"/>
              </a:rPr>
              <a:t> prices.pivot_table(index</a:t>
            </a:r>
            <a:r>
              <a:rPr>
                <a:solidFill>
                  <a:srgbClr val="666666"/>
                </a:solidFill>
                <a:latin typeface="Courier"/>
              </a:rPr>
              <a:t>=</a:t>
            </a:r>
            <a:r>
              <a:rPr>
                <a:solidFill>
                  <a:srgbClr val="4070A0"/>
                </a:solidFill>
                <a:latin typeface="Courier"/>
              </a:rPr>
              <a:t>"period"</a:t>
            </a:r>
            <a:r>
              <a:rPr>
                <a:latin typeface="Courier"/>
              </a:rPr>
              <a:t>, columns</a:t>
            </a:r>
            <a:r>
              <a:rPr>
                <a:solidFill>
                  <a:srgbClr val="666666"/>
                </a:solidFill>
                <a:latin typeface="Courier"/>
              </a:rPr>
              <a:t>=</a:t>
            </a:r>
            <a:r>
              <a:rPr>
                <a:solidFill>
                  <a:srgbClr val="4070A0"/>
                </a:solidFill>
                <a:latin typeface="Courier"/>
              </a:rPr>
              <a:t>"commodity"</a:t>
            </a:r>
            <a:r>
              <a:rPr>
                <a:latin typeface="Courier"/>
              </a:rPr>
              <a:t>,</a:t>
            </a:r>
            <a:br/>
            <a:r>
              <a:rPr>
                <a:latin typeface="Courier"/>
              </a:rPr>
              <a:t>                          values</a:t>
            </a:r>
            <a:r>
              <a:rPr>
                <a:solidFill>
                  <a:srgbClr val="666666"/>
                </a:solidFill>
                <a:latin typeface="Courier"/>
              </a:rPr>
              <a:t>=</a:t>
            </a:r>
            <a:r>
              <a:rPr>
                <a:solidFill>
                  <a:srgbClr val="4070A0"/>
                </a:solidFill>
                <a:latin typeface="Courier"/>
              </a:rPr>
              <a:t>"price_htg"</a:t>
            </a:r>
            <a:r>
              <a:rPr>
                <a:latin typeface="Courier"/>
              </a:rPr>
              <a:t>, aggfunc</a:t>
            </a:r>
            <a:r>
              <a:rPr>
                <a:solidFill>
                  <a:srgbClr val="666666"/>
                </a:solidFill>
                <a:latin typeface="Courier"/>
              </a:rPr>
              <a:t>=</a:t>
            </a:r>
            <a:r>
              <a:rPr>
                <a:solidFill>
                  <a:srgbClr val="4070A0"/>
                </a:solidFill>
                <a:latin typeface="Courier"/>
              </a:rPr>
              <a:t>"mean"</a:t>
            </a:r>
            <a:r>
              <a:rPr>
                <a:latin typeface="Courier"/>
              </a:rPr>
              <a:t>).sort_index()</a:t>
            </a:r>
            <a:br/>
            <a:br/>
            <a:r>
              <a:rPr>
                <a:solidFill>
                  <a:srgbClr val="008000"/>
                </a:solidFill>
                <a:latin typeface="Courier"/>
              </a:rPr>
              <a:t>print</a:t>
            </a:r>
            <a:r>
              <a:rPr>
                <a:latin typeface="Courier"/>
              </a:rPr>
              <a:t>(</a:t>
            </a:r>
            <a:r>
              <a:rPr>
                <a:solidFill>
                  <a:srgbClr val="BB6688"/>
                </a:solidFill>
                <a:latin typeface="Courier"/>
              </a:rPr>
              <a:t>f"beans and maize, levels:            </a:t>
            </a:r>
            <a:r>
              <a:rPr>
                <a:solidFill>
                  <a:srgbClr val="4070A0"/>
                </a:solidFill>
                <a:latin typeface="Courier"/>
              </a:rPr>
              <a:t>{</a:t>
            </a:r>
            <a:r>
              <a:rPr>
                <a:latin typeface="Courier"/>
              </a:rPr>
              <a:t>wide[</a:t>
            </a:r>
            <a:r>
              <a:rPr>
                <a:solidFill>
                  <a:srgbClr val="4070A0"/>
                </a:solidFill>
                <a:latin typeface="Courier"/>
              </a:rPr>
              <a:t>'beans-black'</a:t>
            </a:r>
            <a:r>
              <a:rPr>
                <a:latin typeface="Courier"/>
              </a:rPr>
              <a:t>]</a:t>
            </a:r>
            <a:r>
              <a:rPr>
                <a:solidFill>
                  <a:srgbClr val="4070A0"/>
                </a:solidFill>
                <a:latin typeface="Courier"/>
              </a:rPr>
              <a:t>.</a:t>
            </a:r>
            <a:r>
              <a:rPr>
                <a:latin typeface="Courier"/>
              </a:rPr>
              <a:t>corr(wide[</a:t>
            </a:r>
            <a:r>
              <a:rPr>
                <a:solidFill>
                  <a:srgbClr val="4070A0"/>
                </a:solidFill>
                <a:latin typeface="Courier"/>
              </a:rPr>
              <a:t>'maize'</a:t>
            </a:r>
            <a:r>
              <a:rPr>
                <a:latin typeface="Courier"/>
              </a:rPr>
              <a:t>])</a:t>
            </a:r>
            <a:r>
              <a:rPr>
                <a:solidFill>
                  <a:srgbClr val="4070A0"/>
                </a:solidFill>
                <a:latin typeface="Courier"/>
              </a:rPr>
              <a:t>:.3f}</a:t>
            </a:r>
            <a:r>
              <a:rPr>
                <a:solidFill>
                  <a:srgbClr val="BB6688"/>
                </a:solidFill>
                <a:latin typeface="Courier"/>
              </a:rPr>
              <a:t>"</a:t>
            </a:r>
            <a:r>
              <a:rPr>
                <a:latin typeface="Courier"/>
              </a:rPr>
              <a:t>)</a:t>
            </a:r>
            <a:br/>
            <a:r>
              <a:rPr>
                <a:latin typeface="Courier"/>
              </a:rPr>
              <a:t>changes </a:t>
            </a:r>
            <a:r>
              <a:rPr>
                <a:solidFill>
                  <a:srgbClr val="666666"/>
                </a:solidFill>
                <a:latin typeface="Courier"/>
              </a:rPr>
              <a:t>=</a:t>
            </a:r>
            <a:r>
              <a:rPr>
                <a:latin typeface="Courier"/>
              </a:rPr>
              <a:t> wide.diff().dropna()</a:t>
            </a:r>
            <a:br/>
            <a:r>
              <a:rPr>
                <a:solidFill>
                  <a:srgbClr val="008000"/>
                </a:solidFill>
                <a:latin typeface="Courier"/>
              </a:rPr>
              <a:t>print</a:t>
            </a:r>
            <a:r>
              <a:rPr>
                <a:latin typeface="Courier"/>
              </a:rPr>
              <a:t>(</a:t>
            </a:r>
            <a:r>
              <a:rPr>
                <a:solidFill>
                  <a:srgbClr val="BB6688"/>
                </a:solidFill>
                <a:latin typeface="Courier"/>
              </a:rPr>
              <a:t>f"beans and maize, month-on-month:    </a:t>
            </a:r>
            <a:r>
              <a:rPr>
                <a:solidFill>
                  <a:srgbClr val="4070A0"/>
                </a:solidFill>
                <a:latin typeface="Courier"/>
              </a:rPr>
              <a:t>{</a:t>
            </a:r>
            <a:r>
              <a:rPr>
                <a:latin typeface="Courier"/>
              </a:rPr>
              <a:t>changes[</a:t>
            </a:r>
            <a:r>
              <a:rPr>
                <a:solidFill>
                  <a:srgbClr val="4070A0"/>
                </a:solidFill>
                <a:latin typeface="Courier"/>
              </a:rPr>
              <a:t>'beans-black'</a:t>
            </a:r>
            <a:r>
              <a:rPr>
                <a:latin typeface="Courier"/>
              </a:rPr>
              <a:t>]</a:t>
            </a:r>
            <a:r>
              <a:rPr>
                <a:solidFill>
                  <a:srgbClr val="4070A0"/>
                </a:solidFill>
                <a:latin typeface="Courier"/>
              </a:rPr>
              <a:t>.</a:t>
            </a:r>
            <a:r>
              <a:rPr>
                <a:latin typeface="Courier"/>
              </a:rPr>
              <a:t>corr(changes[</a:t>
            </a:r>
            <a:r>
              <a:rPr>
                <a:solidFill>
                  <a:srgbClr val="4070A0"/>
                </a:solidFill>
                <a:latin typeface="Courier"/>
              </a:rPr>
              <a:t>'maize'</a:t>
            </a:r>
            <a:r>
              <a:rPr>
                <a:latin typeface="Courier"/>
              </a:rPr>
              <a:t>])</a:t>
            </a:r>
            <a:r>
              <a:rPr>
                <a:solidFill>
                  <a:srgbClr val="4070A0"/>
                </a:solidFill>
                <a:latin typeface="Courier"/>
              </a:rPr>
              <a:t>:.3f}</a:t>
            </a:r>
            <a:r>
              <a:rPr>
                <a:solidFill>
                  <a:srgbClr val="BB6688"/>
                </a:solidFill>
                <a:latin typeface="Courier"/>
              </a:rPr>
              <a:t>"</a:t>
            </a:r>
            <a:r>
              <a:rPr>
                <a:latin typeface="Courier"/>
              </a:rPr>
              <a:t>)</a:t>
            </a:r>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Corrélés parce qu’autre chose a bougé les deux — En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cor</a:t>
            </a:r>
            <a:r>
              <a:rPr>
                <a:latin typeface="Courier"/>
              </a:rPr>
              <a:t>(wide</a:t>
            </a:r>
            <a:r>
              <a:rPr>
                <a:solidFill>
                  <a:srgbClr val="4070A0"/>
                </a:solidFill>
                <a:latin typeface="Courier"/>
              </a:rPr>
              <a:t>$`</a:t>
            </a:r>
            <a:r>
              <a:rPr>
                <a:solidFill>
                  <a:srgbClr val="7D9029"/>
                </a:solidFill>
                <a:latin typeface="Courier"/>
              </a:rPr>
              <a:t>beans-black</a:t>
            </a:r>
            <a:r>
              <a:rPr>
                <a:solidFill>
                  <a:srgbClr val="4070A0"/>
                </a:solidFill>
                <a:latin typeface="Courier"/>
              </a:rPr>
              <a:t>`</a:t>
            </a:r>
            <a:r>
              <a:rPr>
                <a:latin typeface="Courier"/>
              </a:rPr>
              <a:t>, wide</a:t>
            </a:r>
            <a:r>
              <a:rPr>
                <a:solidFill>
                  <a:srgbClr val="4070A0"/>
                </a:solidFill>
                <a:latin typeface="Courier"/>
              </a:rPr>
              <a:t>$</a:t>
            </a:r>
            <a:r>
              <a:rPr>
                <a:latin typeface="Courier"/>
              </a:rPr>
              <a:t>maize)</a:t>
            </a:r>
            <a:br/>
            <a:r>
              <a:rPr>
                <a:solidFill>
                  <a:srgbClr val="06287E"/>
                </a:solidFill>
                <a:latin typeface="Courier"/>
              </a:rPr>
              <a:t>cor</a:t>
            </a:r>
            <a:r>
              <a:rPr>
                <a:latin typeface="Courier"/>
              </a:rPr>
              <a:t>(</a:t>
            </a:r>
            <a:r>
              <a:rPr>
                <a:solidFill>
                  <a:srgbClr val="06287E"/>
                </a:solidFill>
                <a:latin typeface="Courier"/>
              </a:rPr>
              <a:t>diff</a:t>
            </a:r>
            <a:r>
              <a:rPr>
                <a:latin typeface="Courier"/>
              </a:rPr>
              <a:t>(wide</a:t>
            </a:r>
            <a:r>
              <a:rPr>
                <a:solidFill>
                  <a:srgbClr val="4070A0"/>
                </a:solidFill>
                <a:latin typeface="Courier"/>
              </a:rPr>
              <a:t>$`</a:t>
            </a:r>
            <a:r>
              <a:rPr>
                <a:solidFill>
                  <a:srgbClr val="7D9029"/>
                </a:solidFill>
                <a:latin typeface="Courier"/>
              </a:rPr>
              <a:t>beans-black</a:t>
            </a:r>
            <a:r>
              <a:rPr>
                <a:solidFill>
                  <a:srgbClr val="4070A0"/>
                </a:solidFill>
                <a:latin typeface="Courier"/>
              </a:rPr>
              <a:t>`</a:t>
            </a:r>
            <a:r>
              <a:rPr>
                <a:latin typeface="Courier"/>
              </a:rPr>
              <a:t>), </a:t>
            </a:r>
            <a:r>
              <a:rPr>
                <a:solidFill>
                  <a:srgbClr val="06287E"/>
                </a:solidFill>
                <a:latin typeface="Courier"/>
              </a:rPr>
              <a:t>diff</a:t>
            </a:r>
            <a:r>
              <a:rPr>
                <a:latin typeface="Courier"/>
              </a:rPr>
              <a:t>(wide</a:t>
            </a:r>
            <a:r>
              <a:rPr>
                <a:solidFill>
                  <a:srgbClr val="4070A0"/>
                </a:solidFill>
                <a:latin typeface="Courier"/>
              </a:rPr>
              <a:t>$</a:t>
            </a:r>
            <a:r>
              <a:rPr>
                <a:latin typeface="Courier"/>
              </a:rPr>
              <a:t>maize))</a:t>
            </a:r>
          </a:p>
        </p:txBody>
      </p:sp>
    </p:spTree>
  </p:cSl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Corrélés parce qu’autre chose a bougé les deux</a:t>
            </a:r>
          </a:p>
        </p:txBody>
      </p:sp>
      <p:sp>
        <p:nvSpPr>
          <p:cNvPr id="3" name="Content Placeholder 2"/>
          <p:cNvSpPr>
            <a:spLocks noGrp="1"/>
          </p:cNvSpPr>
          <p:nvPr>
            <p:ph idx="1"/>
          </p:nvPr>
        </p:nvSpPr>
        <p:spPr/>
        <p:txBody>
          <a:bodyPr/>
          <a:lstStyle/>
          <a:p>
            <a:pPr lvl="0"/>
            <a:r>
              <a:rPr/>
              <a:t>Le haricot et le maïs corrèlent à 0,986 en niveaux et à 0,876 en variations mensuelles — Aucun des deux nombres ne…</a:t>
            </a:r>
          </a:p>
          <a:p>
            <a:pPr lvl="0"/>
            <a:r>
              <a:rPr/>
              <a:t>Corréler deux séries dans le temps donnera presque toujours un grand nombre — parce que presque tout suit une tendance</a:t>
            </a:r>
          </a:p>
        </p:txBody>
      </p:sp>
    </p:spTree>
  </p:cSl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Et le regroupement de la leçon précédente — En Python</a:t>
            </a:r>
          </a:p>
        </p:txBody>
      </p:sp>
      <p:sp>
        <p:nvSpPr>
          <p:cNvPr id="3" name="Content Placeholder 2"/>
          <p:cNvSpPr>
            <a:spLocks noGrp="1"/>
          </p:cNvSpPr>
          <p:nvPr>
            <p:ph idx="1"/>
          </p:nvPr>
        </p:nvSpPr>
        <p:spPr/>
        <p:txBody>
          <a:bodyPr/>
          <a:lstStyle/>
          <a:p>
            <a:pPr lvl="0" indent="0">
              <a:buNone/>
            </a:pPr>
            <a:r>
              <a:rPr>
                <a:latin typeface="Courier"/>
              </a:rPr>
              <a:t>by_school </a:t>
            </a:r>
            <a:r>
              <a:rPr>
                <a:solidFill>
                  <a:srgbClr val="666666"/>
                </a:solidFill>
                <a:latin typeface="Courier"/>
              </a:rPr>
              <a:t>=</a:t>
            </a:r>
            <a:r>
              <a:rPr>
                <a:latin typeface="Courier"/>
              </a:rPr>
              <a:t> joined.groupby(</a:t>
            </a:r>
            <a:r>
              <a:rPr>
                <a:solidFill>
                  <a:srgbClr val="4070A0"/>
                </a:solidFill>
                <a:latin typeface="Courier"/>
              </a:rPr>
              <a:t>"school_id"</a:t>
            </a:r>
            <a:r>
              <a:rPr>
                <a:latin typeface="Courier"/>
              </a:rPr>
              <a:t>)[[</a:t>
            </a:r>
            <a:r>
              <a:rPr>
                <a:solidFill>
                  <a:srgbClr val="4070A0"/>
                </a:solidFill>
                <a:latin typeface="Courier"/>
              </a:rPr>
              <a:t>"attendance"</a:t>
            </a:r>
            <a:r>
              <a:rPr>
                <a:latin typeface="Courier"/>
              </a:rPr>
              <a:t>, </a:t>
            </a:r>
            <a:r>
              <a:rPr>
                <a:solidFill>
                  <a:srgbClr val="4070A0"/>
                </a:solidFill>
                <a:latin typeface="Courier"/>
              </a:rPr>
              <a:t>"literacy"</a:t>
            </a:r>
            <a:r>
              <a:rPr>
                <a:latin typeface="Courier"/>
              </a:rPr>
              <a:t>]].mean()</a:t>
            </a:r>
            <a:br/>
            <a:r>
              <a:rPr>
                <a:solidFill>
                  <a:srgbClr val="008000"/>
                </a:solidFill>
                <a:latin typeface="Courier"/>
              </a:rPr>
              <a:t>print</a:t>
            </a:r>
            <a:r>
              <a:rPr>
                <a:latin typeface="Courier"/>
              </a:rPr>
              <a:t>(</a:t>
            </a:r>
            <a:r>
              <a:rPr>
                <a:solidFill>
                  <a:srgbClr val="BB6688"/>
                </a:solidFill>
                <a:latin typeface="Courier"/>
              </a:rPr>
              <a:t>f"student level  r = </a:t>
            </a:r>
            <a:r>
              <a:rPr>
                <a:solidFill>
                  <a:srgbClr val="4070A0"/>
                </a:solidFill>
                <a:latin typeface="Courier"/>
              </a:rPr>
              <a:t>{</a:t>
            </a:r>
            <a:r>
              <a:rPr>
                <a:latin typeface="Courier"/>
              </a:rPr>
              <a:t>joined[</a:t>
            </a:r>
            <a:r>
              <a:rPr>
                <a:solidFill>
                  <a:srgbClr val="4070A0"/>
                </a:solidFill>
                <a:latin typeface="Courier"/>
              </a:rPr>
              <a:t>'attendance'</a:t>
            </a:r>
            <a:r>
              <a:rPr>
                <a:latin typeface="Courier"/>
              </a:rPr>
              <a:t>]</a:t>
            </a:r>
            <a:r>
              <a:rPr>
                <a:solidFill>
                  <a:srgbClr val="4070A0"/>
                </a:solidFill>
                <a:latin typeface="Courier"/>
              </a:rPr>
              <a:t>.</a:t>
            </a:r>
            <a:r>
              <a:rPr>
                <a:latin typeface="Courier"/>
              </a:rPr>
              <a:t>corr(joined[</a:t>
            </a:r>
            <a:r>
              <a:rPr>
                <a:solidFill>
                  <a:srgbClr val="4070A0"/>
                </a:solidFill>
                <a:latin typeface="Courier"/>
              </a:rPr>
              <a:t>'literacy'</a:t>
            </a:r>
            <a:r>
              <a:rPr>
                <a:latin typeface="Courier"/>
              </a:rPr>
              <a:t>])</a:t>
            </a:r>
            <a:r>
              <a:rPr>
                <a:solidFill>
                  <a:srgbClr val="4070A0"/>
                </a:solidFill>
                <a:latin typeface="Courier"/>
              </a:rPr>
              <a:t>:.3f}</a:t>
            </a:r>
            <a:r>
              <a:rPr>
                <a:solidFill>
                  <a:srgbClr val="BB6688"/>
                </a:solidFill>
                <a:latin typeface="Courier"/>
              </a:rPr>
              <a:t>  n = </a:t>
            </a:r>
            <a:r>
              <a:rPr>
                <a:solidFill>
                  <a:srgbClr val="4070A0"/>
                </a:solidFill>
                <a:latin typeface="Courier"/>
              </a:rPr>
              <a:t>{</a:t>
            </a:r>
            <a:r>
              <a:rPr>
                <a:solidFill>
                  <a:srgbClr val="008000"/>
                </a:solidFill>
                <a:latin typeface="Courier"/>
              </a:rPr>
              <a:t>len</a:t>
            </a:r>
            <a:r>
              <a:rPr>
                <a:latin typeface="Courier"/>
              </a:rPr>
              <a:t>(joined)</a:t>
            </a:r>
            <a:r>
              <a:rPr>
                <a:solidFill>
                  <a:srgbClr val="4070A0"/>
                </a:solidFill>
                <a:latin typeface="Courier"/>
              </a:rPr>
              <a:t>}</a:t>
            </a:r>
            <a:r>
              <a:rPr>
                <a:solidFill>
                  <a:srgbClr val="BB6688"/>
                </a:solidFill>
                <a:latin typeface="Courier"/>
              </a:rPr>
              <a:t>"</a:t>
            </a:r>
            <a:r>
              <a:rPr>
                <a:latin typeface="Courier"/>
              </a:rPr>
              <a:t>)</a:t>
            </a:r>
            <a:br/>
            <a:r>
              <a:rPr>
                <a:solidFill>
                  <a:srgbClr val="008000"/>
                </a:solidFill>
                <a:latin typeface="Courier"/>
              </a:rPr>
              <a:t>print</a:t>
            </a:r>
            <a:r>
              <a:rPr>
                <a:latin typeface="Courier"/>
              </a:rPr>
              <a:t>(</a:t>
            </a:r>
            <a:r>
              <a:rPr>
                <a:solidFill>
                  <a:srgbClr val="BB6688"/>
                </a:solidFill>
                <a:latin typeface="Courier"/>
              </a:rPr>
              <a:t>f"school level   r = </a:t>
            </a:r>
            <a:r>
              <a:rPr>
                <a:solidFill>
                  <a:srgbClr val="4070A0"/>
                </a:solidFill>
                <a:latin typeface="Courier"/>
              </a:rPr>
              <a:t>{</a:t>
            </a:r>
            <a:r>
              <a:rPr>
                <a:latin typeface="Courier"/>
              </a:rPr>
              <a:t>by_school[</a:t>
            </a:r>
            <a:r>
              <a:rPr>
                <a:solidFill>
                  <a:srgbClr val="4070A0"/>
                </a:solidFill>
                <a:latin typeface="Courier"/>
              </a:rPr>
              <a:t>'attendance'</a:t>
            </a:r>
            <a:r>
              <a:rPr>
                <a:latin typeface="Courier"/>
              </a:rPr>
              <a:t>]</a:t>
            </a:r>
            <a:r>
              <a:rPr>
                <a:solidFill>
                  <a:srgbClr val="4070A0"/>
                </a:solidFill>
                <a:latin typeface="Courier"/>
              </a:rPr>
              <a:t>.</a:t>
            </a:r>
            <a:r>
              <a:rPr>
                <a:latin typeface="Courier"/>
              </a:rPr>
              <a:t>corr(by_school[</a:t>
            </a:r>
            <a:r>
              <a:rPr>
                <a:solidFill>
                  <a:srgbClr val="4070A0"/>
                </a:solidFill>
                <a:latin typeface="Courier"/>
              </a:rPr>
              <a:t>'literacy'</a:t>
            </a:r>
            <a:r>
              <a:rPr>
                <a:latin typeface="Courier"/>
              </a:rPr>
              <a:t>])</a:t>
            </a:r>
            <a:r>
              <a:rPr>
                <a:solidFill>
                  <a:srgbClr val="4070A0"/>
                </a:solidFill>
                <a:latin typeface="Courier"/>
              </a:rPr>
              <a:t>:.3f}</a:t>
            </a:r>
            <a:r>
              <a:rPr>
                <a:solidFill>
                  <a:srgbClr val="BB6688"/>
                </a:solidFill>
                <a:latin typeface="Courier"/>
              </a:rPr>
              <a:t>  n = </a:t>
            </a:r>
            <a:r>
              <a:rPr>
                <a:solidFill>
                  <a:srgbClr val="4070A0"/>
                </a:solidFill>
                <a:latin typeface="Courier"/>
              </a:rPr>
              <a:t>{</a:t>
            </a:r>
            <a:r>
              <a:rPr>
                <a:solidFill>
                  <a:srgbClr val="008000"/>
                </a:solidFill>
                <a:latin typeface="Courier"/>
              </a:rPr>
              <a:t>len</a:t>
            </a:r>
            <a:r>
              <a:rPr>
                <a:latin typeface="Courier"/>
              </a:rPr>
              <a:t>(by_school)</a:t>
            </a:r>
            <a:r>
              <a:rPr>
                <a:solidFill>
                  <a:srgbClr val="4070A0"/>
                </a:solidFill>
                <a:latin typeface="Courier"/>
              </a:rPr>
              <a:t>}</a:t>
            </a:r>
            <a:r>
              <a:rPr>
                <a:solidFill>
                  <a:srgbClr val="BB6688"/>
                </a:solidFill>
                <a:latin typeface="Courier"/>
              </a:rPr>
              <a:t>"</a:t>
            </a:r>
            <a:r>
              <a:rPr>
                <a:latin typeface="Courier"/>
              </a:rPr>
              <a:t>)</a:t>
            </a:r>
          </a:p>
        </p:txBody>
      </p:sp>
    </p:spTree>
  </p:cSl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Et le regroupement de la leçon précédente — En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Same two variables, two units of analysis, two answers.</a:t>
            </a:r>
          </a:p>
        </p:txBody>
      </p:sp>
    </p:spTree>
  </p:cSl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Et le regroupement de la leçon précédente</a:t>
            </a:r>
          </a:p>
        </p:txBody>
      </p:sp>
      <p:sp>
        <p:nvSpPr>
          <p:cNvPr id="3" name="Content Placeholder 2"/>
          <p:cNvSpPr>
            <a:spLocks noGrp="1"/>
          </p:cNvSpPr>
          <p:nvPr>
            <p:ph idx="1"/>
          </p:nvPr>
        </p:nvSpPr>
        <p:spPr/>
        <p:txBody>
          <a:bodyPr/>
          <a:lstStyle/>
          <a:p>
            <a:pPr lvl="0"/>
            <a:r>
              <a:rPr/>
              <a:t>0,039 sur 659 élèves et 0,199 sur 24 écoles — Le chiffre au niveau école a un intervalle de −0,22 à +0,56 sur 24…</a:t>
            </a:r>
          </a:p>
          <a:p>
            <a:pPr lvl="0"/>
            <a:r>
              <a:rPr/>
              <a:t>Dites entre quelles unités porte la corrélation — à chaque fois</a:t>
            </a:r>
          </a:p>
        </p:txBody>
      </p:sp>
    </p:spTree>
  </p:cSl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Écrivez la phrase</a:t>
            </a:r>
          </a:p>
        </p:txBody>
      </p:sp>
      <p:sp>
        <p:nvSpPr>
          <p:cNvPr id="3" name="Content Placeholder 2"/>
          <p:cNvSpPr>
            <a:spLocks noGrp="1"/>
          </p:cNvSpPr>
          <p:nvPr>
            <p:ph idx="1"/>
          </p:nvPr>
        </p:nvSpPr>
        <p:spPr/>
        <p:txBody>
          <a:bodyPr/>
          <a:lstStyle/>
          <a:p>
            <a:pPr lvl="0"/>
            <a:r>
              <a:rPr/>
              <a:t>Pas ceci — « La présence est corrélée aux résultats de littératie</a:t>
            </a:r>
          </a:p>
          <a:p>
            <a:pPr lvl="0"/>
            <a:r>
              <a:rPr/>
              <a:t>Ni ceci — « Il n’y a aucune relation entre présence et littératie</a:t>
            </a:r>
          </a:p>
          <a:p>
            <a:pPr lvl="0"/>
            <a:r>
              <a:rPr/>
              <a:t>Ceci — « Sur 659 élèves, la présence du trimestre février-avril ne montre aucune association avec la littératie de fin…</a:t>
            </a:r>
          </a:p>
          <a:p>
            <a:pPr lvl="0"/>
            <a:r>
              <a:rPr/>
              <a:t>La troisième phrase est celle à copier — Elle énonce le constat, l’intervalle, ce qu’il signifie pour le programme, et…</a:t>
            </a:r>
          </a:p>
        </p:txBody>
      </p:sp>
    </p:spTree>
  </p:cSl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Rapportez-le en entier — Exemple</a:t>
            </a:r>
          </a:p>
        </p:txBody>
      </p:sp>
      <p:sp>
        <p:nvSpPr>
          <p:cNvPr id="3" name="Content Placeholder 2"/>
          <p:cNvSpPr>
            <a:spLocks noGrp="1"/>
          </p:cNvSpPr>
          <p:nvPr>
            <p:ph idx="1"/>
          </p:nvPr>
        </p:nvSpPr>
        <p:spPr/>
        <p:txBody>
          <a:bodyPr/>
          <a:lstStyle/>
          <a:p>
            <a:pPr lvl="0" indent="0">
              <a:buNone/>
            </a:pPr>
            <a:r>
              <a:rPr>
                <a:latin typeface="Courier"/>
              </a:rPr>
              <a:t>Attendance and learning outcomes, endline 2024
  Attendance vs endline literacy   r = 0.04   95% CI -0.04 to +0.12   n = 659
  Attendance vs endline numeracy   r = -0.01  95% CI -0.08 to +0.07   n = 659
  Between students within the term. No association at student level.
  Aggregated to the 24 schools, r = 0.20 (95% CI -0.22 to +0.56), which is
  also consistent with no relationship.
  Attendance is compressed: the interquartile range is 86.7% to 97.8%, so
  students with the low attendance that a learning effect would show up at
  are rare in this cohort. This is a null result about the range observed,
  not about attendance in general.</a:t>
            </a:r>
          </a:p>
        </p:txBody>
      </p:sp>
    </p:spTree>
  </p:cSl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Rapportez-le en entier</a:t>
            </a:r>
          </a:p>
        </p:txBody>
      </p:sp>
      <p:sp>
        <p:nvSpPr>
          <p:cNvPr id="3" name="Content Placeholder 2"/>
          <p:cNvSpPr>
            <a:spLocks noGrp="1"/>
          </p:cNvSpPr>
          <p:nvPr>
            <p:ph idx="1"/>
          </p:nvPr>
        </p:nvSpPr>
        <p:spPr/>
        <p:txBody>
          <a:bodyPr/>
          <a:lstStyle/>
          <a:p>
            <a:pPr lvl="0"/>
            <a:r>
              <a:rPr/>
              <a:t>Le dernier paragraphe est ce qui empêche de surlire le résultat nul — et c’est le pendant de la phrase « sous-puissant,…</a:t>
            </a:r>
          </a:p>
        </p:txBody>
      </p:sp>
    </p:spTree>
  </p:cSl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a:r>
              <a:rPr/>
              <a:t>La dernière leçon assemble tout cela en une section statistique de rapport — ce qui y entre, ce qui reste en annexe, et ce qu’un relecteur demandera et que ce cours a déjà calculé.</a:t>
            </a:r>
          </a:p>
        </p:txBody>
      </p:sp>
    </p:spTree>
  </p:cSl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indent="0" marL="0">
              <a:buNone/>
            </a:pPr>
            <a:r>
              <a:rPr/>
              <a:t>Lire la leçon complète, avec le code exécutable</a:t>
            </a:r>
          </a:p>
          <a:p>
            <a:pPr lvl="0" indent="0" marL="0">
              <a:buNone/>
            </a:pPr>
            <a:r>
              <a:rPr>
                <a:hlinkClick r:id="rId2"/>
              </a:rPr>
              <a:t>https://data-analysis.cassion.dev/fr/cours/applied-statistics-for-programmes/stat-07-correlation-and-the-sentence</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 = 0,039, et tout le monde attendait 0,5</dc:title>
  <dc:creator>Pierre Robentz Cassion</dc:creator>
  <cp:keywords/>
  <dcterms:created xsi:type="dcterms:W3CDTF">2026-07-28T00:00:00Z</dcterms:created>
  <dcterms:modified xsi:type="dcterms:W3CDTF">2026-07-28T00:00:00Z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Leçon 7 sur 8</vt:lpwstr>
  </property>
  <property fmtid="{D5CDD505-2E9C-101B-9397-08002B2CF9AE}" pid="3" name="subtitle">
    <vt:lpwstr>La présence et la littératie de fin d’année corrèlent à 0,039 sur 659 élèves — un intervalle de −0,04 à +0,12, ce qui est aussi proche de rien qu’un jeu de données peut l’être. La corrélation que tout le monde suppose présente dans le registre n’y est pas, et le rapporter est le constat.</vt:lpwstr>
  </property>
</Properties>
</file>