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Seven lessons produced eleven numbers. This one puts them into a report — what goes in the body, what goes in the annex, what a reviewer will ask for, and the four sentences that answer every question before it is asked.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reviewer reading a programme report does four things, in this order, and each one is answered by something this course computed.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order is not the order you computed them in. The interval comes first because it is the only one a reader can check against their own sense of the programme, and the test count comes last because it is the one they will forget to ask about.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statistical claim in a report can be written in four sentences, and the structure below is what the “report it whole” block at the end of each lesson has been rehearsing. One: the number and its interval. “Referral completion among cases reporting a disability is 26.7% (95% CI 21.1 to 33.2, n = 202).” Two: the comparison and its test. “That is 19.4 points below cases with no disability reported (46.2%, n = 1,436; 95% CI on the difference −26.1 to −12.8, two-sample z-test, p &lt; 0.001).” Three: the size, in the unit of the decision. “Applied to the 2024 caseload, the gap is 39 cases that would have reached a service had completion matched the rest of the caseload.” Four: what the analysis cannot say. “The comparison is observational. Cases are not randomised and the gap may reflect where cases reporting a disability enter the system rather than how they are handled once inside.”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Sentence three is the one analysts skip and managers need. Percentage points do not commission anything; thirty-nine cases do.</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places, and putting a number in the wrong one is the commonest failure of a statistics section. The body carries the claim. The estimate, its interval, the comparison, the effect in programme units, and the limitation. Five lines per finding, no more. The annex carries the machinery. Test names, statistics, degrees of freedom, assumption checks, the count of comparisons run, the correction applied, and the subgroup analyses that found nothing. The script carries the reproduction. Every number in both, generated by code that runs from the committed file — which is why every “report it whole” block in this course is printed by the same script that computed it.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number typed into a document is a number that will be wrong after the next data correction. Generating the sentence is the same discipline as generating the figures from the dataset.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of those five rows are in the annex and not in the body, because a non-significant gap, a significant irrelevance and a family of null tests are all things a reviewer needs to be able to find and none of them is a programme finding. Listing the tests that found nothing is what makes the ones that found something credible. An annex containing only successful tests tells a reviewer that the count was managed.</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limitations recur across every analysis in this platform, and each has a one-line form that is honest rather than defensive. Observational comparison. “Groups were not randomised; differences may reflect who enters each group rather than what happens to them.” Clustering. “The programme is assigned by school, so the analysis uses 24 independent units. Student-level statistics would overstate precision by a factor of 1.8.” Multiple comparisons. “Twenty-four school-level tests were run; 1.2 significant results are expected by chance and 2 were observed, neither surviving correction.” Range restriction. “Attendance in this cohort runs from 86.7% to 97.8% in the middle half, so this analysis cannot speak to the low-attendance students where an effect would be expected.” Each is one sentence and each pre-empts a specific question. A limitations paragraph that says “the data have limitations” pre-empts nothing and reads as having something to hide.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of this course’s results are genuinely unresolved, and each has a different correct action.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data cannot settle this” is a finding a programme can act on, because the action is to collect differently. It is not the same as having nothing to report, and the version that gets a programme into trouble is the one that reports a number anyway.</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line is the one that changes how the section is read. Two findings from twenty-nine comparisons is a defensible ratio stated openly; two findings with no denominator is a claim a reviewer has no way to weigh.</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Module 5’s remaining two courses take this further. Regression replaces the one-comparison-at-a-time discipline of this course with a model that adjusts for several things at once — and inherits every problem here, including the clustering and the multiple comparisons. Impact evaluation takes on the fourth sentence directly: which designs let you write </a:t>
            </a:r>
            <a:r>
              <a:rPr i="1"/>
              <a:t>this caused that</a:t>
            </a:r>
            <a:r>
              <a:rPr/>
              <a:t> instead of </a:t>
            </a:r>
            <a:r>
              <a:rPr i="1"/>
              <a:t>these two groups differ</a:t>
            </a:r>
            <a:r>
              <a:rPr/>
              <a:t>. But the discipline is complete here. Every number in a programme report can carry an interval, an effect size, a test count and a limitation, and doing so costs four sentences. The courses that follow make the numbers better; this one makes them honest, and no amount of the former substitutes for the latter.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applied-statistics-for-programmes/stat-08-the-statistics-in-the-repo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statistics section a reviewer cannot dismantle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Seven lessons produced eleven numbers. This one puts them into a report — what goes in the body, what goes in the annex, what a reviewer will ask for, and the four sentences that answer every question before it is asked.</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a reviewer actually does</a:t>
            </a:r>
          </a:p>
          <a:p>
            <a:pPr lvl="0"/>
            <a:r>
              <a:rPr/>
              <a:t>The four sentences</a:t>
            </a:r>
          </a:p>
          <a:p>
            <a:pPr lvl="0"/>
            <a:r>
              <a:rPr/>
              <a:t>Body, annex, and script</a:t>
            </a:r>
          </a:p>
          <a:p>
            <a:pPr lvl="0"/>
            <a:r>
              <a:rPr/>
              <a:t>The annex table</a:t>
            </a:r>
          </a:p>
          <a:p>
            <a:pPr lvl="0"/>
            <a:r>
              <a:rPr/>
              <a:t>The limitations paragraph, written from the course</a:t>
            </a:r>
          </a:p>
          <a:p>
            <a:pPr lvl="0"/>
            <a:r>
              <a:rPr/>
              <a:t>What to do when the number will not settle</a:t>
            </a:r>
          </a:p>
          <a:p>
            <a:pPr lvl="0"/>
            <a:r>
              <a:rPr/>
              <a:t>Report it whole</a:t>
            </a:r>
          </a:p>
          <a:p>
            <a:pPr lvl="0"/>
            <a:r>
              <a:rPr/>
              <a:t>Where this goes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reviewer actually does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The reviewer asks</a:t>
                      </a:r>
                    </a:p>
                  </a:txBody>
                  <a:tcPr/>
                </a:tc>
                <a:tc>
                  <a:txBody>
                    <a:bodyPr/>
                    <a:lstStyle/>
                    <a:p>
                      <a:pPr lvl="0" indent="0" marL="0">
                        <a:buNone/>
                      </a:pPr>
                      <a:r>
                        <a:rPr/>
                        <a:t>Answered by</a:t>
                      </a:r>
                    </a:p>
                  </a:txBody>
                  <a:tcPr/>
                </a:tc>
              </a:tr>
              <a:tr h="0">
                <a:tc>
                  <a:txBody>
                    <a:bodyPr/>
                    <a:lstStyle/>
                    <a:p>
                      <a:pPr lvl="0" indent="0" marL="0">
                        <a:buNone/>
                      </a:pPr>
                      <a:r>
                        <a:rPr/>
                        <a:t>“How sure are you of this number?”</a:t>
                      </a:r>
                    </a:p>
                  </a:txBody>
                </a:tc>
                <a:tc>
                  <a:txBody>
                    <a:bodyPr/>
                    <a:lstStyle/>
                    <a:p>
                      <a:pPr lvl="0" indent="0" marL="0">
                        <a:buNone/>
                      </a:pPr>
                      <a:r>
                        <a:rPr/>
                        <a:t>The interval — lesson 2</a:t>
                      </a:r>
                    </a:p>
                  </a:txBody>
                </a:tc>
              </a:tr>
              <a:tr h="0">
                <a:tc>
                  <a:txBody>
                    <a:bodyPr/>
                    <a:lstStyle/>
                    <a:p>
                      <a:pPr lvl="0" indent="0" marL="0">
                        <a:buNone/>
                      </a:pPr>
                      <a:r>
                        <a:rPr/>
                        <a:t>“Is that difference real?”</a:t>
                      </a:r>
                    </a:p>
                  </a:txBody>
                </a:tc>
                <a:tc>
                  <a:txBody>
                    <a:bodyPr/>
                    <a:lstStyle/>
                    <a:p>
                      <a:pPr lvl="0" indent="0" marL="0">
                        <a:buNone/>
                      </a:pPr>
                      <a:r>
                        <a:rPr/>
                        <a:t>The test and its assumptions — lesson 3</a:t>
                      </a:r>
                    </a:p>
                  </a:txBody>
                </a:tc>
              </a:tr>
              <a:tr h="0">
                <a:tc>
                  <a:txBody>
                    <a:bodyPr/>
                    <a:lstStyle/>
                    <a:p>
                      <a:pPr lvl="0" indent="0" marL="0">
                        <a:buNone/>
                      </a:pPr>
                      <a:r>
                        <a:rPr/>
                        <a:t>“Does it matter?”</a:t>
                      </a:r>
                    </a:p>
                  </a:txBody>
                </a:tc>
                <a:tc>
                  <a:txBody>
                    <a:bodyPr/>
                    <a:lstStyle/>
                    <a:p>
                      <a:pPr lvl="0" indent="0" marL="0">
                        <a:buNone/>
                      </a:pPr>
                      <a:r>
                        <a:rPr/>
                        <a:t>The effect size in the decision’s unit — lesson 4</a:t>
                      </a:r>
                    </a:p>
                  </a:txBody>
                </a:tc>
              </a:tr>
              <a:tr h="0">
                <a:tc>
                  <a:txBody>
                    <a:bodyPr/>
                    <a:lstStyle/>
                    <a:p>
                      <a:pPr lvl="0" indent="0" marL="0">
                        <a:buNone/>
                      </a:pPr>
                      <a:r>
                        <a:rPr/>
                        <a:t>“How many things did you look at?”</a:t>
                      </a:r>
                    </a:p>
                  </a:txBody>
                </a:tc>
                <a:tc>
                  <a:txBody>
                    <a:bodyPr/>
                    <a:lstStyle/>
                    <a:p>
                      <a:pPr lvl="0" indent="0" marL="0">
                        <a:buNone/>
                      </a:pPr>
                      <a:r>
                        <a:rPr/>
                        <a:t>The test count and the correction — lesson 5</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reviewer actually does</a:t>
            </a:r>
          </a:p>
        </p:txBody>
      </p:sp>
      <p:sp>
        <p:nvSpPr>
          <p:cNvPr id="3" name="Content Placeholder 2"/>
          <p:cNvSpPr>
            <a:spLocks noGrp="1"/>
          </p:cNvSpPr>
          <p:nvPr>
            <p:ph idx="1"/>
          </p:nvPr>
        </p:nvSpPr>
        <p:spPr/>
        <p:txBody>
          <a:bodyPr/>
          <a:lstStyle/>
          <a:p>
            <a:pPr lvl="0"/>
            <a:r>
              <a:rPr/>
              <a:t>The order is not the order you computed them in — The interval comes first because it is the only one a reader can…</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sentences</a:t>
            </a:r>
          </a:p>
        </p:txBody>
      </p:sp>
      <p:sp>
        <p:nvSpPr>
          <p:cNvPr id="3" name="Content Placeholder 2"/>
          <p:cNvSpPr>
            <a:spLocks noGrp="1"/>
          </p:cNvSpPr>
          <p:nvPr>
            <p:ph idx="1"/>
          </p:nvPr>
        </p:nvSpPr>
        <p:spPr/>
        <p:txBody>
          <a:bodyPr/>
          <a:lstStyle/>
          <a:p>
            <a:pPr lvl="0"/>
            <a:r>
              <a:rPr/>
              <a:t>One: the number and its interval — “Referral completion among cases reporting a disability is 26.7% (95% CI 21.1 to…</a:t>
            </a:r>
          </a:p>
          <a:p>
            <a:pPr lvl="0"/>
            <a:r>
              <a:rPr/>
              <a:t>Two: the comparison and its test — “That is 19.4 points below cases with no disability reported (46.2%, n = 1,436; 95%…</a:t>
            </a:r>
          </a:p>
          <a:p>
            <a:pPr lvl="0"/>
            <a:r>
              <a:rPr/>
              <a:t>Three: the size, in the unit of the decision — “Applied to the 2024 caseload, the gap is 39 cases that would have…</a:t>
            </a:r>
          </a:p>
          <a:p>
            <a:pPr lvl="0"/>
            <a:r>
              <a:rPr/>
              <a:t>Four: what the analysis cannot say — “The comparison is observational</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sentences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protection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r>
              <a:rPr>
                <a:latin typeface="Courier"/>
              </a:rPr>
              <a:t>consenting </a:t>
            </a:r>
            <a:r>
              <a:rPr>
                <a:solidFill>
                  <a:srgbClr val="666666"/>
                </a:solidFill>
                <a:latin typeface="Courier"/>
              </a:rPr>
              <a:t>=</a:t>
            </a:r>
            <a:r>
              <a:rPr>
                <a:latin typeface="Courier"/>
              </a:rPr>
              <a:t> protection[protection[</a:t>
            </a:r>
            <a:r>
              <a:rPr>
                <a:solidFill>
                  <a:srgbClr val="4070A0"/>
                </a:solidFill>
                <a:latin typeface="Courier"/>
              </a:rPr>
              <a:t>"consent_to_refer"</a:t>
            </a:r>
            <a:r>
              <a:rPr>
                <a:latin typeface="Courier"/>
              </a:rPr>
              <a:t>]]</a:t>
            </a:r>
            <a:br/>
            <a:r>
              <a:rPr>
                <a:latin typeface="Courier"/>
              </a:rPr>
              <a:t>disability </a:t>
            </a:r>
            <a:r>
              <a:rPr>
                <a:solidFill>
                  <a:srgbClr val="666666"/>
                </a:solidFill>
                <a:latin typeface="Courier"/>
              </a:rPr>
              <a:t>=</a:t>
            </a:r>
            <a:r>
              <a:rPr>
                <a:latin typeface="Courier"/>
              </a:rPr>
              <a:t> consenting[</a:t>
            </a:r>
            <a:r>
              <a:rPr>
                <a:solidFill>
                  <a:srgbClr val="4070A0"/>
                </a:solidFill>
                <a:latin typeface="Courier"/>
              </a:rPr>
              <a:t>"disability_reported"</a:t>
            </a:r>
            <a:r>
              <a:rPr>
                <a:latin typeface="Courier"/>
              </a:rPr>
              <a:t>].isin([</a:t>
            </a:r>
            <a:r>
              <a:rPr>
                <a:solidFill>
                  <a:srgbClr val="19177C"/>
                </a:solidFill>
                <a:latin typeface="Courier"/>
              </a:rPr>
              <a:t>True</a:t>
            </a:r>
            <a:r>
              <a:rPr>
                <a:latin typeface="Courier"/>
              </a:rPr>
              <a:t>, </a:t>
            </a:r>
            <a:r>
              <a:rPr>
                <a:solidFill>
                  <a:srgbClr val="4070A0"/>
                </a:solidFill>
                <a:latin typeface="Courier"/>
              </a:rPr>
              <a:t>"true"</a:t>
            </a:r>
            <a:r>
              <a:rPr>
                <a:latin typeface="Courier"/>
              </a:rPr>
              <a:t>, </a:t>
            </a:r>
            <a:r>
              <a:rPr>
                <a:solidFill>
                  <a:srgbClr val="4070A0"/>
                </a:solidFill>
                <a:latin typeface="Courier"/>
              </a:rPr>
              <a:t>"Yes"</a:t>
            </a:r>
            <a:r>
              <a:rPr>
                <a:latin typeface="Courier"/>
              </a:rPr>
              <a:t>])</a:t>
            </a:r>
            <a:br/>
            <a:r>
              <a:rPr>
                <a:latin typeface="Courier"/>
              </a:rPr>
              <a:t>reached </a:t>
            </a:r>
            <a:r>
              <a:rPr>
                <a:solidFill>
                  <a:srgbClr val="666666"/>
                </a:solidFill>
                <a:latin typeface="Courier"/>
              </a:rPr>
              <a:t>=</a:t>
            </a:r>
            <a:r>
              <a:rPr>
                <a:latin typeface="Courier"/>
              </a:rPr>
              <a:t> consenting[</a:t>
            </a:r>
            <a:r>
              <a:rPr>
                <a:solidFill>
                  <a:srgbClr val="4070A0"/>
                </a:solidFill>
                <a:latin typeface="Courier"/>
              </a:rPr>
              <a:t>"referral_accepted"</a:t>
            </a:r>
            <a:r>
              <a:rPr>
                <a:latin typeface="Courier"/>
              </a:rPr>
              <a:t>] </a:t>
            </a:r>
            <a:r>
              <a:rPr>
                <a:solidFill>
                  <a:srgbClr val="666666"/>
                </a:solidFill>
                <a:latin typeface="Courier"/>
              </a:rPr>
              <a:t>&amp;</a:t>
            </a:r>
            <a:r>
              <a:rPr>
                <a:latin typeface="Courier"/>
              </a:rPr>
              <a:t> consenting[</a:t>
            </a:r>
            <a:r>
              <a:rPr>
                <a:solidFill>
                  <a:srgbClr val="4070A0"/>
                </a:solidFill>
                <a:latin typeface="Courier"/>
              </a:rPr>
              <a:t>"days_to_first_service"</a:t>
            </a:r>
            <a:r>
              <a:rPr>
                <a:latin typeface="Courier"/>
              </a:rPr>
              <a:t>].notna()</a:t>
            </a:r>
            <a:br/>
            <a:br/>
            <a:r>
              <a:rPr>
                <a:latin typeface="Courier"/>
              </a:rPr>
              <a:t>k, n </a:t>
            </a:r>
            <a:r>
              <a:rPr>
                <a:solidFill>
                  <a:srgbClr val="666666"/>
                </a:solidFill>
                <a:latin typeface="Courier"/>
              </a:rPr>
              <a:t>=</a:t>
            </a:r>
            <a:r>
              <a:rPr>
                <a:latin typeface="Courier"/>
              </a:rPr>
              <a:t> reached[disability].</a:t>
            </a:r>
            <a:r>
              <a:rPr>
                <a:solidFill>
                  <a:srgbClr val="008000"/>
                </a:solidFill>
                <a:latin typeface="Courier"/>
              </a:rPr>
              <a:t>sum</a:t>
            </a:r>
            <a:r>
              <a:rPr>
                <a:latin typeface="Courier"/>
              </a:rPr>
              <a:t>(), disability.</a:t>
            </a:r>
            <a:r>
              <a:rPr>
                <a:solidFill>
                  <a:srgbClr val="008000"/>
                </a:solidFill>
                <a:latin typeface="Courier"/>
              </a:rPr>
              <a:t>sum</a:t>
            </a:r>
            <a:r>
              <a:rPr>
                <a:latin typeface="Courier"/>
              </a:rPr>
              <a:t>()</a:t>
            </a:r>
            <a:br/>
            <a:r>
              <a:rPr>
                <a:latin typeface="Courier"/>
              </a:rPr>
              <a:t>comparator </a:t>
            </a:r>
            <a:r>
              <a:rPr>
                <a:solidFill>
                  <a:srgbClr val="666666"/>
                </a:solidFill>
                <a:latin typeface="Courier"/>
              </a:rPr>
              <a:t>=</a:t>
            </a:r>
            <a:r>
              <a:rPr>
                <a:latin typeface="Courier"/>
              </a:rPr>
              <a:t> reached[</a:t>
            </a:r>
            <a:r>
              <a:rPr>
                <a:solidFill>
                  <a:srgbClr val="666666"/>
                </a:solidFill>
                <a:latin typeface="Courier"/>
              </a:rPr>
              <a:t>~</a:t>
            </a:r>
            <a:r>
              <a:rPr>
                <a:latin typeface="Courier"/>
              </a:rPr>
              <a:t>disability].mean()</a:t>
            </a:r>
            <a:br/>
            <a:r>
              <a:rPr>
                <a:solidFill>
                  <a:srgbClr val="008000"/>
                </a:solidFill>
                <a:latin typeface="Courier"/>
              </a:rPr>
              <a:t>print</a:t>
            </a:r>
            <a:r>
              <a:rPr>
                <a:latin typeface="Courier"/>
              </a:rPr>
              <a:t>(</a:t>
            </a:r>
            <a:r>
              <a:rPr>
                <a:solidFill>
                  <a:srgbClr val="BB6688"/>
                </a:solidFill>
                <a:latin typeface="Courier"/>
              </a:rPr>
              <a:t>f"cases short of the comparator rate: </a:t>
            </a:r>
            <a:r>
              <a:rPr>
                <a:solidFill>
                  <a:srgbClr val="4070A0"/>
                </a:solidFill>
                <a:latin typeface="Courier"/>
              </a:rPr>
              <a:t>{</a:t>
            </a:r>
            <a:r>
              <a:rPr>
                <a:latin typeface="Courier"/>
              </a:rPr>
              <a:t>comparator </a:t>
            </a:r>
            <a:r>
              <a:rPr>
                <a:solidFill>
                  <a:srgbClr val="666666"/>
                </a:solidFill>
                <a:latin typeface="Courier"/>
              </a:rPr>
              <a:t>*</a:t>
            </a:r>
            <a:r>
              <a:rPr>
                <a:latin typeface="Courier"/>
              </a:rPr>
              <a:t> n </a:t>
            </a:r>
            <a:r>
              <a:rPr>
                <a:solidFill>
                  <a:srgbClr val="666666"/>
                </a:solidFill>
                <a:latin typeface="Courier"/>
              </a:rPr>
              <a:t>-</a:t>
            </a:r>
            <a:r>
              <a:rPr>
                <a:latin typeface="Courier"/>
              </a:rPr>
              <a:t> k</a:t>
            </a:r>
            <a:r>
              <a:rPr>
                <a:solidFill>
                  <a:srgbClr val="4070A0"/>
                </a:solidFill>
                <a:latin typeface="Courier"/>
              </a:rPr>
              <a:t>:.0f}</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sentences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Sentence three is arithmetic, and it is the sentence a manager reads.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sentences</a:t>
            </a:r>
          </a:p>
        </p:txBody>
      </p:sp>
      <p:sp>
        <p:nvSpPr>
          <p:cNvPr id="3" name="Content Placeholder 2"/>
          <p:cNvSpPr>
            <a:spLocks noGrp="1"/>
          </p:cNvSpPr>
          <p:nvPr>
            <p:ph idx="1"/>
          </p:nvPr>
        </p:nvSpPr>
        <p:spPr/>
        <p:txBody>
          <a:bodyPr/>
          <a:lstStyle/>
          <a:p>
            <a:pPr lvl="0"/>
            <a:r>
              <a:rPr/>
              <a:t>Sentence three is the one analysts skip and managers need — Percentage points do not commission anything; thirty-nine…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Body, annex, and script</a:t>
            </a:r>
          </a:p>
        </p:txBody>
      </p:sp>
      <p:sp>
        <p:nvSpPr>
          <p:cNvPr id="3" name="Content Placeholder 2"/>
          <p:cNvSpPr>
            <a:spLocks noGrp="1"/>
          </p:cNvSpPr>
          <p:nvPr>
            <p:ph idx="1"/>
          </p:nvPr>
        </p:nvSpPr>
        <p:spPr/>
        <p:txBody>
          <a:bodyPr/>
          <a:lstStyle/>
          <a:p>
            <a:pPr lvl="0"/>
            <a:r>
              <a:rPr/>
              <a:t>The body carries the claim — The estimate, its interval, the comparison, the effect in programme units, and the…</a:t>
            </a:r>
          </a:p>
          <a:p>
            <a:pPr lvl="0"/>
            <a:r>
              <a:rPr/>
              <a:t>The annex carries the machinery — Test names, statistics, degrees of freedom, assumption checks, the count of…</a:t>
            </a:r>
          </a:p>
          <a:p>
            <a:pPr lvl="0"/>
            <a:r>
              <a:rPr/>
              <a:t>The script carries the reproduction — Every number in both, generated by code that runs from the committed file — which…</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Body, annex, and script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claim(label, k, n, digits</a:t>
            </a:r>
            <a:r>
              <a:rPr>
                <a:solidFill>
                  <a:srgbClr val="666666"/>
                </a:solidFill>
                <a:latin typeface="Courier"/>
              </a:rPr>
              <a:t>=</a:t>
            </a:r>
            <a:r>
              <a:rPr>
                <a:solidFill>
                  <a:srgbClr val="40A070"/>
                </a:solidFill>
                <a:latin typeface="Courier"/>
              </a:rPr>
              <a:t>1</a:t>
            </a:r>
            <a:r>
              <a:rPr>
                <a:latin typeface="Courier"/>
              </a:rPr>
              <a:t>):</a:t>
            </a:r>
            <a:br/>
            <a:r>
              <a:rPr>
                <a:latin typeface="Courier"/>
              </a:rPr>
              <a:t>    p </a:t>
            </a:r>
            <a:r>
              <a:rPr>
                <a:solidFill>
                  <a:srgbClr val="666666"/>
                </a:solidFill>
                <a:latin typeface="Courier"/>
              </a:rPr>
              <a:t>=</a:t>
            </a:r>
            <a:r>
              <a:rPr>
                <a:latin typeface="Courier"/>
              </a:rPr>
              <a:t> k </a:t>
            </a:r>
            <a:r>
              <a:rPr>
                <a:solidFill>
                  <a:srgbClr val="666666"/>
                </a:solidFill>
                <a:latin typeface="Courier"/>
              </a:rPr>
              <a:t>/</a:t>
            </a:r>
            <a:r>
              <a:rPr>
                <a:latin typeface="Courier"/>
              </a:rPr>
              <a:t> n</a:t>
            </a:r>
            <a:br/>
            <a:r>
              <a:rPr>
                <a:latin typeface="Courier"/>
              </a:rPr>
              <a:t>    z </a:t>
            </a:r>
            <a:r>
              <a:rPr>
                <a:solidFill>
                  <a:srgbClr val="666666"/>
                </a:solidFill>
                <a:latin typeface="Courier"/>
              </a:rPr>
              <a:t>=</a:t>
            </a:r>
            <a:r>
              <a:rPr>
                <a:latin typeface="Courier"/>
              </a:rPr>
              <a:t> </a:t>
            </a:r>
            <a:r>
              <a:rPr>
                <a:solidFill>
                  <a:srgbClr val="40A070"/>
                </a:solidFill>
                <a:latin typeface="Courier"/>
              </a:rPr>
              <a:t>1.96</a:t>
            </a:r>
            <a:br/>
            <a:r>
              <a:rPr>
                <a:latin typeface="Courier"/>
              </a:rPr>
              <a:t>    denom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n</a:t>
            </a:r>
            <a:br/>
            <a:r>
              <a:rPr>
                <a:latin typeface="Courier"/>
              </a:rPr>
              <a:t>    centre </a:t>
            </a:r>
            <a:r>
              <a:rPr>
                <a:solidFill>
                  <a:srgbClr val="666666"/>
                </a:solidFill>
                <a:latin typeface="Courier"/>
              </a:rPr>
              <a:t>=</a:t>
            </a:r>
            <a:r>
              <a:rPr>
                <a:latin typeface="Courier"/>
              </a:rPr>
              <a:t> (p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a:t>
            </a:r>
            <a:r>
              <a:rPr>
                <a:solidFill>
                  <a:srgbClr val="40A070"/>
                </a:solidFill>
                <a:latin typeface="Courier"/>
              </a:rPr>
              <a:t>2</a:t>
            </a:r>
            <a:r>
              <a:rPr>
                <a:latin typeface="Courier"/>
              </a:rPr>
              <a:t> </a:t>
            </a:r>
            <a:r>
              <a:rPr>
                <a:solidFill>
                  <a:srgbClr val="666666"/>
                </a:solidFill>
                <a:latin typeface="Courier"/>
              </a:rPr>
              <a:t>*</a:t>
            </a:r>
            <a:r>
              <a:rPr>
                <a:latin typeface="Courier"/>
              </a:rPr>
              <a:t> n)) </a:t>
            </a:r>
            <a:r>
              <a:rPr>
                <a:solidFill>
                  <a:srgbClr val="666666"/>
                </a:solidFill>
                <a:latin typeface="Courier"/>
              </a:rPr>
              <a:t>/</a:t>
            </a:r>
            <a:r>
              <a:rPr>
                <a:latin typeface="Courier"/>
              </a:rPr>
              <a:t> denom</a:t>
            </a:r>
            <a:br/>
            <a:r>
              <a:rPr>
                <a:latin typeface="Courier"/>
              </a:rPr>
              <a:t>    half </a:t>
            </a:r>
            <a:r>
              <a:rPr>
                <a:solidFill>
                  <a:srgbClr val="666666"/>
                </a:solidFill>
                <a:latin typeface="Courier"/>
              </a:rPr>
              <a:t>=</a:t>
            </a:r>
            <a:r>
              <a:rPr>
                <a:latin typeface="Courier"/>
              </a:rPr>
              <a:t> z </a:t>
            </a:r>
            <a:r>
              <a:rPr>
                <a:solidFill>
                  <a:srgbClr val="666666"/>
                </a:solidFill>
                <a:latin typeface="Courier"/>
              </a:rPr>
              <a:t>*</a:t>
            </a:r>
            <a:r>
              <a:rPr>
                <a:latin typeface="Courier"/>
              </a:rPr>
              <a:t> np.sqrt(p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a:t>
            </a:r>
            <a:r>
              <a:rPr>
                <a:solidFill>
                  <a:srgbClr val="40A070"/>
                </a:solidFill>
                <a:latin typeface="Courier"/>
              </a:rPr>
              <a:t>4</a:t>
            </a:r>
            <a:r>
              <a:rPr>
                <a:latin typeface="Courier"/>
              </a:rPr>
              <a:t> </a:t>
            </a:r>
            <a:r>
              <a:rPr>
                <a:solidFill>
                  <a:srgbClr val="666666"/>
                </a:solidFill>
                <a:latin typeface="Courier"/>
              </a:rPr>
              <a:t>*</a:t>
            </a:r>
            <a:r>
              <a:rPr>
                <a:latin typeface="Courier"/>
              </a:rPr>
              <a:t> n</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denom</a:t>
            </a:r>
            <a:br/>
            <a:r>
              <a:rPr>
                <a:latin typeface="Courier"/>
              </a:rPr>
              <a:t>    </a:t>
            </a:r>
            <a:r>
              <a:rPr b="1">
                <a:solidFill>
                  <a:srgbClr val="007020"/>
                </a:solidFill>
                <a:latin typeface="Courier"/>
              </a:rPr>
              <a:t>return</a:t>
            </a:r>
            <a:r>
              <a:rPr>
                <a:latin typeface="Courier"/>
              </a:rPr>
              <a:t> (</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p</a:t>
            </a:r>
            <a:r>
              <a:rPr>
                <a:solidFill>
                  <a:srgbClr val="4070A0"/>
                </a:solidFill>
                <a:latin typeface="Courier"/>
              </a:rPr>
              <a:t>:.</a:t>
            </a:r>
            <a:r>
              <a:rPr>
                <a:latin typeface="Courier"/>
              </a:rPr>
              <a:t>{digits}</a:t>
            </a:r>
            <a:r>
              <a:rPr>
                <a:solidFill>
                  <a:srgbClr val="666666"/>
                </a:solidFill>
                <a:latin typeface="Courier"/>
              </a:rPr>
              <a:t>%</a:t>
            </a:r>
            <a:r>
              <a:rPr>
                <a:solidFill>
                  <a:srgbClr val="4070A0"/>
                </a:solidFill>
                <a:latin typeface="Courier"/>
              </a:rPr>
              <a:t>}</a:t>
            </a:r>
            <a:r>
              <a:rPr>
                <a:solidFill>
                  <a:srgbClr val="BB6688"/>
                </a:solidFill>
                <a:latin typeface="Courier"/>
              </a:rPr>
              <a:t> "</a:t>
            </a:r>
            <a:br/>
            <a:r>
              <a:rPr>
                <a:latin typeface="Courier"/>
              </a:rPr>
              <a:t>            </a:t>
            </a:r>
            <a:r>
              <a:rPr>
                <a:solidFill>
                  <a:srgbClr val="BB6688"/>
                </a:solidFill>
                <a:latin typeface="Courier"/>
              </a:rPr>
              <a:t>f"(95% CI </a:t>
            </a:r>
            <a:r>
              <a:rPr>
                <a:solidFill>
                  <a:srgbClr val="4070A0"/>
                </a:solidFill>
                <a:latin typeface="Courier"/>
              </a:rPr>
              <a:t>{</a:t>
            </a:r>
            <a:r>
              <a:rPr>
                <a:latin typeface="Courier"/>
              </a:rPr>
              <a:t>centre </a:t>
            </a:r>
            <a:r>
              <a:rPr>
                <a:solidFill>
                  <a:srgbClr val="666666"/>
                </a:solidFill>
                <a:latin typeface="Courier"/>
              </a:rPr>
              <a:t>-</a:t>
            </a:r>
            <a:r>
              <a:rPr>
                <a:latin typeface="Courier"/>
              </a:rPr>
              <a:t> half</a:t>
            </a:r>
            <a:r>
              <a:rPr>
                <a:solidFill>
                  <a:srgbClr val="4070A0"/>
                </a:solidFill>
                <a:latin typeface="Courier"/>
              </a:rPr>
              <a:t>:.</a:t>
            </a:r>
            <a:r>
              <a:rPr>
                <a:latin typeface="Courier"/>
              </a:rPr>
              <a:t>{digits}</a:t>
            </a:r>
            <a:r>
              <a:rPr>
                <a:solidFill>
                  <a:srgbClr val="666666"/>
                </a:solidFill>
                <a:latin typeface="Courier"/>
              </a:rPr>
              <a:t>%</a:t>
            </a:r>
            <a:r>
              <a:rPr>
                <a:solidFill>
                  <a:srgbClr val="4070A0"/>
                </a:solidFill>
                <a:latin typeface="Courier"/>
              </a:rPr>
              <a:t>}</a:t>
            </a:r>
            <a:r>
              <a:rPr>
                <a:solidFill>
                  <a:srgbClr val="BB6688"/>
                </a:solidFill>
                <a:latin typeface="Courier"/>
              </a:rPr>
              <a:t> to </a:t>
            </a:r>
            <a:r>
              <a:rPr>
                <a:solidFill>
                  <a:srgbClr val="4070A0"/>
                </a:solidFill>
                <a:latin typeface="Courier"/>
              </a:rPr>
              <a:t>{</a:t>
            </a:r>
            <a:r>
              <a:rPr>
                <a:latin typeface="Courier"/>
              </a:rPr>
              <a:t>centre </a:t>
            </a:r>
            <a:r>
              <a:rPr>
                <a:solidFill>
                  <a:srgbClr val="666666"/>
                </a:solidFill>
                <a:latin typeface="Courier"/>
              </a:rPr>
              <a:t>+</a:t>
            </a:r>
            <a:r>
              <a:rPr>
                <a:latin typeface="Courier"/>
              </a:rPr>
              <a:t> half</a:t>
            </a:r>
            <a:r>
              <a:rPr>
                <a:solidFill>
                  <a:srgbClr val="4070A0"/>
                </a:solidFill>
                <a:latin typeface="Courier"/>
              </a:rPr>
              <a:t>:.</a:t>
            </a:r>
            <a:r>
              <a:rPr>
                <a:latin typeface="Courier"/>
              </a:rPr>
              <a:t>{digits}</a:t>
            </a:r>
            <a:r>
              <a:rPr>
                <a:solidFill>
                  <a:srgbClr val="666666"/>
                </a:solidFill>
                <a:latin typeface="Courier"/>
              </a:rPr>
              <a:t>%</a:t>
            </a:r>
            <a:r>
              <a:rPr>
                <a:solidFill>
                  <a:srgbClr val="4070A0"/>
                </a:solidFill>
                <a:latin typeface="Courier"/>
              </a:rPr>
              <a:t>}</a:t>
            </a:r>
            <a:r>
              <a:rPr>
                <a:solidFill>
                  <a:srgbClr val="BB6688"/>
                </a:solidFill>
                <a:latin typeface="Courier"/>
              </a:rPr>
              <a:t>, n=</a:t>
            </a:r>
            <a:r>
              <a:rPr>
                <a:solidFill>
                  <a:srgbClr val="4070A0"/>
                </a:solidFill>
                <a:latin typeface="Courier"/>
              </a:rPr>
              <a:t>{</a:t>
            </a:r>
            <a:r>
              <a:rPr>
                <a:latin typeface="Courier"/>
              </a:rPr>
              <a:t>n</a:t>
            </a:r>
            <a:r>
              <a:rPr>
                <a:solidFill>
                  <a:srgbClr val="4070A0"/>
                </a:solidFill>
                <a:latin typeface="Courier"/>
              </a:rPr>
              <a:t>}</a:t>
            </a:r>
            <a:r>
              <a:rPr>
                <a:solidFill>
                  <a:srgbClr val="BB6688"/>
                </a:solidFill>
                <a:latin typeface="Courier"/>
              </a:rPr>
              <a:t>)"</a:t>
            </a:r>
            <a:r>
              <a:rPr>
                <a:latin typeface="Courier"/>
              </a:rPr>
              <a:t>)</a:t>
            </a:r>
            <a:br/>
            <a:br/>
            <a:r>
              <a:rPr>
                <a:solidFill>
                  <a:srgbClr val="008000"/>
                </a:solidFill>
                <a:latin typeface="Courier"/>
              </a:rPr>
              <a:t>print</a:t>
            </a:r>
            <a:r>
              <a:rPr>
                <a:latin typeface="Courier"/>
              </a:rPr>
              <a:t>(claim(</a:t>
            </a:r>
            <a:r>
              <a:rPr>
                <a:solidFill>
                  <a:srgbClr val="4070A0"/>
                </a:solidFill>
                <a:latin typeface="Courier"/>
              </a:rPr>
              <a:t>"Referral completion, disability reported"</a:t>
            </a:r>
            <a:r>
              <a:rPr>
                <a:latin typeface="Courier"/>
              </a:rPr>
              <a:t>, </a:t>
            </a:r>
            <a:r>
              <a:rPr>
                <a:solidFill>
                  <a:srgbClr val="40A070"/>
                </a:solidFill>
                <a:latin typeface="Courier"/>
              </a:rPr>
              <a:t>54</a:t>
            </a:r>
            <a:r>
              <a:rPr>
                <a:latin typeface="Courier"/>
              </a:rPr>
              <a:t>, </a:t>
            </a:r>
            <a:r>
              <a:rPr>
                <a:solidFill>
                  <a:srgbClr val="40A070"/>
                </a:solidFill>
                <a:latin typeface="Courier"/>
              </a:rPr>
              <a:t>202</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Body, annex, and script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Generate the sentence, do not type it. A typed interval drifts from its number.</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Body, annex, and script</a:t>
            </a:r>
          </a:p>
        </p:txBody>
      </p:sp>
      <p:sp>
        <p:nvSpPr>
          <p:cNvPr id="3" name="Content Placeholder 2"/>
          <p:cNvSpPr>
            <a:spLocks noGrp="1"/>
          </p:cNvSpPr>
          <p:nvPr>
            <p:ph idx="1"/>
          </p:nvPr>
        </p:nvSpPr>
        <p:spPr/>
        <p:txBody>
          <a:bodyPr/>
          <a:lstStyle/>
          <a:p>
            <a:pPr lvl="0"/>
            <a:r>
              <a:rPr/>
              <a:t>A number typed into a document is a number that will be wrong after the next data correction — Generating the sentence…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annex table — In Python</a:t>
            </a:r>
          </a:p>
        </p:txBody>
      </p:sp>
      <p:sp>
        <p:nvSpPr>
          <p:cNvPr id="3" name="Content Placeholder 2"/>
          <p:cNvSpPr>
            <a:spLocks noGrp="1"/>
          </p:cNvSpPr>
          <p:nvPr>
            <p:ph idx="1"/>
          </p:nvPr>
        </p:nvSpPr>
        <p:spPr/>
        <p:txBody>
          <a:bodyPr/>
          <a:lstStyle/>
          <a:p>
            <a:pPr lvl="0" indent="0">
              <a:buNone/>
            </a:pPr>
            <a:r>
              <a:rPr>
                <a:latin typeface="Courier"/>
              </a:rPr>
              <a:t>annex </a:t>
            </a:r>
            <a:r>
              <a:rPr>
                <a:solidFill>
                  <a:srgbClr val="666666"/>
                </a:solidFill>
                <a:latin typeface="Courier"/>
              </a:rPr>
              <a:t>=</a:t>
            </a:r>
            <a:r>
              <a:rPr>
                <a:latin typeface="Courier"/>
              </a:rPr>
              <a:t> pd.DataFrame([</a:t>
            </a:r>
            <a:br/>
            <a:r>
              <a:rPr>
                <a:latin typeface="Courier"/>
              </a:rPr>
              <a:t>    {</a:t>
            </a:r>
            <a:r>
              <a:rPr>
                <a:solidFill>
                  <a:srgbClr val="4070A0"/>
                </a:solidFill>
                <a:latin typeface="Courier"/>
              </a:rPr>
              <a:t>"comparison"</a:t>
            </a:r>
            <a:r>
              <a:rPr>
                <a:latin typeface="Courier"/>
              </a:rPr>
              <a:t>: </a:t>
            </a:r>
            <a:r>
              <a:rPr>
                <a:solidFill>
                  <a:srgbClr val="4070A0"/>
                </a:solidFill>
                <a:latin typeface="Courier"/>
              </a:rPr>
              <a:t>"Completion by disability status"</a:t>
            </a:r>
            <a:r>
              <a:rPr>
                <a:latin typeface="Courier"/>
              </a:rPr>
              <a:t>, </a:t>
            </a:r>
            <a:r>
              <a:rPr>
                <a:solidFill>
                  <a:srgbClr val="4070A0"/>
                </a:solidFill>
                <a:latin typeface="Courier"/>
              </a:rPr>
              <a:t>"test"</a:t>
            </a:r>
            <a:r>
              <a:rPr>
                <a:latin typeface="Courier"/>
              </a:rPr>
              <a:t>: </a:t>
            </a:r>
            <a:r>
              <a:rPr>
                <a:solidFill>
                  <a:srgbClr val="4070A0"/>
                </a:solidFill>
                <a:latin typeface="Courier"/>
              </a:rPr>
              <a:t>"two-sample z"</a:t>
            </a:r>
            <a:r>
              <a:rPr>
                <a:latin typeface="Courier"/>
              </a:rPr>
              <a:t>,</a:t>
            </a:r>
            <a:br/>
            <a:r>
              <a:rPr>
                <a:latin typeface="Courier"/>
              </a:rPr>
              <a:t>     </a:t>
            </a:r>
            <a:r>
              <a:rPr>
                <a:solidFill>
                  <a:srgbClr val="4070A0"/>
                </a:solidFill>
                <a:latin typeface="Courier"/>
              </a:rPr>
              <a:t>"statistic"</a:t>
            </a:r>
            <a:r>
              <a:rPr>
                <a:latin typeface="Courier"/>
              </a:rPr>
              <a:t>: </a:t>
            </a:r>
            <a:r>
              <a:rPr>
                <a:solidFill>
                  <a:srgbClr val="4070A0"/>
                </a:solidFill>
                <a:latin typeface="Courier"/>
              </a:rPr>
              <a:t>"z = -5.21"</a:t>
            </a:r>
            <a:r>
              <a:rPr>
                <a:latin typeface="Courier"/>
              </a:rPr>
              <a:t>, </a:t>
            </a:r>
            <a:r>
              <a:rPr>
                <a:solidFill>
                  <a:srgbClr val="4070A0"/>
                </a:solidFill>
                <a:latin typeface="Courier"/>
              </a:rPr>
              <a:t>"p"</a:t>
            </a:r>
            <a:r>
              <a:rPr>
                <a:latin typeface="Courier"/>
              </a:rPr>
              <a:t>: </a:t>
            </a:r>
            <a:r>
              <a:rPr>
                <a:solidFill>
                  <a:srgbClr val="4070A0"/>
                </a:solidFill>
                <a:latin typeface="Courier"/>
              </a:rPr>
              <a:t>"&lt;0.001"</a:t>
            </a:r>
            <a:r>
              <a:rPr>
                <a:latin typeface="Courier"/>
              </a:rPr>
              <a:t>, </a:t>
            </a:r>
            <a:r>
              <a:rPr>
                <a:solidFill>
                  <a:srgbClr val="4070A0"/>
                </a:solidFill>
                <a:latin typeface="Courier"/>
              </a:rPr>
              <a:t>"n"</a:t>
            </a:r>
            <a:r>
              <a:rPr>
                <a:latin typeface="Courier"/>
              </a:rPr>
              <a:t>: </a:t>
            </a:r>
            <a:r>
              <a:rPr>
                <a:solidFill>
                  <a:srgbClr val="4070A0"/>
                </a:solidFill>
                <a:latin typeface="Courier"/>
              </a:rPr>
              <a:t>"202 vs 1,436"</a:t>
            </a:r>
            <a:r>
              <a:rPr>
                <a:latin typeface="Courier"/>
              </a:rPr>
              <a:t>,</a:t>
            </a:r>
            <a:br/>
            <a:r>
              <a:rPr>
                <a:latin typeface="Courier"/>
              </a:rPr>
              <a:t>     </a:t>
            </a:r>
            <a:r>
              <a:rPr>
                <a:solidFill>
                  <a:srgbClr val="4070A0"/>
                </a:solidFill>
                <a:latin typeface="Courier"/>
              </a:rPr>
              <a:t>"effect"</a:t>
            </a:r>
            <a:r>
              <a:rPr>
                <a:latin typeface="Courier"/>
              </a:rPr>
              <a:t>: </a:t>
            </a:r>
            <a:r>
              <a:rPr>
                <a:solidFill>
                  <a:srgbClr val="4070A0"/>
                </a:solidFill>
                <a:latin typeface="Courier"/>
              </a:rPr>
              <a:t>"-19.4 pts (CI -26.1 to -12.8)"</a:t>
            </a:r>
            <a:r>
              <a:rPr>
                <a:latin typeface="Courier"/>
              </a:rPr>
              <a:t>},</a:t>
            </a:r>
            <a:br/>
            <a:r>
              <a:rPr>
                <a:latin typeface="Courier"/>
              </a:rPr>
              <a:t>    {</a:t>
            </a:r>
            <a:r>
              <a:rPr>
                <a:solidFill>
                  <a:srgbClr val="4070A0"/>
                </a:solidFill>
                <a:latin typeface="Courier"/>
              </a:rPr>
              <a:t>"comparison"</a:t>
            </a:r>
            <a:r>
              <a:rPr>
                <a:latin typeface="Courier"/>
              </a:rPr>
              <a:t>: </a:t>
            </a:r>
            <a:r>
              <a:rPr>
                <a:solidFill>
                  <a:srgbClr val="4070A0"/>
                </a:solidFill>
                <a:latin typeface="Courier"/>
              </a:rPr>
              <a:t>"Over-age by sex"</a:t>
            </a:r>
            <a:r>
              <a:rPr>
                <a:latin typeface="Courier"/>
              </a:rPr>
              <a:t>, </a:t>
            </a:r>
            <a:r>
              <a:rPr>
                <a:solidFill>
                  <a:srgbClr val="4070A0"/>
                </a:solidFill>
                <a:latin typeface="Courier"/>
              </a:rPr>
              <a:t>"test"</a:t>
            </a:r>
            <a:r>
              <a:rPr>
                <a:latin typeface="Courier"/>
              </a:rPr>
              <a:t>: </a:t>
            </a:r>
            <a:r>
              <a:rPr>
                <a:solidFill>
                  <a:srgbClr val="4070A0"/>
                </a:solidFill>
                <a:latin typeface="Courier"/>
              </a:rPr>
              <a:t>"two-sample z"</a:t>
            </a:r>
            <a:r>
              <a:rPr>
                <a:latin typeface="Courier"/>
              </a:rPr>
              <a:t>,</a:t>
            </a:r>
            <a:br/>
            <a:r>
              <a:rPr>
                <a:latin typeface="Courier"/>
              </a:rPr>
              <a:t>     </a:t>
            </a:r>
            <a:r>
              <a:rPr>
                <a:solidFill>
                  <a:srgbClr val="4070A0"/>
                </a:solidFill>
                <a:latin typeface="Courier"/>
              </a:rPr>
              <a:t>"statistic"</a:t>
            </a:r>
            <a:r>
              <a:rPr>
                <a:latin typeface="Courier"/>
              </a:rPr>
              <a:t>: </a:t>
            </a:r>
            <a:r>
              <a:rPr>
                <a:solidFill>
                  <a:srgbClr val="4070A0"/>
                </a:solidFill>
                <a:latin typeface="Courier"/>
              </a:rPr>
              <a:t>"z = 1.84"</a:t>
            </a:r>
            <a:r>
              <a:rPr>
                <a:latin typeface="Courier"/>
              </a:rPr>
              <a:t>, </a:t>
            </a:r>
            <a:r>
              <a:rPr>
                <a:solidFill>
                  <a:srgbClr val="4070A0"/>
                </a:solidFill>
                <a:latin typeface="Courier"/>
              </a:rPr>
              <a:t>"p"</a:t>
            </a:r>
            <a:r>
              <a:rPr>
                <a:latin typeface="Courier"/>
              </a:rPr>
              <a:t>: </a:t>
            </a:r>
            <a:r>
              <a:rPr>
                <a:solidFill>
                  <a:srgbClr val="4070A0"/>
                </a:solidFill>
                <a:latin typeface="Courier"/>
              </a:rPr>
              <a:t>"0.066"</a:t>
            </a:r>
            <a:r>
              <a:rPr>
                <a:latin typeface="Courier"/>
              </a:rPr>
              <a:t>, </a:t>
            </a:r>
            <a:r>
              <a:rPr>
                <a:solidFill>
                  <a:srgbClr val="4070A0"/>
                </a:solidFill>
                <a:latin typeface="Courier"/>
              </a:rPr>
              <a:t>"n"</a:t>
            </a:r>
            <a:r>
              <a:rPr>
                <a:latin typeface="Courier"/>
              </a:rPr>
              <a:t>: </a:t>
            </a:r>
            <a:r>
              <a:rPr>
                <a:solidFill>
                  <a:srgbClr val="4070A0"/>
                </a:solidFill>
                <a:latin typeface="Courier"/>
              </a:rPr>
              <a:t>"510 vs 542"</a:t>
            </a:r>
            <a:r>
              <a:rPr>
                <a:latin typeface="Courier"/>
              </a:rPr>
              <a:t>,</a:t>
            </a:r>
            <a:br/>
            <a:r>
              <a:rPr>
                <a:latin typeface="Courier"/>
              </a:rPr>
              <a:t>     </a:t>
            </a:r>
            <a:r>
              <a:rPr>
                <a:solidFill>
                  <a:srgbClr val="4070A0"/>
                </a:solidFill>
                <a:latin typeface="Courier"/>
              </a:rPr>
              <a:t>"effect"</a:t>
            </a:r>
            <a:r>
              <a:rPr>
                <a:latin typeface="Courier"/>
              </a:rPr>
              <a:t>: </a:t>
            </a:r>
            <a:r>
              <a:rPr>
                <a:solidFill>
                  <a:srgbClr val="4070A0"/>
                </a:solidFill>
                <a:latin typeface="Courier"/>
              </a:rPr>
              <a:t>"+5.5 pts (CI -0.4 to +11.3)"</a:t>
            </a:r>
            <a:r>
              <a:rPr>
                <a:latin typeface="Courier"/>
              </a:rPr>
              <a:t>},</a:t>
            </a:r>
            <a:br/>
            <a:r>
              <a:rPr>
                <a:latin typeface="Courier"/>
              </a:rPr>
              <a:t>    {</a:t>
            </a:r>
            <a:r>
              <a:rPr>
                <a:solidFill>
                  <a:srgbClr val="4070A0"/>
                </a:solidFill>
                <a:latin typeface="Courier"/>
              </a:rPr>
              <a:t>"comparison"</a:t>
            </a:r>
            <a:r>
              <a:rPr>
                <a:latin typeface="Courier"/>
              </a:rPr>
              <a:t>: </a:t>
            </a:r>
            <a:r>
              <a:rPr>
                <a:solidFill>
                  <a:srgbClr val="4070A0"/>
                </a:solidFill>
                <a:latin typeface="Courier"/>
              </a:rPr>
              <a:t>"Attendance by sex"</a:t>
            </a:r>
            <a:r>
              <a:rPr>
                <a:latin typeface="Courier"/>
              </a:rPr>
              <a:t>, </a:t>
            </a:r>
            <a:r>
              <a:rPr>
                <a:solidFill>
                  <a:srgbClr val="4070A0"/>
                </a:solidFill>
                <a:latin typeface="Courier"/>
              </a:rPr>
              <a:t>"test"</a:t>
            </a:r>
            <a:r>
              <a:rPr>
                <a:latin typeface="Courier"/>
              </a:rPr>
              <a:t>: </a:t>
            </a:r>
            <a:r>
              <a:rPr>
                <a:solidFill>
                  <a:srgbClr val="4070A0"/>
                </a:solidFill>
                <a:latin typeface="Courier"/>
              </a:rPr>
              <a:t>"two-sample z"</a:t>
            </a:r>
            <a:r>
              <a:rPr>
                <a:latin typeface="Courier"/>
              </a:rPr>
              <a:t>,</a:t>
            </a:r>
            <a:br/>
            <a:r>
              <a:rPr>
                <a:latin typeface="Courier"/>
              </a:rPr>
              <a:t>     </a:t>
            </a:r>
            <a:r>
              <a:rPr>
                <a:solidFill>
                  <a:srgbClr val="4070A0"/>
                </a:solidFill>
                <a:latin typeface="Courier"/>
              </a:rPr>
              <a:t>"statistic"</a:t>
            </a:r>
            <a:r>
              <a:rPr>
                <a:latin typeface="Courier"/>
              </a:rPr>
              <a:t>: </a:t>
            </a:r>
            <a:r>
              <a:rPr>
                <a:solidFill>
                  <a:srgbClr val="4070A0"/>
                </a:solidFill>
                <a:latin typeface="Courier"/>
              </a:rPr>
              <a:t>"z = 2.28"</a:t>
            </a:r>
            <a:r>
              <a:rPr>
                <a:latin typeface="Courier"/>
              </a:rPr>
              <a:t>, </a:t>
            </a:r>
            <a:r>
              <a:rPr>
                <a:solidFill>
                  <a:srgbClr val="4070A0"/>
                </a:solidFill>
                <a:latin typeface="Courier"/>
              </a:rPr>
              <a:t>"p"</a:t>
            </a:r>
            <a:r>
              <a:rPr>
                <a:latin typeface="Courier"/>
              </a:rPr>
              <a:t>: </a:t>
            </a:r>
            <a:r>
              <a:rPr>
                <a:solidFill>
                  <a:srgbClr val="4070A0"/>
                </a:solidFill>
                <a:latin typeface="Courier"/>
              </a:rPr>
              <a:t>"0.023"</a:t>
            </a:r>
            <a:r>
              <a:rPr>
                <a:latin typeface="Courier"/>
              </a:rPr>
              <a:t>, </a:t>
            </a:r>
            <a:r>
              <a:rPr>
                <a:solidFill>
                  <a:srgbClr val="4070A0"/>
                </a:solidFill>
                <a:latin typeface="Courier"/>
              </a:rPr>
              <a:t>"n"</a:t>
            </a:r>
            <a:r>
              <a:rPr>
                <a:latin typeface="Courier"/>
              </a:rPr>
              <a:t>: </a:t>
            </a:r>
            <a:r>
              <a:rPr>
                <a:solidFill>
                  <a:srgbClr val="4070A0"/>
                </a:solidFill>
                <a:latin typeface="Courier"/>
              </a:rPr>
              <a:t>"68,267 marks"</a:t>
            </a:r>
            <a:r>
              <a:rPr>
                <a:latin typeface="Courier"/>
              </a:rPr>
              <a:t>,</a:t>
            </a:r>
            <a:br/>
            <a:r>
              <a:rPr>
                <a:latin typeface="Courier"/>
              </a:rPr>
              <a:t>     </a:t>
            </a:r>
            <a:r>
              <a:rPr>
                <a:solidFill>
                  <a:srgbClr val="4070A0"/>
                </a:solidFill>
                <a:latin typeface="Courier"/>
              </a:rPr>
              <a:t>"effect"</a:t>
            </a:r>
            <a:r>
              <a:rPr>
                <a:latin typeface="Courier"/>
              </a:rPr>
              <a:t>: </a:t>
            </a:r>
            <a:r>
              <a:rPr>
                <a:solidFill>
                  <a:srgbClr val="4070A0"/>
                </a:solidFill>
                <a:latin typeface="Courier"/>
              </a:rPr>
              <a:t>"+0.56 pts, risk ratio 1.006"</a:t>
            </a:r>
            <a:r>
              <a:rPr>
                <a:latin typeface="Courier"/>
              </a:rPr>
              <a:t>},</a:t>
            </a:r>
            <a:br/>
            <a:r>
              <a:rPr>
                <a:latin typeface="Courier"/>
              </a:rPr>
              <a:t>    {</a:t>
            </a:r>
            <a:r>
              <a:rPr>
                <a:solidFill>
                  <a:srgbClr val="4070A0"/>
                </a:solidFill>
                <a:latin typeface="Courier"/>
              </a:rPr>
              <a:t>"comparison"</a:t>
            </a:r>
            <a:r>
              <a:rPr>
                <a:latin typeface="Courier"/>
              </a:rPr>
              <a:t>: </a:t>
            </a:r>
            <a:r>
              <a:rPr>
                <a:solidFill>
                  <a:srgbClr val="4070A0"/>
                </a:solidFill>
                <a:latin typeface="Courier"/>
              </a:rPr>
              <a:t>"Attendance by school feeding"</a:t>
            </a:r>
            <a:r>
              <a:rPr>
                <a:latin typeface="Courier"/>
              </a:rPr>
              <a:t>, </a:t>
            </a:r>
            <a:r>
              <a:rPr>
                <a:solidFill>
                  <a:srgbClr val="4070A0"/>
                </a:solidFill>
                <a:latin typeface="Courier"/>
              </a:rPr>
              <a:t>"test"</a:t>
            </a:r>
            <a:r>
              <a:rPr>
                <a:latin typeface="Courier"/>
              </a:rPr>
              <a:t>: </a:t>
            </a:r>
            <a:r>
              <a:rPr>
                <a:solidFill>
                  <a:srgbClr val="4070A0"/>
                </a:solidFill>
                <a:latin typeface="Courier"/>
              </a:rPr>
              <a:t>"Welch t, school level"</a:t>
            </a:r>
            <a:r>
              <a:rPr>
                <a:latin typeface="Courier"/>
              </a:rPr>
              <a:t>,</a:t>
            </a:r>
            <a:br/>
            <a:r>
              <a:rPr>
                <a:latin typeface="Courier"/>
              </a:rPr>
              <a:t>     </a:t>
            </a:r>
            <a:r>
              <a:rPr>
                <a:solidFill>
                  <a:srgbClr val="4070A0"/>
                </a:solidFill>
                <a:latin typeface="Courier"/>
              </a:rPr>
              <a:t>"statistic"</a:t>
            </a:r>
            <a:r>
              <a:rPr>
                <a:latin typeface="Courier"/>
              </a:rPr>
              <a:t>: </a:t>
            </a:r>
            <a:r>
              <a:rPr>
                <a:solidFill>
                  <a:srgbClr val="4070A0"/>
                </a:solidFill>
                <a:latin typeface="Courier"/>
              </a:rPr>
              <a:t>"t = 3.11, df 12.7"</a:t>
            </a:r>
            <a:r>
              <a:rPr>
                <a:latin typeface="Courier"/>
              </a:rPr>
              <a:t>, </a:t>
            </a:r>
            <a:r>
              <a:rPr>
                <a:solidFill>
                  <a:srgbClr val="4070A0"/>
                </a:solidFill>
                <a:latin typeface="Courier"/>
              </a:rPr>
              <a:t>"p"</a:t>
            </a:r>
            <a:r>
              <a:rPr>
                <a:latin typeface="Courier"/>
              </a:rPr>
              <a:t>: </a:t>
            </a:r>
            <a:r>
              <a:rPr>
                <a:solidFill>
                  <a:srgbClr val="4070A0"/>
                </a:solidFill>
                <a:latin typeface="Courier"/>
              </a:rPr>
              <a:t>"0.008"</a:t>
            </a:r>
            <a:r>
              <a:rPr>
                <a:latin typeface="Courier"/>
              </a:rPr>
              <a:t>, </a:t>
            </a:r>
            <a:r>
              <a:rPr>
                <a:solidFill>
                  <a:srgbClr val="4070A0"/>
                </a:solidFill>
                <a:latin typeface="Courier"/>
              </a:rPr>
              <a:t>"n"</a:t>
            </a:r>
            <a:r>
              <a:rPr>
                <a:latin typeface="Courier"/>
              </a:rPr>
              <a:t>: </a:t>
            </a:r>
            <a:r>
              <a:rPr>
                <a:solidFill>
                  <a:srgbClr val="4070A0"/>
                </a:solidFill>
                <a:latin typeface="Courier"/>
              </a:rPr>
              <a:t>"15 vs 9 schools"</a:t>
            </a:r>
            <a:r>
              <a:rPr>
                <a:latin typeface="Courier"/>
              </a:rPr>
              <a:t>,</a:t>
            </a:r>
            <a:br/>
            <a:r>
              <a:rPr>
                <a:latin typeface="Courier"/>
              </a:rPr>
              <a:t>     </a:t>
            </a:r>
            <a:r>
              <a:rPr>
                <a:solidFill>
                  <a:srgbClr val="4070A0"/>
                </a:solidFill>
                <a:latin typeface="Courier"/>
              </a:rPr>
              <a:t>"effect"</a:t>
            </a:r>
            <a:r>
              <a:rPr>
                <a:latin typeface="Courier"/>
              </a:rPr>
              <a:t>: </a:t>
            </a:r>
            <a:r>
              <a:rPr>
                <a:solidFill>
                  <a:srgbClr val="4070A0"/>
                </a:solidFill>
                <a:latin typeface="Courier"/>
              </a:rPr>
              <a:t>"+5.2 pts (CI 1.6 to 8.8)"</a:t>
            </a:r>
            <a:r>
              <a:rPr>
                <a:latin typeface="Courier"/>
              </a:rPr>
              <a:t>},</a:t>
            </a:r>
            <a:br/>
            <a:r>
              <a:rPr>
                <a:latin typeface="Courier"/>
              </a:rPr>
              <a:t>])</a:t>
            </a:r>
            <a:br/>
            <a:r>
              <a:rPr>
                <a:solidFill>
                  <a:srgbClr val="008000"/>
                </a:solidFill>
                <a:latin typeface="Courier"/>
              </a:rPr>
              <a:t>print</a:t>
            </a:r>
            <a:r>
              <a:rPr>
                <a:latin typeface="Courier"/>
              </a:rPr>
              <a:t>(annex.to_string(index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annex table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row per test run, including the ones that found nothing.</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annex table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51000"/>
                <a:gridCol w="1651000"/>
                <a:gridCol w="1651000"/>
                <a:gridCol w="1651000"/>
                <a:gridCol w="1651000"/>
              </a:tblGrid>
              <a:tr h="0">
                <a:tc>
                  <a:txBody>
                    <a:bodyPr/>
                    <a:lstStyle/>
                    <a:p>
                      <a:pPr lvl="0" indent="0" marL="0">
                        <a:buNone/>
                      </a:pPr>
                      <a:r>
                        <a:rPr/>
                        <a:t>Comparison</a:t>
                      </a:r>
                    </a:p>
                  </a:txBody>
                  <a:tcPr/>
                </a:tc>
                <a:tc>
                  <a:txBody>
                    <a:bodyPr/>
                    <a:lstStyle/>
                    <a:p>
                      <a:pPr lvl="0" indent="0" marL="0">
                        <a:buNone/>
                      </a:pPr>
                      <a:r>
                        <a:rPr/>
                        <a:t>Test</a:t>
                      </a:r>
                    </a:p>
                  </a:txBody>
                  <a:tcPr/>
                </a:tc>
                <a:tc>
                  <a:txBody>
                    <a:bodyPr/>
                    <a:lstStyle/>
                    <a:p>
                      <a:pPr lvl="0" indent="0" marL="0">
                        <a:buNone/>
                      </a:pPr>
                      <a:r>
                        <a:rPr/>
                        <a:t>Statistic</a:t>
                      </a:r>
                    </a:p>
                  </a:txBody>
                  <a:tcPr/>
                </a:tc>
                <a:tc>
                  <a:txBody>
                    <a:bodyPr/>
                    <a:lstStyle/>
                    <a:p>
                      <a:pPr lvl="0" indent="0" marL="0">
                        <a:buNone/>
                      </a:pPr>
                      <a:r>
                        <a:rPr/>
                        <a:t>p</a:t>
                      </a:r>
                    </a:p>
                  </a:txBody>
                  <a:tcPr/>
                </a:tc>
                <a:tc>
                  <a:txBody>
                    <a:bodyPr/>
                    <a:lstStyle/>
                    <a:p>
                      <a:pPr lvl="0" indent="0" marL="0">
                        <a:buNone/>
                      </a:pPr>
                      <a:r>
                        <a:rPr/>
                        <a:t>Effect</a:t>
                      </a:r>
                    </a:p>
                  </a:txBody>
                  <a:tcPr/>
                </a:tc>
              </a:tr>
              <a:tr h="0">
                <a:tc>
                  <a:txBody>
                    <a:bodyPr/>
                    <a:lstStyle/>
                    <a:p>
                      <a:pPr lvl="0" indent="0" marL="0">
                        <a:buNone/>
                      </a:pPr>
                      <a:r>
                        <a:rPr/>
                        <a:t>Completion by disability</a:t>
                      </a:r>
                    </a:p>
                  </a:txBody>
                </a:tc>
                <a:tc>
                  <a:txBody>
                    <a:bodyPr/>
                    <a:lstStyle/>
                    <a:p>
                      <a:pPr lvl="0" indent="0" marL="0">
                        <a:buNone/>
                      </a:pPr>
                      <a:r>
                        <a:rPr/>
                        <a:t>Two-sample z</a:t>
                      </a:r>
                    </a:p>
                  </a:txBody>
                </a:tc>
                <a:tc>
                  <a:txBody>
                    <a:bodyPr/>
                    <a:lstStyle/>
                    <a:p>
                      <a:pPr lvl="0" indent="0" marL="0">
                        <a:buNone/>
                      </a:pPr>
                      <a:r>
                        <a:rPr/>
                        <a:t>z = −5.21</a:t>
                      </a:r>
                    </a:p>
                  </a:txBody>
                </a:tc>
                <a:tc>
                  <a:txBody>
                    <a:bodyPr/>
                    <a:lstStyle/>
                    <a:p>
                      <a:pPr lvl="0" indent="0" marL="0">
                        <a:buNone/>
                      </a:pPr>
                      <a:r>
                        <a:rPr/>
                        <a:t>&lt;0.001</a:t>
                      </a:r>
                    </a:p>
                  </a:txBody>
                </a:tc>
                <a:tc>
                  <a:txBody>
                    <a:bodyPr/>
                    <a:lstStyle/>
                    <a:p>
                      <a:pPr lvl="0" indent="0" marL="0">
                        <a:buNone/>
                      </a:pPr>
                      <a:r>
                        <a:rPr/>
                        <a:t>−19.4 pts</a:t>
                      </a:r>
                    </a:p>
                  </a:txBody>
                </a:tc>
              </a:tr>
              <a:tr h="0">
                <a:tc>
                  <a:txBody>
                    <a:bodyPr/>
                    <a:lstStyle/>
                    <a:p>
                      <a:pPr lvl="0" indent="0" marL="0">
                        <a:buNone/>
                      </a:pPr>
                      <a:r>
                        <a:rPr/>
                        <a:t>Over-age by sex</a:t>
                      </a:r>
                    </a:p>
                  </a:txBody>
                </a:tc>
                <a:tc>
                  <a:txBody>
                    <a:bodyPr/>
                    <a:lstStyle/>
                    <a:p>
                      <a:pPr lvl="0" indent="0" marL="0">
                        <a:buNone/>
                      </a:pPr>
                      <a:r>
                        <a:rPr/>
                        <a:t>Two-sample z</a:t>
                      </a:r>
                    </a:p>
                  </a:txBody>
                </a:tc>
                <a:tc>
                  <a:txBody>
                    <a:bodyPr/>
                    <a:lstStyle/>
                    <a:p>
                      <a:pPr lvl="0" indent="0" marL="0">
                        <a:buNone/>
                      </a:pPr>
                      <a:r>
                        <a:rPr/>
                        <a:t>z = 1.84</a:t>
                      </a:r>
                    </a:p>
                  </a:txBody>
                </a:tc>
                <a:tc>
                  <a:txBody>
                    <a:bodyPr/>
                    <a:lstStyle/>
                    <a:p>
                      <a:pPr lvl="0" indent="0" marL="0">
                        <a:buNone/>
                      </a:pPr>
                      <a:r>
                        <a:rPr/>
                        <a:t>0.066</a:t>
                      </a:r>
                    </a:p>
                  </a:txBody>
                </a:tc>
                <a:tc>
                  <a:txBody>
                    <a:bodyPr/>
                    <a:lstStyle/>
                    <a:p>
                      <a:pPr lvl="0" indent="0" marL="0">
                        <a:buNone/>
                      </a:pPr>
                      <a:r>
                        <a:rPr/>
                        <a:t>+5.5 pts</a:t>
                      </a:r>
                    </a:p>
                  </a:txBody>
                </a:tc>
              </a:tr>
              <a:tr h="0">
                <a:tc>
                  <a:txBody>
                    <a:bodyPr/>
                    <a:lstStyle/>
                    <a:p>
                      <a:pPr lvl="0" indent="0" marL="0">
                        <a:buNone/>
                      </a:pPr>
                      <a:r>
                        <a:rPr/>
                        <a:t>Attendance by sex</a:t>
                      </a:r>
                    </a:p>
                  </a:txBody>
                </a:tc>
                <a:tc>
                  <a:txBody>
                    <a:bodyPr/>
                    <a:lstStyle/>
                    <a:p>
                      <a:pPr lvl="0" indent="0" marL="0">
                        <a:buNone/>
                      </a:pPr>
                      <a:r>
                        <a:rPr/>
                        <a:t>Two-sample z</a:t>
                      </a:r>
                    </a:p>
                  </a:txBody>
                </a:tc>
                <a:tc>
                  <a:txBody>
                    <a:bodyPr/>
                    <a:lstStyle/>
                    <a:p>
                      <a:pPr lvl="0" indent="0" marL="0">
                        <a:buNone/>
                      </a:pPr>
                      <a:r>
                        <a:rPr/>
                        <a:t>z = 2.28</a:t>
                      </a:r>
                    </a:p>
                  </a:txBody>
                </a:tc>
                <a:tc>
                  <a:txBody>
                    <a:bodyPr/>
                    <a:lstStyle/>
                    <a:p>
                      <a:pPr lvl="0" indent="0" marL="0">
                        <a:buNone/>
                      </a:pPr>
                      <a:r>
                        <a:rPr/>
                        <a:t>0.023</a:t>
                      </a:r>
                    </a:p>
                  </a:txBody>
                </a:tc>
                <a:tc>
                  <a:txBody>
                    <a:bodyPr/>
                    <a:lstStyle/>
                    <a:p>
                      <a:pPr lvl="0" indent="0" marL="0">
                        <a:buNone/>
                      </a:pPr>
                      <a:r>
                        <a:rPr/>
                        <a:t>+0.56 pts, RR 1.006</a:t>
                      </a:r>
                    </a:p>
                  </a:txBody>
                </a:tc>
              </a:tr>
              <a:tr h="0">
                <a:tc>
                  <a:txBody>
                    <a:bodyPr/>
                    <a:lstStyle/>
                    <a:p>
                      <a:pPr lvl="0" indent="0" marL="0">
                        <a:buNone/>
                      </a:pPr>
                      <a:r>
                        <a:rPr/>
                        <a:t>Attendance by feeding</a:t>
                      </a:r>
                    </a:p>
                  </a:txBody>
                </a:tc>
                <a:tc>
                  <a:txBody>
                    <a:bodyPr/>
                    <a:lstStyle/>
                    <a:p>
                      <a:pPr lvl="0" indent="0" marL="0">
                        <a:buNone/>
                      </a:pPr>
                      <a:r>
                        <a:rPr/>
                        <a:t>Welch t, school</a:t>
                      </a:r>
                    </a:p>
                  </a:txBody>
                </a:tc>
                <a:tc>
                  <a:txBody>
                    <a:bodyPr/>
                    <a:lstStyle/>
                    <a:p>
                      <a:pPr lvl="0" indent="0" marL="0">
                        <a:buNone/>
                      </a:pPr>
                      <a:r>
                        <a:rPr/>
                        <a:t>t = 3.11, df 12.7</a:t>
                      </a:r>
                    </a:p>
                  </a:txBody>
                </a:tc>
                <a:tc>
                  <a:txBody>
                    <a:bodyPr/>
                    <a:lstStyle/>
                    <a:p>
                      <a:pPr lvl="0" indent="0" marL="0">
                        <a:buNone/>
                      </a:pPr>
                      <a:r>
                        <a:rPr/>
                        <a:t>0.008</a:t>
                      </a:r>
                    </a:p>
                  </a:txBody>
                </a:tc>
                <a:tc>
                  <a:txBody>
                    <a:bodyPr/>
                    <a:lstStyle/>
                    <a:p>
                      <a:pPr lvl="0" indent="0" marL="0">
                        <a:buNone/>
                      </a:pPr>
                      <a:r>
                        <a:rPr/>
                        <a:t>+5.2 pts</a:t>
                      </a:r>
                    </a:p>
                  </a:txBody>
                </a:tc>
              </a:tr>
              <a:tr h="0">
                <a:tc>
                  <a:txBody>
                    <a:bodyPr/>
                    <a:lstStyle/>
                    <a:p>
                      <a:pPr lvl="0" indent="0" marL="0">
                        <a:buNone/>
                      </a:pPr>
                      <a:r>
                        <a:rPr/>
                        <a:t>Over-age by sex, 24 schools</a:t>
                      </a:r>
                    </a:p>
                  </a:txBody>
                </a:tc>
                <a:tc>
                  <a:txBody>
                    <a:bodyPr/>
                    <a:lstStyle/>
                    <a:p>
                      <a:pPr lvl="0" indent="0" marL="0">
                        <a:buNone/>
                      </a:pPr>
                      <a:r>
                        <a:rPr/>
                        <a:t>Two-sample z ×24</a:t>
                      </a:r>
                    </a:p>
                  </a:txBody>
                </a:tc>
                <a:tc>
                  <a:txBody>
                    <a:bodyPr/>
                    <a:lstStyle/>
                    <a:p>
                      <a:pPr lvl="0" indent="0" marL="0">
                        <a:buNone/>
                      </a:pPr>
                      <a:r>
                        <a:rPr/>
                        <a:t>2 of 24 at p&lt;0.05</a:t>
                      </a:r>
                    </a:p>
                  </a:txBody>
                </a:tc>
                <a:tc>
                  <a:txBody>
                    <a:bodyPr/>
                    <a:lstStyle/>
                    <a:p>
                      <a:pPr lvl="0" indent="0" marL="0">
                        <a:buNone/>
                      </a:pPr>
                      <a:r>
                        <a:rPr/>
                        <a:t>—</a:t>
                      </a:r>
                    </a:p>
                  </a:txBody>
                </a:tc>
                <a:tc>
                  <a:txBody>
                    <a:bodyPr/>
                    <a:lstStyle/>
                    <a:p>
                      <a:pPr lvl="0" indent="0" marL="0">
                        <a:buNone/>
                      </a:pPr>
                      <a:r>
                        <a:rPr/>
                        <a:t>0 survive Bonferroni</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annex table</a:t>
            </a:r>
          </a:p>
        </p:txBody>
      </p:sp>
      <p:sp>
        <p:nvSpPr>
          <p:cNvPr id="3" name="Content Placeholder 2"/>
          <p:cNvSpPr>
            <a:spLocks noGrp="1"/>
          </p:cNvSpPr>
          <p:nvPr>
            <p:ph idx="1"/>
          </p:nvPr>
        </p:nvSpPr>
        <p:spPr/>
        <p:txBody>
          <a:bodyPr/>
          <a:lstStyle/>
          <a:p>
            <a:pPr lvl="0"/>
            <a:r>
              <a:rPr/>
              <a:t>Three of those five rows are in the annex and not in the body — because a non-significant gap, a significant…</a:t>
            </a:r>
          </a:p>
          <a:p>
            <a:pPr lvl="0"/>
            <a:r>
              <a:rPr/>
              <a:t>Listing the tests that found nothing is what makes the ones that found something credible — An annex containing only…</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limitations paragraph, written from the course</a:t>
            </a:r>
          </a:p>
        </p:txBody>
      </p:sp>
      <p:sp>
        <p:nvSpPr>
          <p:cNvPr id="3" name="Content Placeholder 2"/>
          <p:cNvSpPr>
            <a:spLocks noGrp="1"/>
          </p:cNvSpPr>
          <p:nvPr>
            <p:ph idx="1"/>
          </p:nvPr>
        </p:nvSpPr>
        <p:spPr/>
        <p:txBody>
          <a:bodyPr/>
          <a:lstStyle/>
          <a:p>
            <a:pPr lvl="0"/>
            <a:r>
              <a:rPr/>
              <a:t>Observational comparison — “Groups were not randomised; differences may reflect who enters each group rather than what…</a:t>
            </a:r>
          </a:p>
          <a:p>
            <a:pPr lvl="0"/>
            <a:r>
              <a:rPr/>
              <a:t>Clustering — “The programme is assigned by school, so the analysis uses 24 independent units</a:t>
            </a:r>
          </a:p>
          <a:p>
            <a:pPr lvl="0"/>
            <a:r>
              <a:rPr/>
              <a:t>Multiple comparisons — “Twenty-four school-level tests were run; 1.2 significant results are expected by chance and 2…</a:t>
            </a:r>
          </a:p>
          <a:p>
            <a:pPr lvl="0"/>
            <a:r>
              <a:rPr/>
              <a:t>Range restriction — “Attendance in this cohort runs from 86.7% to 97.8% in the middle half, so this analysis cannot…</a:t>
            </a:r>
          </a:p>
          <a:p>
            <a:pPr lvl="0"/>
            <a:r>
              <a:rPr/>
              <a:t>Each is one sentence and each pre-empts a specific question — A limitations paragraph that says “the data have…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when the number will not settle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Result</a:t>
                      </a:r>
                    </a:p>
                  </a:txBody>
                  <a:tcPr/>
                </a:tc>
                <a:tc>
                  <a:txBody>
                    <a:bodyPr/>
                    <a:lstStyle/>
                    <a:p>
                      <a:pPr lvl="0" indent="0" marL="0">
                        <a:buNone/>
                      </a:pPr>
                      <a:r>
                        <a:rPr/>
                        <a:t>Why it is unresolved</a:t>
                      </a:r>
                    </a:p>
                  </a:txBody>
                  <a:tcPr/>
                </a:tc>
                <a:tc>
                  <a:txBody>
                    <a:bodyPr/>
                    <a:lstStyle/>
                    <a:p>
                      <a:pPr lvl="0" indent="0" marL="0">
                        <a:buNone/>
                      </a:pPr>
                      <a:r>
                        <a:rPr/>
                        <a:t>What to do</a:t>
                      </a:r>
                    </a:p>
                  </a:txBody>
                  <a:tcPr/>
                </a:tc>
              </a:tr>
              <a:tr h="0">
                <a:tc>
                  <a:txBody>
                    <a:bodyPr/>
                    <a:lstStyle/>
                    <a:p>
                      <a:pPr lvl="0" indent="0" marL="0">
                        <a:buNone/>
                      </a:pPr>
                      <a:r>
                        <a:rPr/>
                        <a:t>Over-age by sex, p = 0.066</a:t>
                      </a:r>
                    </a:p>
                  </a:txBody>
                </a:tc>
                <a:tc>
                  <a:txBody>
                    <a:bodyPr/>
                    <a:lstStyle/>
                    <a:p>
                      <a:pPr lvl="0" indent="0" marL="0">
                        <a:buNone/>
                      </a:pPr>
                      <a:r>
                        <a:rPr/>
                        <a:t>Underpowered for a 5-point gap</a:t>
                      </a:r>
                    </a:p>
                  </a:txBody>
                </a:tc>
                <a:tc>
                  <a:txBody>
                    <a:bodyPr/>
                    <a:lstStyle/>
                    <a:p>
                      <a:pPr lvl="0" indent="0" marL="0">
                        <a:buNone/>
                      </a:pPr>
                      <a:r>
                        <a:rPr/>
                        <a:t>Say so; pool the next round rather than closing the question</a:t>
                      </a:r>
                    </a:p>
                  </a:txBody>
                </a:tc>
              </a:tr>
              <a:tr h="0">
                <a:tc>
                  <a:txBody>
                    <a:bodyPr/>
                    <a:lstStyle/>
                    <a:p>
                      <a:pPr lvl="0" indent="0" marL="0">
                        <a:buNone/>
                      </a:pPr>
                      <a:r>
                        <a:rPr/>
                        <a:t>Attendance and literacy, r = 0.04</a:t>
                      </a:r>
                    </a:p>
                  </a:txBody>
                </a:tc>
                <a:tc>
                  <a:txBody>
                    <a:bodyPr/>
                    <a:lstStyle/>
                    <a:p>
                      <a:pPr lvl="0" indent="0" marL="0">
                        <a:buNone/>
                      </a:pPr>
                      <a:r>
                        <a:rPr/>
                        <a:t>Range restriction</a:t>
                      </a:r>
                    </a:p>
                  </a:txBody>
                </a:tc>
                <a:tc>
                  <a:txBody>
                    <a:bodyPr/>
                    <a:lstStyle/>
                    <a:p>
                      <a:pPr lvl="0" indent="0" marL="0">
                        <a:buNone/>
                      </a:pPr>
                      <a:r>
                        <a:rPr/>
                        <a:t>Report the null and name the restriction</a:t>
                      </a:r>
                    </a:p>
                  </a:txBody>
                </a:tc>
              </a:tr>
              <a:tr h="0">
                <a:tc>
                  <a:txBody>
                    <a:bodyPr/>
                    <a:lstStyle/>
                    <a:p>
                      <a:pPr lvl="0" indent="0" marL="0">
                        <a:buNone/>
                      </a:pPr>
                      <a:r>
                        <a:rPr/>
                        <a:t>Feeding and attendance, 24 clusters</a:t>
                      </a:r>
                    </a:p>
                  </a:txBody>
                </a:tc>
                <a:tc>
                  <a:txBody>
                    <a:bodyPr/>
                    <a:lstStyle/>
                    <a:p>
                      <a:pPr lvl="0" indent="0" marL="0">
                        <a:buNone/>
                      </a:pPr>
                      <a:r>
                        <a:rPr/>
                        <a:t>Few clusters, observational</a:t>
                      </a:r>
                    </a:p>
                  </a:txBody>
                </a:tc>
                <a:tc>
                  <a:txBody>
                    <a:bodyPr/>
                    <a:lstStyle/>
                    <a:p>
                      <a:pPr lvl="0" indent="0" marL="0">
                        <a:buNone/>
                      </a:pPr>
                      <a:r>
                        <a:rPr/>
                        <a:t>Report the interval; do not claim an effect</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when the number will not settle</a:t>
            </a:r>
          </a:p>
        </p:txBody>
      </p:sp>
      <p:sp>
        <p:nvSpPr>
          <p:cNvPr id="3" name="Content Placeholder 2"/>
          <p:cNvSpPr>
            <a:spLocks noGrp="1"/>
          </p:cNvSpPr>
          <p:nvPr>
            <p:ph idx="1"/>
          </p:nvPr>
        </p:nvSpPr>
        <p:spPr/>
        <p:txBody>
          <a:bodyPr/>
          <a:lstStyle/>
          <a:p>
            <a:pPr lvl="0"/>
            <a:r>
              <a:rPr/>
              <a:t>“The data cannot settle this” is a finding a programme can act on — because the action is to collect differently</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Statistical methods
  Proportions are reported with Wilson 95% confidence intervals. Group
  comparisons use two-sample z-tests for proportions and Welch's t-test for
  means. Where a programme is assigned above the level of the observation,
  the analysis is conducted at the level of assignment.
  Analyses were specified before the data were examined. Where a family of
  comparisons was run, the number of tests is stated with the result and a
  Bonferroni correction applied.
  All figures are generated from the committed dataset files by the scripts
  in this annex; no number in this report is typed by hand.
  Findings reported in the body: 2. Comparisons run in total: 29.</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line is the one that changes how the section is read — Two findings from twenty-nine comparisons is a…</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a:r>
              <a:rPr/>
              <a:t>But the discipline is complete here — Every number in a programme report can carry an interval, an effect size, a test…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https://data-analysis.cassion.dev/courses/applied-statistics-for-programmes/stat-08-the-statistics-in-the-report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statistics section a reviewer cannot dismantle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Seven lessons produced eleven numbers. This one puts them into a report — what goes in the body, what goes in the annex, what a reviewer will ask for, and the four sentences that answer every question before it is asked.</vt:lpwstr>
  </property>
</Properties>
</file>