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Sept leçons ont produit onze nombres. Celle-ci les met dans un rapport — ce qui va dans le corps, ce qui va en annexe, ce qu’un relecteur demandera, et les quatre phrases qui répondent à chaque question avant qu’elle soit posée.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relecteur lisant un rapport de programme fait quatre choses, dans cet ordre, et chacune trouve sa réponse dans quelque chose que ce cours a calculé.</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L’ordre n’est pas celui dans lequel vous les avez calculées. L’intervalle vient en premier parce que c’est le seul qu’un lecteur puisse confronter à sa propre connaissance du programme, et le nombre de tests vient en dernier parce que c’est celui qu’on oublie de demander.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 affirmation statistique d’un rapport peut s’écrire en quatre phrases, et la structure ci-dessous est ce que répète le bloc « rapportez-le en entier » à la fin de chaque leçon. Un : le nombre et son intervalle. « L’aboutissement des orientations parmi les cas signalant un handicap vaut 26,7 % (IC à 95 % 21,1 à 33,2, n = 202). » Deux : la comparaison et son test. « C’est 19,4 points en dessous des cas sans handicap signalé (46,2 %, n = 1 436 ; IC à 95 % sur la différence −26,1 à −12,8, test z à deux échantillons, p &lt; 0,001). » Trois : l’ampleur, dans l’unité de la décision. « Rapportée à la charge de cas 2024, cette différence vaut 39 cas qui auraient atteint un service si l’aboutissement avait égalé celui du reste de la charge. » Quatre : ce que l’analyse ne peut pas dire. « La comparaison est observationnelle. Les cas ne sont pas randomisés et l’écart peut refléter la façon dont les cas signalant un handicap entrent dans le système plutôt que la façon dont ils y sont traités. »</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troisième phrase est celle que les analystes sautent et dont les responsables ont besoin. Des points de pourcentage ne commandent rien ; trente-neuf cas si.</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endroits, et mettre un nombre au mauvais est l’échec le plus courant d’une section statistique. Le corps porte l’affirmation. L’estimation, son intervalle, la comparaison, l’effet en unités de programme, et la limite. Cinq lignes par constat, pas plus. L’annexe porte la machinerie. Noms des tests, statistiques, degrés de liberté, vérifications des hypothèses, nombre de comparaisons lancées, correction appliquée, et les analyses de sous-groupes qui n’ont rien trouvé. Le script porte la reproduction. Chaque nombre des deux, produit par du code qui tourne à partir du fichier versionné — c’est pourquoi chaque bloc « rapportez-le en entier » de ce cours est imprimé par le script même qui l’a calculé.</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nombre saisi à la main dans un document est un nombre qui sera faux après la prochaine correction de données. Produire la phrase relève de la même discipline que produire les figures depuis le jeu de données.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de ces cinq lignes sont en annexe et non dans le corps, parce qu’un écart non significatif, une significativité sans portée et une famille de tests nuls sont tous des choses qu’un relecteur doit pouvoir retrouver, et qu’aucune n’est un constat de programme. Lister les tests qui n’ont rien trouvé est ce qui rend crédibles ceux qui ont trouvé quelque chose. Une annexe ne contenant que des tests réussis dit au relecteur que le compte a été arrangé.</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limites reviennent dans chaque analyse de cette plateforme, et chacune a une forme d’une ligne qui est honnête plutôt que défensive. Comparaison observationnelle. « Les groupes n’ont pas été randomisés ; les différences peuvent refléter qui entre dans chaque groupe plutôt que ce qui leur arrive. » Regroupement en grappes. « Le programme est attribué par école, donc l’analyse emploie 24 unités indépendantes. Des statistiques au niveau élève surestimeraient la précision d’un facteur 1,8. » Comparaisons multiples. « Vingt-quatre tests au niveau école ont été lancés ; 1,2 résultat significatif est attendu par hasard et 2 ont été observés, dont aucun ne survit à la correction. » Restriction de l’étendue. « La présence de cette cohorte va de 86,7 % à 97,8 % pour la moitié centrale, si bien que cette analyse ne peut rien dire des élèves à faible présence, là où un effet serait attendu. » Chacune tient en une phrase et chacune devance une question précise. Un paragraphe de limites qui dit « les données comportent des limites » ne devance rien et se lit comme ayant quelque chose à cacher.</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des résultats de ce cours sont réellement non tranchés, et chacun appelle une action différente.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Les données ne peuvent pas trancher » est un constat sur lequel un programme peut agir, parce que l’action consiste à collecter autrement. Ce n’est pas la même chose que n’avoir rien à rapporter, et la version qui met un programme en difficulté est celle qui rapporte quand même un nombre.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celle qui change la façon dont la section est lue. Deux constats sur vingt-neuf comparaisons est un rapport défendable énoncé ouvertement ; deux constats sans dénominateur est une affirmation qu’un relecteur n’a aucun moyen de peser.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cours restants du module 5 poussent plus loin. La régression remplace la discipline « une comparaison à la fois » de ce cours par un modèle qui ajuste sur plusieurs choses en même temps — et hérite de tous les problèmes vus ici, y compris les grappes et les comparaisons multiples. L’évaluation d’impact s’attaque directement à la quatrième phrase : quels protocoles permettent d’écrire </a:t>
            </a:r>
            <a:r>
              <a:rPr i="1"/>
              <a:t>ceci a causé cela</a:t>
            </a:r>
            <a:r>
              <a:rPr/>
              <a:t> plutôt que </a:t>
            </a:r>
            <a:r>
              <a:rPr i="1"/>
              <a:t>ces deux groupes diffèrent</a:t>
            </a:r>
            <a:r>
              <a:rPr/>
              <a:t>. Mais la discipline est complète ici. Chaque nombre d’un rapport de programme peut porter un intervalle, une taille d’effet, un nombre de tests et une limite, et le faire coûte quatre phrases. Les cours qui suivent rendent les nombres meilleurs ; celui-ci les rend honnêtes, et aucune dose du premier ne remplace le second.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applied-statistics-for-programmes/stat-08-the-statistics-in-the-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section statistique qu’un relecteur ne peut pas démonter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Sept leçons ont produit onze nombres. Celle-ci les met dans un rapport — ce qui va dans le corps, ce qui va en annexe, ce qu’un relecteur demandera, et les quatre phrases qui répondent à chaque question avant qu’elle soit posée.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que fait réellement un relecteur</a:t>
            </a:r>
          </a:p>
          <a:p>
            <a:pPr lvl="0"/>
            <a:r>
              <a:rPr/>
              <a:t>Les quatre phrases</a:t>
            </a:r>
          </a:p>
          <a:p>
            <a:pPr lvl="0"/>
            <a:r>
              <a:rPr/>
              <a:t>Corps, annexe et script</a:t>
            </a:r>
          </a:p>
          <a:p>
            <a:pPr lvl="0"/>
            <a:r>
              <a:rPr/>
              <a:t>Le tableau d’annexe</a:t>
            </a:r>
          </a:p>
          <a:p>
            <a:pPr lvl="0"/>
            <a:r>
              <a:rPr/>
              <a:t>Le paragraphe de limites, écrit depuis le cours</a:t>
            </a:r>
          </a:p>
          <a:p>
            <a:pPr lvl="0"/>
            <a:r>
              <a:rPr/>
              <a:t>Que faire quand le nombre refuse de trancher</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réellement un relecteur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Le relecteur demande</a:t>
                      </a:r>
                    </a:p>
                  </a:txBody>
                  <a:tcPr/>
                </a:tc>
                <a:tc>
                  <a:txBody>
                    <a:bodyPr/>
                    <a:lstStyle/>
                    <a:p>
                      <a:pPr lvl="0" indent="0" marL="0">
                        <a:buNone/>
                      </a:pPr>
                      <a:r>
                        <a:rPr/>
                        <a:t>Répondu par</a:t>
                      </a:r>
                    </a:p>
                  </a:txBody>
                  <a:tcPr/>
                </a:tc>
              </a:tr>
              <a:tr h="0">
                <a:tc>
                  <a:txBody>
                    <a:bodyPr/>
                    <a:lstStyle/>
                    <a:p>
                      <a:pPr lvl="0" indent="0" marL="0">
                        <a:buNone/>
                      </a:pPr>
                      <a:r>
                        <a:rPr/>
                        <a:t>« À quel point êtes-vous sûr de ce nombre ? »</a:t>
                      </a:r>
                    </a:p>
                  </a:txBody>
                </a:tc>
                <a:tc>
                  <a:txBody>
                    <a:bodyPr/>
                    <a:lstStyle/>
                    <a:p>
                      <a:pPr lvl="0" indent="0" marL="0">
                        <a:buNone/>
                      </a:pPr>
                      <a:r>
                        <a:rPr/>
                        <a:t>L’intervalle — leçon 2</a:t>
                      </a:r>
                    </a:p>
                  </a:txBody>
                </a:tc>
              </a:tr>
              <a:tr h="0">
                <a:tc>
                  <a:txBody>
                    <a:bodyPr/>
                    <a:lstStyle/>
                    <a:p>
                      <a:pPr lvl="0" indent="0" marL="0">
                        <a:buNone/>
                      </a:pPr>
                      <a:r>
                        <a:rPr/>
                        <a:t>« Cette différence est-elle réelle ? »</a:t>
                      </a:r>
                    </a:p>
                  </a:txBody>
                </a:tc>
                <a:tc>
                  <a:txBody>
                    <a:bodyPr/>
                    <a:lstStyle/>
                    <a:p>
                      <a:pPr lvl="0" indent="0" marL="0">
                        <a:buNone/>
                      </a:pPr>
                      <a:r>
                        <a:rPr/>
                        <a:t>Le test et ses hypothèses — leçon 3</a:t>
                      </a:r>
                    </a:p>
                  </a:txBody>
                </a:tc>
              </a:tr>
              <a:tr h="0">
                <a:tc>
                  <a:txBody>
                    <a:bodyPr/>
                    <a:lstStyle/>
                    <a:p>
                      <a:pPr lvl="0" indent="0" marL="0">
                        <a:buNone/>
                      </a:pPr>
                      <a:r>
                        <a:rPr/>
                        <a:t>« Est-ce que cela compte ? »</a:t>
                      </a:r>
                    </a:p>
                  </a:txBody>
                </a:tc>
                <a:tc>
                  <a:txBody>
                    <a:bodyPr/>
                    <a:lstStyle/>
                    <a:p>
                      <a:pPr lvl="0" indent="0" marL="0">
                        <a:buNone/>
                      </a:pPr>
                      <a:r>
                        <a:rPr/>
                        <a:t>La taille d’effet dans l’unité de la décision — leçon 4</a:t>
                      </a:r>
                    </a:p>
                  </a:txBody>
                </a:tc>
              </a:tr>
              <a:tr h="0">
                <a:tc>
                  <a:txBody>
                    <a:bodyPr/>
                    <a:lstStyle/>
                    <a:p>
                      <a:pPr lvl="0" indent="0" marL="0">
                        <a:buNone/>
                      </a:pPr>
                      <a:r>
                        <a:rPr/>
                        <a:t>« Combien de choses avez-vous regardées ? »</a:t>
                      </a:r>
                    </a:p>
                  </a:txBody>
                </a:tc>
                <a:tc>
                  <a:txBody>
                    <a:bodyPr/>
                    <a:lstStyle/>
                    <a:p>
                      <a:pPr lvl="0" indent="0" marL="0">
                        <a:buNone/>
                      </a:pPr>
                      <a:r>
                        <a:rPr/>
                        <a:t>Le nombre de tests et la correction — leçon 5</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réellement un relecteur</a:t>
            </a:r>
          </a:p>
        </p:txBody>
      </p:sp>
      <p:sp>
        <p:nvSpPr>
          <p:cNvPr id="3" name="Content Placeholder 2"/>
          <p:cNvSpPr>
            <a:spLocks noGrp="1"/>
          </p:cNvSpPr>
          <p:nvPr>
            <p:ph idx="1"/>
          </p:nvPr>
        </p:nvSpPr>
        <p:spPr/>
        <p:txBody>
          <a:bodyPr/>
          <a:lstStyle/>
          <a:p>
            <a:pPr lvl="0"/>
            <a:r>
              <a:rPr/>
              <a:t>L’ordre n’est pas celui dans lequel vous les avez calculées — L’intervalle vient en premier parce que c’est le seul…</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phrases</a:t>
            </a:r>
          </a:p>
        </p:txBody>
      </p:sp>
      <p:sp>
        <p:nvSpPr>
          <p:cNvPr id="3" name="Content Placeholder 2"/>
          <p:cNvSpPr>
            <a:spLocks noGrp="1"/>
          </p:cNvSpPr>
          <p:nvPr>
            <p:ph idx="1"/>
          </p:nvPr>
        </p:nvSpPr>
        <p:spPr/>
        <p:txBody>
          <a:bodyPr/>
          <a:lstStyle/>
          <a:p>
            <a:pPr lvl="0"/>
            <a:r>
              <a:rPr/>
              <a:t>Un : le nombre et son intervalle — « L’aboutissement des orientations parmi les cas signalant un handicap vaut 26,7 %…</a:t>
            </a:r>
          </a:p>
          <a:p>
            <a:pPr lvl="0"/>
            <a:r>
              <a:rPr/>
              <a:t>Deux : la comparaison et son test — « C’est 19,4 points en dessous des cas sans handicap signalé (46,2 %, n = 1 436 ;…</a:t>
            </a:r>
          </a:p>
          <a:p>
            <a:pPr lvl="0"/>
            <a:r>
              <a:rPr/>
              <a:t>Trois : l’ampleur, dans l’unité de la décision — « Rapportée à la charge de cas 2024, cette différence vaut 39 cas qui…</a:t>
            </a:r>
          </a:p>
          <a:p>
            <a:pPr lvl="0"/>
            <a:r>
              <a:rPr/>
              <a:t>Quatre : ce que l’analyse ne peut pas dire — « La comparaison est observationnelle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phrases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protection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r>
              <a:rPr>
                <a:latin typeface="Courier"/>
              </a:rPr>
              <a:t>consenting </a:t>
            </a:r>
            <a:r>
              <a:rPr>
                <a:solidFill>
                  <a:srgbClr val="666666"/>
                </a:solidFill>
                <a:latin typeface="Courier"/>
              </a:rPr>
              <a:t>=</a:t>
            </a:r>
            <a:r>
              <a:rPr>
                <a:latin typeface="Courier"/>
              </a:rPr>
              <a:t> protection[protection[</a:t>
            </a:r>
            <a:r>
              <a:rPr>
                <a:solidFill>
                  <a:srgbClr val="4070A0"/>
                </a:solidFill>
                <a:latin typeface="Courier"/>
              </a:rPr>
              <a:t>"consent_to_refer"</a:t>
            </a:r>
            <a:r>
              <a:rPr>
                <a:latin typeface="Courier"/>
              </a:rPr>
              <a:t>]]</a:t>
            </a:r>
            <a:br/>
            <a:r>
              <a:rPr>
                <a:latin typeface="Courier"/>
              </a:rPr>
              <a:t>disability </a:t>
            </a:r>
            <a:r>
              <a:rPr>
                <a:solidFill>
                  <a:srgbClr val="666666"/>
                </a:solidFill>
                <a:latin typeface="Courier"/>
              </a:rPr>
              <a:t>=</a:t>
            </a:r>
            <a:r>
              <a:rPr>
                <a:latin typeface="Courier"/>
              </a:rPr>
              <a:t> consenting[</a:t>
            </a:r>
            <a:r>
              <a:rPr>
                <a:solidFill>
                  <a:srgbClr val="4070A0"/>
                </a:solidFill>
                <a:latin typeface="Courier"/>
              </a:rPr>
              <a:t>"disability_reported"</a:t>
            </a:r>
            <a:r>
              <a:rPr>
                <a:latin typeface="Courier"/>
              </a:rPr>
              <a:t>].isin([</a:t>
            </a:r>
            <a:r>
              <a:rPr>
                <a:solidFill>
                  <a:srgbClr val="19177C"/>
                </a:solidFill>
                <a:latin typeface="Courier"/>
              </a:rPr>
              <a:t>True</a:t>
            </a:r>
            <a:r>
              <a:rPr>
                <a:latin typeface="Courier"/>
              </a:rPr>
              <a:t>, </a:t>
            </a:r>
            <a:r>
              <a:rPr>
                <a:solidFill>
                  <a:srgbClr val="4070A0"/>
                </a:solidFill>
                <a:latin typeface="Courier"/>
              </a:rPr>
              <a:t>"true"</a:t>
            </a:r>
            <a:r>
              <a:rPr>
                <a:latin typeface="Courier"/>
              </a:rPr>
              <a:t>, </a:t>
            </a:r>
            <a:r>
              <a:rPr>
                <a:solidFill>
                  <a:srgbClr val="4070A0"/>
                </a:solidFill>
                <a:latin typeface="Courier"/>
              </a:rPr>
              <a:t>"Yes"</a:t>
            </a:r>
            <a:r>
              <a:rPr>
                <a:latin typeface="Courier"/>
              </a:rPr>
              <a:t>])</a:t>
            </a:r>
            <a:br/>
            <a:r>
              <a:rPr>
                <a:latin typeface="Courier"/>
              </a:rPr>
              <a:t>reached </a:t>
            </a:r>
            <a:r>
              <a:rPr>
                <a:solidFill>
                  <a:srgbClr val="666666"/>
                </a:solidFill>
                <a:latin typeface="Courier"/>
              </a:rPr>
              <a:t>=</a:t>
            </a:r>
            <a:r>
              <a:rPr>
                <a:latin typeface="Courier"/>
              </a:rPr>
              <a:t> consenting[</a:t>
            </a:r>
            <a:r>
              <a:rPr>
                <a:solidFill>
                  <a:srgbClr val="4070A0"/>
                </a:solidFill>
                <a:latin typeface="Courier"/>
              </a:rPr>
              <a:t>"referral_accepted"</a:t>
            </a:r>
            <a:r>
              <a:rPr>
                <a:latin typeface="Courier"/>
              </a:rPr>
              <a:t>] </a:t>
            </a:r>
            <a:r>
              <a:rPr>
                <a:solidFill>
                  <a:srgbClr val="666666"/>
                </a:solidFill>
                <a:latin typeface="Courier"/>
              </a:rPr>
              <a:t>&amp;</a:t>
            </a:r>
            <a:r>
              <a:rPr>
                <a:latin typeface="Courier"/>
              </a:rPr>
              <a:t> consenting[</a:t>
            </a:r>
            <a:r>
              <a:rPr>
                <a:solidFill>
                  <a:srgbClr val="4070A0"/>
                </a:solidFill>
                <a:latin typeface="Courier"/>
              </a:rPr>
              <a:t>"days_to_first_service"</a:t>
            </a:r>
            <a:r>
              <a:rPr>
                <a:latin typeface="Courier"/>
              </a:rPr>
              <a:t>].notna()</a:t>
            </a:r>
            <a:br/>
            <a:br/>
            <a:r>
              <a:rPr>
                <a:latin typeface="Courier"/>
              </a:rPr>
              <a:t>k, n </a:t>
            </a:r>
            <a:r>
              <a:rPr>
                <a:solidFill>
                  <a:srgbClr val="666666"/>
                </a:solidFill>
                <a:latin typeface="Courier"/>
              </a:rPr>
              <a:t>=</a:t>
            </a:r>
            <a:r>
              <a:rPr>
                <a:latin typeface="Courier"/>
              </a:rPr>
              <a:t> reached[disability].</a:t>
            </a:r>
            <a:r>
              <a:rPr>
                <a:solidFill>
                  <a:srgbClr val="008000"/>
                </a:solidFill>
                <a:latin typeface="Courier"/>
              </a:rPr>
              <a:t>sum</a:t>
            </a:r>
            <a:r>
              <a:rPr>
                <a:latin typeface="Courier"/>
              </a:rPr>
              <a:t>(), disability.</a:t>
            </a:r>
            <a:r>
              <a:rPr>
                <a:solidFill>
                  <a:srgbClr val="008000"/>
                </a:solidFill>
                <a:latin typeface="Courier"/>
              </a:rPr>
              <a:t>sum</a:t>
            </a:r>
            <a:r>
              <a:rPr>
                <a:latin typeface="Courier"/>
              </a:rPr>
              <a:t>()</a:t>
            </a:r>
            <a:br/>
            <a:r>
              <a:rPr>
                <a:latin typeface="Courier"/>
              </a:rPr>
              <a:t>comparator </a:t>
            </a:r>
            <a:r>
              <a:rPr>
                <a:solidFill>
                  <a:srgbClr val="666666"/>
                </a:solidFill>
                <a:latin typeface="Courier"/>
              </a:rPr>
              <a:t>=</a:t>
            </a:r>
            <a:r>
              <a:rPr>
                <a:latin typeface="Courier"/>
              </a:rPr>
              <a:t> reached[</a:t>
            </a:r>
            <a:r>
              <a:rPr>
                <a:solidFill>
                  <a:srgbClr val="666666"/>
                </a:solidFill>
                <a:latin typeface="Courier"/>
              </a:rPr>
              <a:t>~</a:t>
            </a:r>
            <a:r>
              <a:rPr>
                <a:latin typeface="Courier"/>
              </a:rPr>
              <a:t>disability].mean()</a:t>
            </a:r>
            <a:br/>
            <a:r>
              <a:rPr>
                <a:solidFill>
                  <a:srgbClr val="008000"/>
                </a:solidFill>
                <a:latin typeface="Courier"/>
              </a:rPr>
              <a:t>print</a:t>
            </a:r>
            <a:r>
              <a:rPr>
                <a:latin typeface="Courier"/>
              </a:rPr>
              <a:t>(</a:t>
            </a:r>
            <a:r>
              <a:rPr>
                <a:solidFill>
                  <a:srgbClr val="BB6688"/>
                </a:solidFill>
                <a:latin typeface="Courier"/>
              </a:rPr>
              <a:t>f"cases short of the comparator rate: </a:t>
            </a:r>
            <a:r>
              <a:rPr>
                <a:solidFill>
                  <a:srgbClr val="4070A0"/>
                </a:solidFill>
                <a:latin typeface="Courier"/>
              </a:rPr>
              <a:t>{</a:t>
            </a:r>
            <a:r>
              <a:rPr>
                <a:latin typeface="Courier"/>
              </a:rPr>
              <a:t>comparator </a:t>
            </a:r>
            <a:r>
              <a:rPr>
                <a:solidFill>
                  <a:srgbClr val="666666"/>
                </a:solidFill>
                <a:latin typeface="Courier"/>
              </a:rPr>
              <a:t>*</a:t>
            </a:r>
            <a:r>
              <a:rPr>
                <a:latin typeface="Courier"/>
              </a:rPr>
              <a:t> n </a:t>
            </a:r>
            <a:r>
              <a:rPr>
                <a:solidFill>
                  <a:srgbClr val="666666"/>
                </a:solidFill>
                <a:latin typeface="Courier"/>
              </a:rPr>
              <a:t>-</a:t>
            </a:r>
            <a:r>
              <a:rPr>
                <a:latin typeface="Courier"/>
              </a:rPr>
              <a:t> k</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phrases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Sentence three is arithmetic, and it is the sentence a manager reads.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phrases</a:t>
            </a:r>
          </a:p>
        </p:txBody>
      </p:sp>
      <p:sp>
        <p:nvSpPr>
          <p:cNvPr id="3" name="Content Placeholder 2"/>
          <p:cNvSpPr>
            <a:spLocks noGrp="1"/>
          </p:cNvSpPr>
          <p:nvPr>
            <p:ph idx="1"/>
          </p:nvPr>
        </p:nvSpPr>
        <p:spPr/>
        <p:txBody>
          <a:bodyPr/>
          <a:lstStyle/>
          <a:p>
            <a:pPr lvl="0"/>
            <a:r>
              <a:rPr/>
              <a:t>La troisième phrase est celle que les analystes sautent et dont les responsables ont besoin — Des points de pourcentage…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Corps, annexe et script</a:t>
            </a:r>
          </a:p>
        </p:txBody>
      </p:sp>
      <p:sp>
        <p:nvSpPr>
          <p:cNvPr id="3" name="Content Placeholder 2"/>
          <p:cNvSpPr>
            <a:spLocks noGrp="1"/>
          </p:cNvSpPr>
          <p:nvPr>
            <p:ph idx="1"/>
          </p:nvPr>
        </p:nvSpPr>
        <p:spPr/>
        <p:txBody>
          <a:bodyPr/>
          <a:lstStyle/>
          <a:p>
            <a:pPr lvl="0"/>
            <a:r>
              <a:rPr/>
              <a:t>Le corps porte l’affirmation — L’estimation, son intervalle, la comparaison, l’effet en unités de programme, et la…</a:t>
            </a:r>
          </a:p>
          <a:p>
            <a:pPr lvl="0"/>
            <a:r>
              <a:rPr/>
              <a:t>L’annexe porte la machinerie — Noms des tests, statistiques, degrés de liberté, vérifications des hypothèses, nombre de…</a:t>
            </a:r>
          </a:p>
          <a:p>
            <a:pPr lvl="0"/>
            <a:r>
              <a:rPr/>
              <a:t>Le script porte la reproduction — Chaque nombre des deux, produit par du code qui tourne à partir du fichier versionné…</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Corps, annexe et script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claim(label, k, n, digits</a:t>
            </a:r>
            <a:r>
              <a:rPr>
                <a:solidFill>
                  <a:srgbClr val="666666"/>
                </a:solidFill>
                <a:latin typeface="Courier"/>
              </a:rPr>
              <a:t>=</a:t>
            </a:r>
            <a:r>
              <a:rPr>
                <a:solidFill>
                  <a:srgbClr val="40A070"/>
                </a:solidFill>
                <a:latin typeface="Courier"/>
              </a:rPr>
              <a:t>1</a:t>
            </a:r>
            <a:r>
              <a:rPr>
                <a:latin typeface="Courier"/>
              </a:rPr>
              <a:t>):</a:t>
            </a:r>
            <a:br/>
            <a:r>
              <a:rPr>
                <a:latin typeface="Courier"/>
              </a:rPr>
              <a:t>    p </a:t>
            </a:r>
            <a:r>
              <a:rPr>
                <a:solidFill>
                  <a:srgbClr val="666666"/>
                </a:solidFill>
                <a:latin typeface="Courier"/>
              </a:rPr>
              <a:t>=</a:t>
            </a:r>
            <a:r>
              <a:rPr>
                <a:latin typeface="Courier"/>
              </a:rPr>
              <a:t> k </a:t>
            </a:r>
            <a:r>
              <a:rPr>
                <a:solidFill>
                  <a:srgbClr val="666666"/>
                </a:solidFill>
                <a:latin typeface="Courier"/>
              </a:rPr>
              <a:t>/</a:t>
            </a:r>
            <a:r>
              <a:rPr>
                <a:latin typeface="Courier"/>
              </a:rPr>
              <a:t> n</a:t>
            </a:r>
            <a:br/>
            <a:r>
              <a:rPr>
                <a:latin typeface="Courier"/>
              </a:rPr>
              <a:t>    z </a:t>
            </a:r>
            <a:r>
              <a:rPr>
                <a:solidFill>
                  <a:srgbClr val="666666"/>
                </a:solidFill>
                <a:latin typeface="Courier"/>
              </a:rPr>
              <a:t>=</a:t>
            </a:r>
            <a:r>
              <a:rPr>
                <a:latin typeface="Courier"/>
              </a:rPr>
              <a:t> </a:t>
            </a:r>
            <a:r>
              <a:rPr>
                <a:solidFill>
                  <a:srgbClr val="40A070"/>
                </a:solidFill>
                <a:latin typeface="Courier"/>
              </a:rPr>
              <a:t>1.96</a:t>
            </a:r>
            <a:br/>
            <a:r>
              <a:rPr>
                <a:latin typeface="Courier"/>
              </a:rPr>
              <a:t>    denom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n</a:t>
            </a:r>
            <a:br/>
            <a:r>
              <a:rPr>
                <a:latin typeface="Courier"/>
              </a:rPr>
              <a:t>    centre </a:t>
            </a:r>
            <a:r>
              <a:rPr>
                <a:solidFill>
                  <a:srgbClr val="666666"/>
                </a:solidFill>
                <a:latin typeface="Courier"/>
              </a:rPr>
              <a:t>=</a:t>
            </a:r>
            <a:r>
              <a:rPr>
                <a:latin typeface="Courier"/>
              </a:rPr>
              <a:t> (p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2</a:t>
            </a:r>
            <a:r>
              <a:rPr>
                <a:latin typeface="Courier"/>
              </a:rPr>
              <a:t> </a:t>
            </a:r>
            <a:r>
              <a:rPr>
                <a:solidFill>
                  <a:srgbClr val="666666"/>
                </a:solidFill>
                <a:latin typeface="Courier"/>
              </a:rPr>
              <a:t>*</a:t>
            </a:r>
            <a:r>
              <a:rPr>
                <a:latin typeface="Courier"/>
              </a:rPr>
              <a:t> n)) </a:t>
            </a:r>
            <a:r>
              <a:rPr>
                <a:solidFill>
                  <a:srgbClr val="666666"/>
                </a:solidFill>
                <a:latin typeface="Courier"/>
              </a:rPr>
              <a:t>/</a:t>
            </a:r>
            <a:r>
              <a:rPr>
                <a:latin typeface="Courier"/>
              </a:rPr>
              <a:t> denom</a:t>
            </a:r>
            <a:br/>
            <a:r>
              <a:rPr>
                <a:latin typeface="Courier"/>
              </a:rPr>
              <a:t>    half </a:t>
            </a:r>
            <a:r>
              <a:rPr>
                <a:solidFill>
                  <a:srgbClr val="666666"/>
                </a:solidFill>
                <a:latin typeface="Courier"/>
              </a:rPr>
              <a:t>=</a:t>
            </a:r>
            <a:r>
              <a:rPr>
                <a:latin typeface="Courier"/>
              </a:rPr>
              <a:t> z </a:t>
            </a:r>
            <a:r>
              <a:rPr>
                <a:solidFill>
                  <a:srgbClr val="666666"/>
                </a:solidFill>
                <a:latin typeface="Courier"/>
              </a:rPr>
              <a:t>*</a:t>
            </a:r>
            <a:r>
              <a:rPr>
                <a:latin typeface="Courier"/>
              </a:rPr>
              <a:t> np.sqrt(p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4</a:t>
            </a:r>
            <a:r>
              <a:rPr>
                <a:latin typeface="Courier"/>
              </a:rPr>
              <a:t> </a:t>
            </a:r>
            <a:r>
              <a:rPr>
                <a:solidFill>
                  <a:srgbClr val="666666"/>
                </a:solidFill>
                <a:latin typeface="Courier"/>
              </a:rPr>
              <a:t>*</a:t>
            </a:r>
            <a:r>
              <a:rPr>
                <a:latin typeface="Courier"/>
              </a:rPr>
              <a:t> n</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denom</a:t>
            </a:r>
            <a:br/>
            <a:r>
              <a:rPr>
                <a:latin typeface="Courier"/>
              </a:rPr>
              <a:t>    </a:t>
            </a:r>
            <a:r>
              <a:rPr b="1">
                <a:solidFill>
                  <a:srgbClr val="007020"/>
                </a:solidFill>
                <a:latin typeface="Courier"/>
              </a:rPr>
              <a:t>return</a:t>
            </a:r>
            <a:r>
              <a:rPr>
                <a:latin typeface="Courier"/>
              </a:rPr>
              <a:t> (</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p</a:t>
            </a:r>
            <a:r>
              <a:rPr>
                <a:solidFill>
                  <a:srgbClr val="4070A0"/>
                </a:solidFill>
                <a:latin typeface="Courier"/>
              </a:rPr>
              <a:t>:.</a:t>
            </a:r>
            <a:r>
              <a:rPr>
                <a:latin typeface="Courier"/>
              </a:rPr>
              <a:t>{digits}</a:t>
            </a:r>
            <a:r>
              <a:rPr>
                <a:solidFill>
                  <a:srgbClr val="666666"/>
                </a:solidFill>
                <a:latin typeface="Courier"/>
              </a:rPr>
              <a:t>%</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f"(95% CI </a:t>
            </a:r>
            <a:r>
              <a:rPr>
                <a:solidFill>
                  <a:srgbClr val="4070A0"/>
                </a:solidFill>
                <a:latin typeface="Courier"/>
              </a:rPr>
              <a:t>{</a:t>
            </a:r>
            <a:r>
              <a:rPr>
                <a:latin typeface="Courier"/>
              </a:rPr>
              <a:t>centre </a:t>
            </a:r>
            <a:r>
              <a:rPr>
                <a:solidFill>
                  <a:srgbClr val="666666"/>
                </a:solidFill>
                <a:latin typeface="Courier"/>
              </a:rPr>
              <a:t>-</a:t>
            </a:r>
            <a:r>
              <a:rPr>
                <a:latin typeface="Courier"/>
              </a:rPr>
              <a:t> half</a:t>
            </a:r>
            <a:r>
              <a:rPr>
                <a:solidFill>
                  <a:srgbClr val="4070A0"/>
                </a:solidFill>
                <a:latin typeface="Courier"/>
              </a:rPr>
              <a:t>:.</a:t>
            </a:r>
            <a:r>
              <a:rPr>
                <a:latin typeface="Courier"/>
              </a:rPr>
              <a:t>{digits}</a:t>
            </a:r>
            <a:r>
              <a:rPr>
                <a:solidFill>
                  <a:srgbClr val="666666"/>
                </a:solidFill>
                <a:latin typeface="Courier"/>
              </a:rPr>
              <a:t>%</a:t>
            </a:r>
            <a:r>
              <a:rPr>
                <a:solidFill>
                  <a:srgbClr val="4070A0"/>
                </a:solidFill>
                <a:latin typeface="Courier"/>
              </a:rPr>
              <a:t>}</a:t>
            </a:r>
            <a:r>
              <a:rPr>
                <a:solidFill>
                  <a:srgbClr val="BB6688"/>
                </a:solidFill>
                <a:latin typeface="Courier"/>
              </a:rPr>
              <a:t> to </a:t>
            </a:r>
            <a:r>
              <a:rPr>
                <a:solidFill>
                  <a:srgbClr val="4070A0"/>
                </a:solidFill>
                <a:latin typeface="Courier"/>
              </a:rPr>
              <a:t>{</a:t>
            </a:r>
            <a:r>
              <a:rPr>
                <a:latin typeface="Courier"/>
              </a:rPr>
              <a:t>centre </a:t>
            </a:r>
            <a:r>
              <a:rPr>
                <a:solidFill>
                  <a:srgbClr val="666666"/>
                </a:solidFill>
                <a:latin typeface="Courier"/>
              </a:rPr>
              <a:t>+</a:t>
            </a:r>
            <a:r>
              <a:rPr>
                <a:latin typeface="Courier"/>
              </a:rPr>
              <a:t> half</a:t>
            </a:r>
            <a:r>
              <a:rPr>
                <a:solidFill>
                  <a:srgbClr val="4070A0"/>
                </a:solidFill>
                <a:latin typeface="Courier"/>
              </a:rPr>
              <a:t>:.</a:t>
            </a:r>
            <a:r>
              <a:rPr>
                <a:latin typeface="Courier"/>
              </a:rPr>
              <a:t>{digits}</a:t>
            </a:r>
            <a:r>
              <a:rPr>
                <a:solidFill>
                  <a:srgbClr val="666666"/>
                </a:solidFill>
                <a:latin typeface="Courier"/>
              </a:rPr>
              <a:t>%</a:t>
            </a:r>
            <a:r>
              <a:rPr>
                <a:solidFill>
                  <a:srgbClr val="4070A0"/>
                </a:solidFill>
                <a:latin typeface="Courier"/>
              </a:rPr>
              <a:t>}</a:t>
            </a:r>
            <a:r>
              <a:rPr>
                <a:solidFill>
                  <a:srgbClr val="BB6688"/>
                </a:solidFill>
                <a:latin typeface="Courier"/>
              </a:rPr>
              <a:t>, n=</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a:t>
            </a:r>
            <a:r>
              <a:rPr>
                <a:latin typeface="Courier"/>
              </a:rPr>
              <a:t>)</a:t>
            </a:r>
            <a:br/>
            <a:br/>
            <a:r>
              <a:rPr>
                <a:solidFill>
                  <a:srgbClr val="008000"/>
                </a:solidFill>
                <a:latin typeface="Courier"/>
              </a:rPr>
              <a:t>print</a:t>
            </a:r>
            <a:r>
              <a:rPr>
                <a:latin typeface="Courier"/>
              </a:rPr>
              <a:t>(claim(</a:t>
            </a:r>
            <a:r>
              <a:rPr>
                <a:solidFill>
                  <a:srgbClr val="4070A0"/>
                </a:solidFill>
                <a:latin typeface="Courier"/>
              </a:rPr>
              <a:t>"Referral completion, disability reported"</a:t>
            </a:r>
            <a:r>
              <a:rPr>
                <a:latin typeface="Courier"/>
              </a:rPr>
              <a:t>, </a:t>
            </a:r>
            <a:r>
              <a:rPr>
                <a:solidFill>
                  <a:srgbClr val="40A070"/>
                </a:solidFill>
                <a:latin typeface="Courier"/>
              </a:rPr>
              <a:t>54</a:t>
            </a:r>
            <a:r>
              <a:rPr>
                <a:latin typeface="Courier"/>
              </a:rPr>
              <a:t>, </a:t>
            </a:r>
            <a:r>
              <a:rPr>
                <a:solidFill>
                  <a:srgbClr val="40A070"/>
                </a:solidFill>
                <a:latin typeface="Courier"/>
              </a:rPr>
              <a:t>202</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Corps, annexe et script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Generate the sentence, do not type it. A typed interval drifts from its number.</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Corps, annexe et script</a:t>
            </a:r>
          </a:p>
        </p:txBody>
      </p:sp>
      <p:sp>
        <p:nvSpPr>
          <p:cNvPr id="3" name="Content Placeholder 2"/>
          <p:cNvSpPr>
            <a:spLocks noGrp="1"/>
          </p:cNvSpPr>
          <p:nvPr>
            <p:ph idx="1"/>
          </p:nvPr>
        </p:nvSpPr>
        <p:spPr/>
        <p:txBody>
          <a:bodyPr/>
          <a:lstStyle/>
          <a:p>
            <a:pPr lvl="0"/>
            <a:r>
              <a:rPr/>
              <a:t>Un nombre saisi à la main dans un document est un nombre qui sera faux après la prochaine correction de données —…</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d’annexe — En Python</a:t>
            </a:r>
          </a:p>
        </p:txBody>
      </p:sp>
      <p:sp>
        <p:nvSpPr>
          <p:cNvPr id="3" name="Content Placeholder 2"/>
          <p:cNvSpPr>
            <a:spLocks noGrp="1"/>
          </p:cNvSpPr>
          <p:nvPr>
            <p:ph idx="1"/>
          </p:nvPr>
        </p:nvSpPr>
        <p:spPr/>
        <p:txBody>
          <a:bodyPr/>
          <a:lstStyle/>
          <a:p>
            <a:pPr lvl="0" indent="0">
              <a:buNone/>
            </a:pPr>
            <a:r>
              <a:rPr>
                <a:latin typeface="Courier"/>
              </a:rPr>
              <a:t>annex </a:t>
            </a:r>
            <a:r>
              <a:rPr>
                <a:solidFill>
                  <a:srgbClr val="666666"/>
                </a:solidFill>
                <a:latin typeface="Courier"/>
              </a:rPr>
              <a:t>=</a:t>
            </a:r>
            <a:r>
              <a:rPr>
                <a:latin typeface="Courier"/>
              </a:rPr>
              <a:t> pd.DataFrame([</a:t>
            </a:r>
            <a:br/>
            <a:r>
              <a:rPr>
                <a:latin typeface="Courier"/>
              </a:rPr>
              <a:t>    {</a:t>
            </a:r>
            <a:r>
              <a:rPr>
                <a:solidFill>
                  <a:srgbClr val="4070A0"/>
                </a:solidFill>
                <a:latin typeface="Courier"/>
              </a:rPr>
              <a:t>"comparison"</a:t>
            </a:r>
            <a:r>
              <a:rPr>
                <a:latin typeface="Courier"/>
              </a:rPr>
              <a:t>: </a:t>
            </a:r>
            <a:r>
              <a:rPr>
                <a:solidFill>
                  <a:srgbClr val="4070A0"/>
                </a:solidFill>
                <a:latin typeface="Courier"/>
              </a:rPr>
              <a:t>"Completion by disability status"</a:t>
            </a:r>
            <a:r>
              <a:rPr>
                <a:latin typeface="Courier"/>
              </a:rPr>
              <a:t>, </a:t>
            </a:r>
            <a:r>
              <a:rPr>
                <a:solidFill>
                  <a:srgbClr val="4070A0"/>
                </a:solidFill>
                <a:latin typeface="Courier"/>
              </a:rPr>
              <a:t>"test"</a:t>
            </a:r>
            <a:r>
              <a:rPr>
                <a:latin typeface="Courier"/>
              </a:rPr>
              <a:t>: </a:t>
            </a:r>
            <a:r>
              <a:rPr>
                <a:solidFill>
                  <a:srgbClr val="4070A0"/>
                </a:solidFill>
                <a:latin typeface="Courier"/>
              </a:rPr>
              <a:t>"two-sample z"</a:t>
            </a:r>
            <a:r>
              <a:rPr>
                <a:latin typeface="Courier"/>
              </a:rPr>
              <a:t>,</a:t>
            </a:r>
            <a:br/>
            <a:r>
              <a:rPr>
                <a:latin typeface="Courier"/>
              </a:rPr>
              <a:t>     </a:t>
            </a:r>
            <a:r>
              <a:rPr>
                <a:solidFill>
                  <a:srgbClr val="4070A0"/>
                </a:solidFill>
                <a:latin typeface="Courier"/>
              </a:rPr>
              <a:t>"statistic"</a:t>
            </a:r>
            <a:r>
              <a:rPr>
                <a:latin typeface="Courier"/>
              </a:rPr>
              <a:t>: </a:t>
            </a:r>
            <a:r>
              <a:rPr>
                <a:solidFill>
                  <a:srgbClr val="4070A0"/>
                </a:solidFill>
                <a:latin typeface="Courier"/>
              </a:rPr>
              <a:t>"z = -5.21"</a:t>
            </a:r>
            <a:r>
              <a:rPr>
                <a:latin typeface="Courier"/>
              </a:rPr>
              <a:t>, </a:t>
            </a:r>
            <a:r>
              <a:rPr>
                <a:solidFill>
                  <a:srgbClr val="4070A0"/>
                </a:solidFill>
                <a:latin typeface="Courier"/>
              </a:rPr>
              <a:t>"p"</a:t>
            </a:r>
            <a:r>
              <a:rPr>
                <a:latin typeface="Courier"/>
              </a:rPr>
              <a:t>: </a:t>
            </a:r>
            <a:r>
              <a:rPr>
                <a:solidFill>
                  <a:srgbClr val="4070A0"/>
                </a:solidFill>
                <a:latin typeface="Courier"/>
              </a:rPr>
              <a:t>"&lt;0.001"</a:t>
            </a:r>
            <a:r>
              <a:rPr>
                <a:latin typeface="Courier"/>
              </a:rPr>
              <a:t>, </a:t>
            </a:r>
            <a:r>
              <a:rPr>
                <a:solidFill>
                  <a:srgbClr val="4070A0"/>
                </a:solidFill>
                <a:latin typeface="Courier"/>
              </a:rPr>
              <a:t>"n"</a:t>
            </a:r>
            <a:r>
              <a:rPr>
                <a:latin typeface="Courier"/>
              </a:rPr>
              <a:t>: </a:t>
            </a:r>
            <a:r>
              <a:rPr>
                <a:solidFill>
                  <a:srgbClr val="4070A0"/>
                </a:solidFill>
                <a:latin typeface="Courier"/>
              </a:rPr>
              <a:t>"202 vs 1,436"</a:t>
            </a:r>
            <a:r>
              <a:rPr>
                <a:latin typeface="Courier"/>
              </a:rPr>
              <a:t>,</a:t>
            </a:r>
            <a:br/>
            <a:r>
              <a:rPr>
                <a:latin typeface="Courier"/>
              </a:rPr>
              <a:t>     </a:t>
            </a:r>
            <a:r>
              <a:rPr>
                <a:solidFill>
                  <a:srgbClr val="4070A0"/>
                </a:solidFill>
                <a:latin typeface="Courier"/>
              </a:rPr>
              <a:t>"effect"</a:t>
            </a:r>
            <a:r>
              <a:rPr>
                <a:latin typeface="Courier"/>
              </a:rPr>
              <a:t>: </a:t>
            </a:r>
            <a:r>
              <a:rPr>
                <a:solidFill>
                  <a:srgbClr val="4070A0"/>
                </a:solidFill>
                <a:latin typeface="Courier"/>
              </a:rPr>
              <a:t>"-19.4 pts (CI -26.1 to -12.8)"</a:t>
            </a:r>
            <a:r>
              <a:rPr>
                <a:latin typeface="Courier"/>
              </a:rPr>
              <a:t>},</a:t>
            </a:r>
            <a:br/>
            <a:r>
              <a:rPr>
                <a:latin typeface="Courier"/>
              </a:rPr>
              <a:t>    {</a:t>
            </a:r>
            <a:r>
              <a:rPr>
                <a:solidFill>
                  <a:srgbClr val="4070A0"/>
                </a:solidFill>
                <a:latin typeface="Courier"/>
              </a:rPr>
              <a:t>"comparison"</a:t>
            </a:r>
            <a:r>
              <a:rPr>
                <a:latin typeface="Courier"/>
              </a:rPr>
              <a:t>: </a:t>
            </a:r>
            <a:r>
              <a:rPr>
                <a:solidFill>
                  <a:srgbClr val="4070A0"/>
                </a:solidFill>
                <a:latin typeface="Courier"/>
              </a:rPr>
              <a:t>"Over-age by sex"</a:t>
            </a:r>
            <a:r>
              <a:rPr>
                <a:latin typeface="Courier"/>
              </a:rPr>
              <a:t>, </a:t>
            </a:r>
            <a:r>
              <a:rPr>
                <a:solidFill>
                  <a:srgbClr val="4070A0"/>
                </a:solidFill>
                <a:latin typeface="Courier"/>
              </a:rPr>
              <a:t>"test"</a:t>
            </a:r>
            <a:r>
              <a:rPr>
                <a:latin typeface="Courier"/>
              </a:rPr>
              <a:t>: </a:t>
            </a:r>
            <a:r>
              <a:rPr>
                <a:solidFill>
                  <a:srgbClr val="4070A0"/>
                </a:solidFill>
                <a:latin typeface="Courier"/>
              </a:rPr>
              <a:t>"two-sample z"</a:t>
            </a:r>
            <a:r>
              <a:rPr>
                <a:latin typeface="Courier"/>
              </a:rPr>
              <a:t>,</a:t>
            </a:r>
            <a:br/>
            <a:r>
              <a:rPr>
                <a:latin typeface="Courier"/>
              </a:rPr>
              <a:t>     </a:t>
            </a:r>
            <a:r>
              <a:rPr>
                <a:solidFill>
                  <a:srgbClr val="4070A0"/>
                </a:solidFill>
                <a:latin typeface="Courier"/>
              </a:rPr>
              <a:t>"statistic"</a:t>
            </a:r>
            <a:r>
              <a:rPr>
                <a:latin typeface="Courier"/>
              </a:rPr>
              <a:t>: </a:t>
            </a:r>
            <a:r>
              <a:rPr>
                <a:solidFill>
                  <a:srgbClr val="4070A0"/>
                </a:solidFill>
                <a:latin typeface="Courier"/>
              </a:rPr>
              <a:t>"z = 1.84"</a:t>
            </a:r>
            <a:r>
              <a:rPr>
                <a:latin typeface="Courier"/>
              </a:rPr>
              <a:t>, </a:t>
            </a:r>
            <a:r>
              <a:rPr>
                <a:solidFill>
                  <a:srgbClr val="4070A0"/>
                </a:solidFill>
                <a:latin typeface="Courier"/>
              </a:rPr>
              <a:t>"p"</a:t>
            </a:r>
            <a:r>
              <a:rPr>
                <a:latin typeface="Courier"/>
              </a:rPr>
              <a:t>: </a:t>
            </a:r>
            <a:r>
              <a:rPr>
                <a:solidFill>
                  <a:srgbClr val="4070A0"/>
                </a:solidFill>
                <a:latin typeface="Courier"/>
              </a:rPr>
              <a:t>"0.066"</a:t>
            </a:r>
            <a:r>
              <a:rPr>
                <a:latin typeface="Courier"/>
              </a:rPr>
              <a:t>, </a:t>
            </a:r>
            <a:r>
              <a:rPr>
                <a:solidFill>
                  <a:srgbClr val="4070A0"/>
                </a:solidFill>
                <a:latin typeface="Courier"/>
              </a:rPr>
              <a:t>"n"</a:t>
            </a:r>
            <a:r>
              <a:rPr>
                <a:latin typeface="Courier"/>
              </a:rPr>
              <a:t>: </a:t>
            </a:r>
            <a:r>
              <a:rPr>
                <a:solidFill>
                  <a:srgbClr val="4070A0"/>
                </a:solidFill>
                <a:latin typeface="Courier"/>
              </a:rPr>
              <a:t>"510 vs 542"</a:t>
            </a:r>
            <a:r>
              <a:rPr>
                <a:latin typeface="Courier"/>
              </a:rPr>
              <a:t>,</a:t>
            </a:r>
            <a:br/>
            <a:r>
              <a:rPr>
                <a:latin typeface="Courier"/>
              </a:rPr>
              <a:t>     </a:t>
            </a:r>
            <a:r>
              <a:rPr>
                <a:solidFill>
                  <a:srgbClr val="4070A0"/>
                </a:solidFill>
                <a:latin typeface="Courier"/>
              </a:rPr>
              <a:t>"effect"</a:t>
            </a:r>
            <a:r>
              <a:rPr>
                <a:latin typeface="Courier"/>
              </a:rPr>
              <a:t>: </a:t>
            </a:r>
            <a:r>
              <a:rPr>
                <a:solidFill>
                  <a:srgbClr val="4070A0"/>
                </a:solidFill>
                <a:latin typeface="Courier"/>
              </a:rPr>
              <a:t>"+5.5 pts (CI -0.4 to +11.3)"</a:t>
            </a:r>
            <a:r>
              <a:rPr>
                <a:latin typeface="Courier"/>
              </a:rPr>
              <a:t>},</a:t>
            </a:r>
            <a:br/>
            <a:r>
              <a:rPr>
                <a:latin typeface="Courier"/>
              </a:rPr>
              <a:t>    {</a:t>
            </a:r>
            <a:r>
              <a:rPr>
                <a:solidFill>
                  <a:srgbClr val="4070A0"/>
                </a:solidFill>
                <a:latin typeface="Courier"/>
              </a:rPr>
              <a:t>"comparison"</a:t>
            </a:r>
            <a:r>
              <a:rPr>
                <a:latin typeface="Courier"/>
              </a:rPr>
              <a:t>: </a:t>
            </a:r>
            <a:r>
              <a:rPr>
                <a:solidFill>
                  <a:srgbClr val="4070A0"/>
                </a:solidFill>
                <a:latin typeface="Courier"/>
              </a:rPr>
              <a:t>"Attendance by sex"</a:t>
            </a:r>
            <a:r>
              <a:rPr>
                <a:latin typeface="Courier"/>
              </a:rPr>
              <a:t>, </a:t>
            </a:r>
            <a:r>
              <a:rPr>
                <a:solidFill>
                  <a:srgbClr val="4070A0"/>
                </a:solidFill>
                <a:latin typeface="Courier"/>
              </a:rPr>
              <a:t>"test"</a:t>
            </a:r>
            <a:r>
              <a:rPr>
                <a:latin typeface="Courier"/>
              </a:rPr>
              <a:t>: </a:t>
            </a:r>
            <a:r>
              <a:rPr>
                <a:solidFill>
                  <a:srgbClr val="4070A0"/>
                </a:solidFill>
                <a:latin typeface="Courier"/>
              </a:rPr>
              <a:t>"two-sample z"</a:t>
            </a:r>
            <a:r>
              <a:rPr>
                <a:latin typeface="Courier"/>
              </a:rPr>
              <a:t>,</a:t>
            </a:r>
            <a:br/>
            <a:r>
              <a:rPr>
                <a:latin typeface="Courier"/>
              </a:rPr>
              <a:t>     </a:t>
            </a:r>
            <a:r>
              <a:rPr>
                <a:solidFill>
                  <a:srgbClr val="4070A0"/>
                </a:solidFill>
                <a:latin typeface="Courier"/>
              </a:rPr>
              <a:t>"statistic"</a:t>
            </a:r>
            <a:r>
              <a:rPr>
                <a:latin typeface="Courier"/>
              </a:rPr>
              <a:t>: </a:t>
            </a:r>
            <a:r>
              <a:rPr>
                <a:solidFill>
                  <a:srgbClr val="4070A0"/>
                </a:solidFill>
                <a:latin typeface="Courier"/>
              </a:rPr>
              <a:t>"z = 2.28"</a:t>
            </a:r>
            <a:r>
              <a:rPr>
                <a:latin typeface="Courier"/>
              </a:rPr>
              <a:t>, </a:t>
            </a:r>
            <a:r>
              <a:rPr>
                <a:solidFill>
                  <a:srgbClr val="4070A0"/>
                </a:solidFill>
                <a:latin typeface="Courier"/>
              </a:rPr>
              <a:t>"p"</a:t>
            </a:r>
            <a:r>
              <a:rPr>
                <a:latin typeface="Courier"/>
              </a:rPr>
              <a:t>: </a:t>
            </a:r>
            <a:r>
              <a:rPr>
                <a:solidFill>
                  <a:srgbClr val="4070A0"/>
                </a:solidFill>
                <a:latin typeface="Courier"/>
              </a:rPr>
              <a:t>"0.023"</a:t>
            </a:r>
            <a:r>
              <a:rPr>
                <a:latin typeface="Courier"/>
              </a:rPr>
              <a:t>, </a:t>
            </a:r>
            <a:r>
              <a:rPr>
                <a:solidFill>
                  <a:srgbClr val="4070A0"/>
                </a:solidFill>
                <a:latin typeface="Courier"/>
              </a:rPr>
              <a:t>"n"</a:t>
            </a:r>
            <a:r>
              <a:rPr>
                <a:latin typeface="Courier"/>
              </a:rPr>
              <a:t>: </a:t>
            </a:r>
            <a:r>
              <a:rPr>
                <a:solidFill>
                  <a:srgbClr val="4070A0"/>
                </a:solidFill>
                <a:latin typeface="Courier"/>
              </a:rPr>
              <a:t>"68,267 marks"</a:t>
            </a:r>
            <a:r>
              <a:rPr>
                <a:latin typeface="Courier"/>
              </a:rPr>
              <a:t>,</a:t>
            </a:r>
            <a:br/>
            <a:r>
              <a:rPr>
                <a:latin typeface="Courier"/>
              </a:rPr>
              <a:t>     </a:t>
            </a:r>
            <a:r>
              <a:rPr>
                <a:solidFill>
                  <a:srgbClr val="4070A0"/>
                </a:solidFill>
                <a:latin typeface="Courier"/>
              </a:rPr>
              <a:t>"effect"</a:t>
            </a:r>
            <a:r>
              <a:rPr>
                <a:latin typeface="Courier"/>
              </a:rPr>
              <a:t>: </a:t>
            </a:r>
            <a:r>
              <a:rPr>
                <a:solidFill>
                  <a:srgbClr val="4070A0"/>
                </a:solidFill>
                <a:latin typeface="Courier"/>
              </a:rPr>
              <a:t>"+0.56 pts, risk ratio 1.006"</a:t>
            </a:r>
            <a:r>
              <a:rPr>
                <a:latin typeface="Courier"/>
              </a:rPr>
              <a:t>},</a:t>
            </a:r>
            <a:br/>
            <a:r>
              <a:rPr>
                <a:latin typeface="Courier"/>
              </a:rPr>
              <a:t>    {</a:t>
            </a:r>
            <a:r>
              <a:rPr>
                <a:solidFill>
                  <a:srgbClr val="4070A0"/>
                </a:solidFill>
                <a:latin typeface="Courier"/>
              </a:rPr>
              <a:t>"comparison"</a:t>
            </a:r>
            <a:r>
              <a:rPr>
                <a:latin typeface="Courier"/>
              </a:rPr>
              <a:t>: </a:t>
            </a:r>
            <a:r>
              <a:rPr>
                <a:solidFill>
                  <a:srgbClr val="4070A0"/>
                </a:solidFill>
                <a:latin typeface="Courier"/>
              </a:rPr>
              <a:t>"Attendance by school feeding"</a:t>
            </a:r>
            <a:r>
              <a:rPr>
                <a:latin typeface="Courier"/>
              </a:rPr>
              <a:t>, </a:t>
            </a:r>
            <a:r>
              <a:rPr>
                <a:solidFill>
                  <a:srgbClr val="4070A0"/>
                </a:solidFill>
                <a:latin typeface="Courier"/>
              </a:rPr>
              <a:t>"test"</a:t>
            </a:r>
            <a:r>
              <a:rPr>
                <a:latin typeface="Courier"/>
              </a:rPr>
              <a:t>: </a:t>
            </a:r>
            <a:r>
              <a:rPr>
                <a:solidFill>
                  <a:srgbClr val="4070A0"/>
                </a:solidFill>
                <a:latin typeface="Courier"/>
              </a:rPr>
              <a:t>"Welch t, school level"</a:t>
            </a:r>
            <a:r>
              <a:rPr>
                <a:latin typeface="Courier"/>
              </a:rPr>
              <a:t>,</a:t>
            </a:r>
            <a:br/>
            <a:r>
              <a:rPr>
                <a:latin typeface="Courier"/>
              </a:rPr>
              <a:t>     </a:t>
            </a:r>
            <a:r>
              <a:rPr>
                <a:solidFill>
                  <a:srgbClr val="4070A0"/>
                </a:solidFill>
                <a:latin typeface="Courier"/>
              </a:rPr>
              <a:t>"statistic"</a:t>
            </a:r>
            <a:r>
              <a:rPr>
                <a:latin typeface="Courier"/>
              </a:rPr>
              <a:t>: </a:t>
            </a:r>
            <a:r>
              <a:rPr>
                <a:solidFill>
                  <a:srgbClr val="4070A0"/>
                </a:solidFill>
                <a:latin typeface="Courier"/>
              </a:rPr>
              <a:t>"t = 3.11, df 12.7"</a:t>
            </a:r>
            <a:r>
              <a:rPr>
                <a:latin typeface="Courier"/>
              </a:rPr>
              <a:t>, </a:t>
            </a:r>
            <a:r>
              <a:rPr>
                <a:solidFill>
                  <a:srgbClr val="4070A0"/>
                </a:solidFill>
                <a:latin typeface="Courier"/>
              </a:rPr>
              <a:t>"p"</a:t>
            </a:r>
            <a:r>
              <a:rPr>
                <a:latin typeface="Courier"/>
              </a:rPr>
              <a:t>: </a:t>
            </a:r>
            <a:r>
              <a:rPr>
                <a:solidFill>
                  <a:srgbClr val="4070A0"/>
                </a:solidFill>
                <a:latin typeface="Courier"/>
              </a:rPr>
              <a:t>"0.008"</a:t>
            </a:r>
            <a:r>
              <a:rPr>
                <a:latin typeface="Courier"/>
              </a:rPr>
              <a:t>, </a:t>
            </a:r>
            <a:r>
              <a:rPr>
                <a:solidFill>
                  <a:srgbClr val="4070A0"/>
                </a:solidFill>
                <a:latin typeface="Courier"/>
              </a:rPr>
              <a:t>"n"</a:t>
            </a:r>
            <a:r>
              <a:rPr>
                <a:latin typeface="Courier"/>
              </a:rPr>
              <a:t>: </a:t>
            </a:r>
            <a:r>
              <a:rPr>
                <a:solidFill>
                  <a:srgbClr val="4070A0"/>
                </a:solidFill>
                <a:latin typeface="Courier"/>
              </a:rPr>
              <a:t>"15 vs 9 schools"</a:t>
            </a:r>
            <a:r>
              <a:rPr>
                <a:latin typeface="Courier"/>
              </a:rPr>
              <a:t>,</a:t>
            </a:r>
            <a:br/>
            <a:r>
              <a:rPr>
                <a:latin typeface="Courier"/>
              </a:rPr>
              <a:t>     </a:t>
            </a:r>
            <a:r>
              <a:rPr>
                <a:solidFill>
                  <a:srgbClr val="4070A0"/>
                </a:solidFill>
                <a:latin typeface="Courier"/>
              </a:rPr>
              <a:t>"effect"</a:t>
            </a:r>
            <a:r>
              <a:rPr>
                <a:latin typeface="Courier"/>
              </a:rPr>
              <a:t>: </a:t>
            </a:r>
            <a:r>
              <a:rPr>
                <a:solidFill>
                  <a:srgbClr val="4070A0"/>
                </a:solidFill>
                <a:latin typeface="Courier"/>
              </a:rPr>
              <a:t>"+5.2 pts (CI 1.6 to 8.8)"</a:t>
            </a:r>
            <a:r>
              <a:rPr>
                <a:latin typeface="Courier"/>
              </a:rPr>
              <a:t>},</a:t>
            </a:r>
            <a:br/>
            <a:r>
              <a:rPr>
                <a:latin typeface="Courier"/>
              </a:rPr>
              <a:t>])</a:t>
            </a:r>
            <a:br/>
            <a:r>
              <a:rPr>
                <a:solidFill>
                  <a:srgbClr val="008000"/>
                </a:solidFill>
                <a:latin typeface="Courier"/>
              </a:rPr>
              <a:t>print</a:t>
            </a:r>
            <a:r>
              <a:rPr>
                <a:latin typeface="Courier"/>
              </a:rPr>
              <a:t>(annex.to_string(index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d’annexe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row per test run, including the ones that found nothing.</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d’annexe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51000"/>
                <a:gridCol w="1651000"/>
                <a:gridCol w="1651000"/>
                <a:gridCol w="1651000"/>
                <a:gridCol w="1651000"/>
              </a:tblGrid>
              <a:tr h="0">
                <a:tc>
                  <a:txBody>
                    <a:bodyPr/>
                    <a:lstStyle/>
                    <a:p>
                      <a:pPr lvl="0" indent="0" marL="0">
                        <a:buNone/>
                      </a:pPr>
                      <a:r>
                        <a:rPr/>
                        <a:t>Comparaison</a:t>
                      </a:r>
                    </a:p>
                  </a:txBody>
                  <a:tcPr/>
                </a:tc>
                <a:tc>
                  <a:txBody>
                    <a:bodyPr/>
                    <a:lstStyle/>
                    <a:p>
                      <a:pPr lvl="0" indent="0" marL="0">
                        <a:buNone/>
                      </a:pPr>
                      <a:r>
                        <a:rPr/>
                        <a:t>Test</a:t>
                      </a:r>
                    </a:p>
                  </a:txBody>
                  <a:tcPr/>
                </a:tc>
                <a:tc>
                  <a:txBody>
                    <a:bodyPr/>
                    <a:lstStyle/>
                    <a:p>
                      <a:pPr lvl="0" indent="0" marL="0">
                        <a:buNone/>
                      </a:pPr>
                      <a:r>
                        <a:rPr/>
                        <a:t>Statistique</a:t>
                      </a:r>
                    </a:p>
                  </a:txBody>
                  <a:tcPr/>
                </a:tc>
                <a:tc>
                  <a:txBody>
                    <a:bodyPr/>
                    <a:lstStyle/>
                    <a:p>
                      <a:pPr lvl="0" indent="0" marL="0">
                        <a:buNone/>
                      </a:pPr>
                      <a:r>
                        <a:rPr/>
                        <a:t>p</a:t>
                      </a:r>
                    </a:p>
                  </a:txBody>
                  <a:tcPr/>
                </a:tc>
                <a:tc>
                  <a:txBody>
                    <a:bodyPr/>
                    <a:lstStyle/>
                    <a:p>
                      <a:pPr lvl="0" indent="0" marL="0">
                        <a:buNone/>
                      </a:pPr>
                      <a:r>
                        <a:rPr/>
                        <a:t>Effet</a:t>
                      </a:r>
                    </a:p>
                  </a:txBody>
                  <a:tcPr/>
                </a:tc>
              </a:tr>
              <a:tr h="0">
                <a:tc>
                  <a:txBody>
                    <a:bodyPr/>
                    <a:lstStyle/>
                    <a:p>
                      <a:pPr lvl="0" indent="0" marL="0">
                        <a:buNone/>
                      </a:pPr>
                      <a:r>
                        <a:rPr/>
                        <a:t>Aboutissement selon le handicap</a:t>
                      </a:r>
                    </a:p>
                  </a:txBody>
                </a:tc>
                <a:tc>
                  <a:txBody>
                    <a:bodyPr/>
                    <a:lstStyle/>
                    <a:p>
                      <a:pPr lvl="0" indent="0" marL="0">
                        <a:buNone/>
                      </a:pPr>
                      <a:r>
                        <a:rPr/>
                        <a:t>z à deux échantillons</a:t>
                      </a:r>
                    </a:p>
                  </a:txBody>
                </a:tc>
                <a:tc>
                  <a:txBody>
                    <a:bodyPr/>
                    <a:lstStyle/>
                    <a:p>
                      <a:pPr lvl="0" indent="0" marL="0">
                        <a:buNone/>
                      </a:pPr>
                      <a:r>
                        <a:rPr/>
                        <a:t>z = −5,21</a:t>
                      </a:r>
                    </a:p>
                  </a:txBody>
                </a:tc>
                <a:tc>
                  <a:txBody>
                    <a:bodyPr/>
                    <a:lstStyle/>
                    <a:p>
                      <a:pPr lvl="0" indent="0" marL="0">
                        <a:buNone/>
                      </a:pPr>
                      <a:r>
                        <a:rPr/>
                        <a:t>&lt;0,001</a:t>
                      </a:r>
                    </a:p>
                  </a:txBody>
                </a:tc>
                <a:tc>
                  <a:txBody>
                    <a:bodyPr/>
                    <a:lstStyle/>
                    <a:p>
                      <a:pPr lvl="0" indent="0" marL="0">
                        <a:buNone/>
                      </a:pPr>
                      <a:r>
                        <a:rPr/>
                        <a:t>−19,4 pts</a:t>
                      </a:r>
                    </a:p>
                  </a:txBody>
                </a:tc>
              </a:tr>
              <a:tr h="0">
                <a:tc>
                  <a:txBody>
                    <a:bodyPr/>
                    <a:lstStyle/>
                    <a:p>
                      <a:pPr lvl="0" indent="0" marL="0">
                        <a:buNone/>
                      </a:pPr>
                      <a:r>
                        <a:rPr/>
                        <a:t>Retard d’âge selon le sexe</a:t>
                      </a:r>
                    </a:p>
                  </a:txBody>
                </a:tc>
                <a:tc>
                  <a:txBody>
                    <a:bodyPr/>
                    <a:lstStyle/>
                    <a:p>
                      <a:pPr lvl="0" indent="0" marL="0">
                        <a:buNone/>
                      </a:pPr>
                      <a:r>
                        <a:rPr/>
                        <a:t>z à deux échantillons</a:t>
                      </a:r>
                    </a:p>
                  </a:txBody>
                </a:tc>
                <a:tc>
                  <a:txBody>
                    <a:bodyPr/>
                    <a:lstStyle/>
                    <a:p>
                      <a:pPr lvl="0" indent="0" marL="0">
                        <a:buNone/>
                      </a:pPr>
                      <a:r>
                        <a:rPr/>
                        <a:t>z = 1,84</a:t>
                      </a:r>
                    </a:p>
                  </a:txBody>
                </a:tc>
                <a:tc>
                  <a:txBody>
                    <a:bodyPr/>
                    <a:lstStyle/>
                    <a:p>
                      <a:pPr lvl="0" indent="0" marL="0">
                        <a:buNone/>
                      </a:pPr>
                      <a:r>
                        <a:rPr/>
                        <a:t>0,066</a:t>
                      </a:r>
                    </a:p>
                  </a:txBody>
                </a:tc>
                <a:tc>
                  <a:txBody>
                    <a:bodyPr/>
                    <a:lstStyle/>
                    <a:p>
                      <a:pPr lvl="0" indent="0" marL="0">
                        <a:buNone/>
                      </a:pPr>
                      <a:r>
                        <a:rPr/>
                        <a:t>+5,5 pts</a:t>
                      </a:r>
                    </a:p>
                  </a:txBody>
                </a:tc>
              </a:tr>
              <a:tr h="0">
                <a:tc>
                  <a:txBody>
                    <a:bodyPr/>
                    <a:lstStyle/>
                    <a:p>
                      <a:pPr lvl="0" indent="0" marL="0">
                        <a:buNone/>
                      </a:pPr>
                      <a:r>
                        <a:rPr/>
                        <a:t>Présence selon le sexe</a:t>
                      </a:r>
                    </a:p>
                  </a:txBody>
                </a:tc>
                <a:tc>
                  <a:txBody>
                    <a:bodyPr/>
                    <a:lstStyle/>
                    <a:p>
                      <a:pPr lvl="0" indent="0" marL="0">
                        <a:buNone/>
                      </a:pPr>
                      <a:r>
                        <a:rPr/>
                        <a:t>z à deux échantillons</a:t>
                      </a:r>
                    </a:p>
                  </a:txBody>
                </a:tc>
                <a:tc>
                  <a:txBody>
                    <a:bodyPr/>
                    <a:lstStyle/>
                    <a:p>
                      <a:pPr lvl="0" indent="0" marL="0">
                        <a:buNone/>
                      </a:pPr>
                      <a:r>
                        <a:rPr/>
                        <a:t>z = 2,28</a:t>
                      </a:r>
                    </a:p>
                  </a:txBody>
                </a:tc>
                <a:tc>
                  <a:txBody>
                    <a:bodyPr/>
                    <a:lstStyle/>
                    <a:p>
                      <a:pPr lvl="0" indent="0" marL="0">
                        <a:buNone/>
                      </a:pPr>
                      <a:r>
                        <a:rPr/>
                        <a:t>0,023</a:t>
                      </a:r>
                    </a:p>
                  </a:txBody>
                </a:tc>
                <a:tc>
                  <a:txBody>
                    <a:bodyPr/>
                    <a:lstStyle/>
                    <a:p>
                      <a:pPr lvl="0" indent="0" marL="0">
                        <a:buNone/>
                      </a:pPr>
                      <a:r>
                        <a:rPr/>
                        <a:t>+0,56 pt, RR 1,006</a:t>
                      </a:r>
                    </a:p>
                  </a:txBody>
                </a:tc>
              </a:tr>
              <a:tr h="0">
                <a:tc>
                  <a:txBody>
                    <a:bodyPr/>
                    <a:lstStyle/>
                    <a:p>
                      <a:pPr lvl="0" indent="0" marL="0">
                        <a:buNone/>
                      </a:pPr>
                      <a:r>
                        <a:rPr/>
                        <a:t>Présence selon la cantine</a:t>
                      </a:r>
                    </a:p>
                  </a:txBody>
                </a:tc>
                <a:tc>
                  <a:txBody>
                    <a:bodyPr/>
                    <a:lstStyle/>
                    <a:p>
                      <a:pPr lvl="0" indent="0" marL="0">
                        <a:buNone/>
                      </a:pPr>
                      <a:r>
                        <a:rPr/>
                        <a:t>t de Welch, niveau école</a:t>
                      </a:r>
                    </a:p>
                  </a:txBody>
                </a:tc>
                <a:tc>
                  <a:txBody>
                    <a:bodyPr/>
                    <a:lstStyle/>
                    <a:p>
                      <a:pPr lvl="0" indent="0" marL="0">
                        <a:buNone/>
                      </a:pPr>
                      <a:r>
                        <a:rPr/>
                        <a:t>t = 3,11, ddl 12,7</a:t>
                      </a:r>
                    </a:p>
                  </a:txBody>
                </a:tc>
                <a:tc>
                  <a:txBody>
                    <a:bodyPr/>
                    <a:lstStyle/>
                    <a:p>
                      <a:pPr lvl="0" indent="0" marL="0">
                        <a:buNone/>
                      </a:pPr>
                      <a:r>
                        <a:rPr/>
                        <a:t>0,008</a:t>
                      </a:r>
                    </a:p>
                  </a:txBody>
                </a:tc>
                <a:tc>
                  <a:txBody>
                    <a:bodyPr/>
                    <a:lstStyle/>
                    <a:p>
                      <a:pPr lvl="0" indent="0" marL="0">
                        <a:buNone/>
                      </a:pPr>
                      <a:r>
                        <a:rPr/>
                        <a:t>+5,2 pts</a:t>
                      </a:r>
                    </a:p>
                  </a:txBody>
                </a:tc>
              </a:tr>
              <a:tr h="0">
                <a:tc>
                  <a:txBody>
                    <a:bodyPr/>
                    <a:lstStyle/>
                    <a:p>
                      <a:pPr lvl="0" indent="0" marL="0">
                        <a:buNone/>
                      </a:pPr>
                      <a:r>
                        <a:rPr/>
                        <a:t>Retard d’âge par sexe, 24 écoles</a:t>
                      </a:r>
                    </a:p>
                  </a:txBody>
                </a:tc>
                <a:tc>
                  <a:txBody>
                    <a:bodyPr/>
                    <a:lstStyle/>
                    <a:p>
                      <a:pPr lvl="0" indent="0" marL="0">
                        <a:buNone/>
                      </a:pPr>
                      <a:r>
                        <a:rPr/>
                        <a:t>z ×24</a:t>
                      </a:r>
                    </a:p>
                  </a:txBody>
                </a:tc>
                <a:tc>
                  <a:txBody>
                    <a:bodyPr/>
                    <a:lstStyle/>
                    <a:p>
                      <a:pPr lvl="0" indent="0" marL="0">
                        <a:buNone/>
                      </a:pPr>
                      <a:r>
                        <a:rPr/>
                        <a:t>2 sur 24 à p&lt;0,05</a:t>
                      </a:r>
                    </a:p>
                  </a:txBody>
                </a:tc>
                <a:tc>
                  <a:txBody>
                    <a:bodyPr/>
                    <a:lstStyle/>
                    <a:p>
                      <a:pPr lvl="0" indent="0" marL="0">
                        <a:buNone/>
                      </a:pPr>
                      <a:r>
                        <a:rPr/>
                        <a:t>—</a:t>
                      </a:r>
                    </a:p>
                  </a:txBody>
                </a:tc>
                <a:tc>
                  <a:txBody>
                    <a:bodyPr/>
                    <a:lstStyle/>
                    <a:p>
                      <a:pPr lvl="0" indent="0" marL="0">
                        <a:buNone/>
                      </a:pPr>
                      <a:r>
                        <a:rPr/>
                        <a:t>0 survit à Bonferroni</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d’annexe</a:t>
            </a:r>
          </a:p>
        </p:txBody>
      </p:sp>
      <p:sp>
        <p:nvSpPr>
          <p:cNvPr id="3" name="Content Placeholder 2"/>
          <p:cNvSpPr>
            <a:spLocks noGrp="1"/>
          </p:cNvSpPr>
          <p:nvPr>
            <p:ph idx="1"/>
          </p:nvPr>
        </p:nvSpPr>
        <p:spPr/>
        <p:txBody>
          <a:bodyPr/>
          <a:lstStyle/>
          <a:p>
            <a:pPr lvl="0"/>
            <a:r>
              <a:rPr/>
              <a:t>Trois de ces cinq lignes sont en annexe et non dans le corps — parce qu’un écart non significatif, une significativité…</a:t>
            </a:r>
          </a:p>
          <a:p>
            <a:pPr lvl="0"/>
            <a:r>
              <a:rPr/>
              <a:t>Lister les tests qui n’ont rien trouvé est ce qui rend crédibles ceux qui ont trouvé quelque chose — Une annexe ne…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paragraphe de limites, écrit depuis le cours</a:t>
            </a:r>
          </a:p>
        </p:txBody>
      </p:sp>
      <p:sp>
        <p:nvSpPr>
          <p:cNvPr id="3" name="Content Placeholder 2"/>
          <p:cNvSpPr>
            <a:spLocks noGrp="1"/>
          </p:cNvSpPr>
          <p:nvPr>
            <p:ph idx="1"/>
          </p:nvPr>
        </p:nvSpPr>
        <p:spPr/>
        <p:txBody>
          <a:bodyPr/>
          <a:lstStyle/>
          <a:p>
            <a:pPr lvl="0"/>
            <a:r>
              <a:rPr/>
              <a:t>Comparaison observationnelle — « Les groupes n’ont pas été randomisés ; les différences peuvent refléter qui entre dans…</a:t>
            </a:r>
          </a:p>
          <a:p>
            <a:pPr lvl="0"/>
            <a:r>
              <a:rPr/>
              <a:t>Regroupement en grappes — « Le programme est attribué par école, donc l’analyse emploie 24 unités indépendantes</a:t>
            </a:r>
          </a:p>
          <a:p>
            <a:pPr lvl="0"/>
            <a:r>
              <a:rPr/>
              <a:t>Comparaisons multiples — « Vingt-quatre tests au niveau école ont été lancés ; 1,2 résultat significatif est attendu…</a:t>
            </a:r>
          </a:p>
          <a:p>
            <a:pPr lvl="0"/>
            <a:r>
              <a:rPr/>
              <a:t>Restriction de l’étendue — « La présence de cette cohorte va de 86,7 % à 97,8 % pour la moitié centrale, si bien que…</a:t>
            </a:r>
          </a:p>
          <a:p>
            <a:pPr lvl="0"/>
            <a:r>
              <a:rPr/>
              <a:t>Chacune tient en une phrase et chacune devance une question précise — Un paragraphe de limites qui dit « les données…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quand le nombre refuse de trancher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Résultat</a:t>
                      </a:r>
                    </a:p>
                  </a:txBody>
                  <a:tcPr/>
                </a:tc>
                <a:tc>
                  <a:txBody>
                    <a:bodyPr/>
                    <a:lstStyle/>
                    <a:p>
                      <a:pPr lvl="0" indent="0" marL="0">
                        <a:buNone/>
                      </a:pPr>
                      <a:r>
                        <a:rPr/>
                        <a:t>Pourquoi il ne tranche pas</a:t>
                      </a:r>
                    </a:p>
                  </a:txBody>
                  <a:tcPr/>
                </a:tc>
                <a:tc>
                  <a:txBody>
                    <a:bodyPr/>
                    <a:lstStyle/>
                    <a:p>
                      <a:pPr lvl="0" indent="0" marL="0">
                        <a:buNone/>
                      </a:pPr>
                      <a:r>
                        <a:rPr/>
                        <a:t>Que faire</a:t>
                      </a:r>
                    </a:p>
                  </a:txBody>
                  <a:tcPr/>
                </a:tc>
              </a:tr>
              <a:tr h="0">
                <a:tc>
                  <a:txBody>
                    <a:bodyPr/>
                    <a:lstStyle/>
                    <a:p>
                      <a:pPr lvl="0" indent="0" marL="0">
                        <a:buNone/>
                      </a:pPr>
                      <a:r>
                        <a:rPr/>
                        <a:t>Retard d’âge par sexe, p = 0,066</a:t>
                      </a:r>
                    </a:p>
                  </a:txBody>
                </a:tc>
                <a:tc>
                  <a:txBody>
                    <a:bodyPr/>
                    <a:lstStyle/>
                    <a:p>
                      <a:pPr lvl="0" indent="0" marL="0">
                        <a:buNone/>
                      </a:pPr>
                      <a:r>
                        <a:rPr/>
                        <a:t>Sous-puissant pour un écart de 5 points</a:t>
                      </a:r>
                    </a:p>
                  </a:txBody>
                </a:tc>
                <a:tc>
                  <a:txBody>
                    <a:bodyPr/>
                    <a:lstStyle/>
                    <a:p>
                      <a:pPr lvl="0" indent="0" marL="0">
                        <a:buNone/>
                      </a:pPr>
                      <a:r>
                        <a:rPr/>
                        <a:t>Le dire ; regrouper avec le passage suivant plutôt que fermer la question</a:t>
                      </a:r>
                    </a:p>
                  </a:txBody>
                </a:tc>
              </a:tr>
              <a:tr h="0">
                <a:tc>
                  <a:txBody>
                    <a:bodyPr/>
                    <a:lstStyle/>
                    <a:p>
                      <a:pPr lvl="0" indent="0" marL="0">
                        <a:buNone/>
                      </a:pPr>
                      <a:r>
                        <a:rPr/>
                        <a:t>Présence et littératie, r = 0,04</a:t>
                      </a:r>
                    </a:p>
                  </a:txBody>
                </a:tc>
                <a:tc>
                  <a:txBody>
                    <a:bodyPr/>
                    <a:lstStyle/>
                    <a:p>
                      <a:pPr lvl="0" indent="0" marL="0">
                        <a:buNone/>
                      </a:pPr>
                      <a:r>
                        <a:rPr/>
                        <a:t>Étendue restreinte</a:t>
                      </a:r>
                    </a:p>
                  </a:txBody>
                </a:tc>
                <a:tc>
                  <a:txBody>
                    <a:bodyPr/>
                    <a:lstStyle/>
                    <a:p>
                      <a:pPr lvl="0" indent="0" marL="0">
                        <a:buNone/>
                      </a:pPr>
                      <a:r>
                        <a:rPr/>
                        <a:t>Rapporter le résultat nul et nommer la restriction</a:t>
                      </a:r>
                    </a:p>
                  </a:txBody>
                </a:tc>
              </a:tr>
              <a:tr h="0">
                <a:tc>
                  <a:txBody>
                    <a:bodyPr/>
                    <a:lstStyle/>
                    <a:p>
                      <a:pPr lvl="0" indent="0" marL="0">
                        <a:buNone/>
                      </a:pPr>
                      <a:r>
                        <a:rPr/>
                        <a:t>Cantine et présence, 24 grappes</a:t>
                      </a:r>
                    </a:p>
                  </a:txBody>
                </a:tc>
                <a:tc>
                  <a:txBody>
                    <a:bodyPr/>
                    <a:lstStyle/>
                    <a:p>
                      <a:pPr lvl="0" indent="0" marL="0">
                        <a:buNone/>
                      </a:pPr>
                      <a:r>
                        <a:rPr/>
                        <a:t>Peu de grappes, observationnel</a:t>
                      </a:r>
                    </a:p>
                  </a:txBody>
                </a:tc>
                <a:tc>
                  <a:txBody>
                    <a:bodyPr/>
                    <a:lstStyle/>
                    <a:p>
                      <a:pPr lvl="0" indent="0" marL="0">
                        <a:buNone/>
                      </a:pPr>
                      <a:r>
                        <a:rPr/>
                        <a:t>Rapporter l’intervalle ; ne pas revendiquer d’effet</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quand le nombre refuse de trancher</a:t>
            </a:r>
          </a:p>
        </p:txBody>
      </p:sp>
      <p:sp>
        <p:nvSpPr>
          <p:cNvPr id="3" name="Content Placeholder 2"/>
          <p:cNvSpPr>
            <a:spLocks noGrp="1"/>
          </p:cNvSpPr>
          <p:nvPr>
            <p:ph idx="1"/>
          </p:nvPr>
        </p:nvSpPr>
        <p:spPr/>
        <p:txBody>
          <a:bodyPr/>
          <a:lstStyle/>
          <a:p>
            <a:pPr lvl="0"/>
            <a:r>
              <a:rPr/>
              <a:t>« Les données ne peuvent pas trancher » est un constat sur lequel un programme peut agir — parce que l’action consiste…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Statistical methods
  Proportions are reported with Wilson 95% confidence intervals. Group
  comparisons use two-sample z-tests for proportions and Welch's t-test for
  means. Where a programme is assigned above the level of the observation,
  the analysis is conducted at the level of assignment.
  Analyses were specified before the data were examined. Where a family of
  comparisons was run, the number of tests is stated with the result and a
  Bonferroni correction applied.
  All figures are generated from the committed dataset files by the scripts
  in this annex; no number in this report is typed by hand.
  Findings reported in the body: 2. Comparisons run in total: 29.</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ligne est celle qui change la façon dont la section est lue — Deux constats sur vingt-neuf comparaisons est…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Mais la discipline est complète ici — Chaque nombre d’un rapport de programme peut porter un intervalle, une taille…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https://data-analysis.cassion.dev/fr/cours/applied-statistics-for-programmes/stat-08-the-statistics-in-the-report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section statistique qu’un relecteur ne peut pas démonter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Sept leçons ont produit onze nombres. Celle-ci les met dans un rapport — ce qui va dans le corps, ce qui va en annexe, ce qu’un relecteur demandera, et les quatre phrases qui répondent à chaque question avant qu’elle soit posée.</vt:lpwstr>
  </property>
</Properties>
</file>