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notesMaster" Target="notesMasters/notesMaster1.xml" /><Relationship Id="rId23" Type="http://schemas.openxmlformats.org/officeDocument/2006/relationships/viewProps" Target="viewProps.xml" /><Relationship Id="rId2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5" Type="http://schemas.openxmlformats.org/officeDocument/2006/relationships/tableStyles" Target="tableStyles.xml" /><Relationship Id="rId2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32.8% against 29.1% on the same 996 interviews, and 62.8% against 69.8% on the same households. The gap is the design, and it is not noise.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Take the household survey, count the households classified food insecure, divide by the number of households. That is 32.8%. Now weight each household by the number of households it represents in the population, and the same file gives 29.1%.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Both numbers are computed correctly. One of them is an estimate of the population and the other is a description of who happened to be interviewed, and only one of those is what the report claims to be reporting.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Nothing about the arithmetic. Everything about how the sample was drawn.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first and last columns together. Rural remote is 11% of the population and 34% of the sample, and it has the worst food insecurity by a wide margin. An unweighted average of the three columns therefore over-represents the worst-off stratum by a factor of three. The 32.8% is not the district’s food insecurity; it is the food insecurity of a population in which a third of households are remote rural, and no such population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When those two columns differ, an unweighted estimate is biased, and the size and direction of the bias are entirely predictable from the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obvious reaction is that the sample was drawn badly. It was not, and knowing why is most of what this lesson is for. Equal allocation across unequal strata is a deliberate, standard choice, and it buys something specific: a usable estimate for each stratum separately. Rural remote holds 11% of households, so a sample proportional to population would have put about 110 interviews there — enough for a national figure and nowhere near enough to say anything about the stratum on its own. The trade is explicit: DHS, MICS and most humanitarian assessments choose the second, because the whole point of the survey is usually to compare places. The weights are not a correction for a mistake. They are the price of the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useful thing falls out of the design and it is worth seeing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Within a stratum, this design is self-weighting — every household had the same probability of selection — so the unweighted stratum rate is already the estimate. Weights matter only when you combine strata. That is why a report can legitimately show unweighted stratum figures beside a weighted total, and why doing so without saying which is which confuses everyone.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Food insecurity falls when you weight. Improved water access rises, and by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Seven points on the second one. There is no general rule that unweighted estimates are too high or too low: the bias goes in whichever direction the oversampled stratum differs, and it differs by a different amount for every outcome. So you cannot correct an unweighted figure by rule of thumb, and a report that presents one with a note saying “unweighted, so the true figure is somewhat lower” is guessing.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Sometimes you inherit a dataset with no frame and no weights. Three honest positions, and none of them is to report the unweighted mean as an estimate.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weights are computable, from the frame this dataset ships. The next lesson builds them from first principles — selection probability at each stage, base weight, non-response adjustment — and then proves them, by checking that they sum to the number of households the frame says exist.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survey-analysis-sampling/survey-01-why-weight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mean of your sample is not the mean of anything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32.8% against 29.1% on the same 996 interviews, and 62.8% against 69.8% on the same households. The gap is the design, and it is not noise.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1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Two numbers from one file</a:t>
            </a:r>
          </a:p>
          <a:p>
            <a:pPr lvl="0"/>
            <a:r>
              <a:rPr/>
              <a:t>Where the gap comes from</a:t>
            </a:r>
          </a:p>
          <a:p>
            <a:pPr lvl="0"/>
            <a:r>
              <a:rPr/>
              <a:t>Why anyone would design it that way</a:t>
            </a:r>
          </a:p>
          <a:p>
            <a:pPr lvl="0"/>
            <a:r>
              <a:rPr/>
              <a:t>The stratum estimates need no weights</a:t>
            </a:r>
          </a:p>
          <a:p>
            <a:pPr lvl="0"/>
            <a:r>
              <a:rPr/>
              <a:t>The direction is not always the same</a:t>
            </a:r>
          </a:p>
          <a:p>
            <a:pPr lvl="0"/>
            <a:r>
              <a:rPr/>
              <a:t>What to do when there is no frame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numbers from one file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survey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"household-survey-2025.v1.csv"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frame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"household-survey-frame-2025.v1.csv"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unweighted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(survey[</a:t>
            </a:r>
            <a:r>
              <a:rPr>
                <a:solidFill>
                  <a:srgbClr val="4070A0"/>
                </a:solidFill>
                <a:latin typeface="Courier"/>
              </a:rPr>
              <a:t>"food_insecure"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).mean()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f"unweighted: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unweighted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numbers from one file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(readr)</a:t>
            </a:r>
            <a:br/>
            <a:br/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"household-survey-2025.v1.csv"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frame 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"household-survey-frame-2025.v1.csv"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food_insecure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the gap comes from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/>
                <a:gridCol w="1651000"/>
                <a:gridCol w="1651000"/>
                <a:gridCol w="1651000"/>
                <a:gridCol w="16510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Stratum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Households in the 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Areas sampled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Households interviewed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Food insecure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Urban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21,270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316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14.6%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Rural accessible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28,958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337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36.2%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Rural remote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6,200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343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46.4%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the gap comes from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by_stratum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survey.assign(insecure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survey[</a:t>
            </a:r>
            <a:r>
              <a:rPr>
                <a:solidFill>
                  <a:srgbClr val="4070A0"/>
                </a:solidFill>
                <a:latin typeface="Courier"/>
              </a:rPr>
              <a:t>"food_insecure"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.groupby(</a:t>
            </a:r>
            <a:r>
              <a:rPr>
                <a:solidFill>
                  <a:srgbClr val="4070A0"/>
                </a:solidFill>
                <a:latin typeface="Courier"/>
              </a:rPr>
              <a:t>"stratum"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.agg(interviews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"insecure"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 rate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"insecure"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frame_totals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frame.groupby(</a:t>
            </a:r>
            <a:r>
              <a:rPr>
                <a:solidFill>
                  <a:srgbClr val="4070A0"/>
                </a:solidFill>
                <a:latin typeface="Courier"/>
              </a:rPr>
              <a:t>"stratum"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"households"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br/>
            <a:r>
              <a:rPr>
                <a:latin typeface="Courier"/>
              </a:rPr>
              <a:t>comparison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by_stratum.join(frame_totals.rename(</a:t>
            </a:r>
            <a:r>
              <a:rPr>
                <a:solidFill>
                  <a:srgbClr val="4070A0"/>
                </a:solidFill>
                <a:latin typeface="Courier"/>
              </a:rPr>
              <a:t>"frame_households"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comparison[</a:t>
            </a:r>
            <a:r>
              <a:rPr>
                <a:solidFill>
                  <a:srgbClr val="4070A0"/>
                </a:solidFill>
                <a:latin typeface="Courier"/>
              </a:rPr>
              <a:t>"sample_share"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comparison[</a:t>
            </a:r>
            <a:r>
              <a:rPr>
                <a:solidFill>
                  <a:srgbClr val="4070A0"/>
                </a:solidFill>
                <a:latin typeface="Courier"/>
              </a:rPr>
              <a:t>"interviews"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comparison[</a:t>
            </a:r>
            <a:r>
              <a:rPr>
                <a:solidFill>
                  <a:srgbClr val="4070A0"/>
                </a:solidFill>
                <a:latin typeface="Courier"/>
              </a:rPr>
              <a:t>"interviews"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r>
              <a:rPr>
                <a:latin typeface="Courier"/>
              </a:rPr>
              <a:t>comparison[</a:t>
            </a:r>
            <a:r>
              <a:rPr>
                <a:solidFill>
                  <a:srgbClr val="4070A0"/>
                </a:solidFill>
                <a:latin typeface="Courier"/>
              </a:rPr>
              <a:t>"population_share"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comparison[</a:t>
            </a:r>
            <a:r>
              <a:rPr>
                <a:solidFill>
                  <a:srgbClr val="4070A0"/>
                </a:solidFill>
                <a:latin typeface="Courier"/>
              </a:rPr>
              <a:t>"frame_households"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comparison[</a:t>
            </a:r>
            <a:r>
              <a:rPr>
                <a:solidFill>
                  <a:srgbClr val="4070A0"/>
                </a:solidFill>
                <a:latin typeface="Courier"/>
              </a:rPr>
              <a:t>"frame_households"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(comparison.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the gap comes from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interviews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(food_insecure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stratum)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(frame, </a:t>
            </a:r>
            <a:r>
              <a:rPr>
                <a:solidFill>
                  <a:srgbClr val="7D9029"/>
                </a:solidFill>
                <a:latin typeface="Courier"/>
              </a:rPr>
              <a:t>frame_households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(households),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stratum),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"stratum"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sample_share     =</a:t>
            </a:r>
            <a:r>
              <a:rPr>
                <a:latin typeface="Courier"/>
              </a:rPr>
              <a:t> interviews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(interviews),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population_share =</a:t>
            </a:r>
            <a:r>
              <a:rPr>
                <a:latin typeface="Courier"/>
              </a:rPr>
              <a:t> frame_households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(frame_households))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the gap comes from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Stratum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Sample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Population share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Urban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31.7%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37.7%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Rural accessible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33.8%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51.3%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Rural remote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34.4%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11.0%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the gap comes from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When those two columns differ, an unweighted estimate is biased — and the size and direction of the bias are entirely…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anyone would design it that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Proportional allocation</a:t>
            </a:r>
            <a:r>
              <a:rPr/>
              <a:t> gives the best national estimate and weak sub-national ones.</a:t>
            </a:r>
          </a:p>
          <a:p>
            <a:pPr lvl="0"/>
            <a:r>
              <a:rPr b="1"/>
              <a:t>Equal allocation</a:t>
            </a:r>
            <a:r>
              <a:rPr/>
              <a:t> gives comparable sub-national estimates and requires weighting for anything national.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stratum estimates need no weights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(by_stratum[</a:t>
            </a:r>
            <a:r>
              <a:rPr>
                <a:solidFill>
                  <a:srgbClr val="4070A0"/>
                </a:solidFill>
                <a:latin typeface="Courier"/>
              </a:rPr>
              <a:t>"rate"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stratum estimates need no weights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(food_insecure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stratum)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direction is not always the same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outcome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"food_insecure"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"improved_water_source"</a:t>
            </a:r>
            <a:r>
              <a:rPr>
                <a:latin typeface="Courier"/>
              </a:rPr>
              <a:t>]: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outcome</a:t>
            </a:r>
            <a:r>
              <a:rPr>
                <a:solidFill>
                  <a:srgbClr val="4070A0"/>
                </a:solidFill>
                <a:latin typeface="Courier"/>
              </a:rPr>
              <a:t>:24}</a:t>
            </a:r>
            <a:r>
              <a:rPr>
                <a:solidFill>
                  <a:srgbClr val="BB6688"/>
                </a:solidFill>
                <a:latin typeface="Courier"/>
              </a:rPr>
              <a:t> unweighted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(survey[outcome]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'true'</a:t>
            </a:r>
            <a:r>
              <a:rPr>
                <a:latin typeface="Courier"/>
              </a:rPr>
              <a:t>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direction is not always the same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(food_insecure, improved_water_source),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(.x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)))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direction is not always the same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Unweighted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Weighted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Food insecure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32.8%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29.1%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Improved water source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62.8%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69.8%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direction is not always the same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So you cannot correct an unweighted figure by rule of thumb — and a report that presents one with a note saying…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to do when there is no frame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Report by stratum only</a:t>
            </a:r>
            <a:r>
              <a:rPr/>
              <a:t>, if the strata are recorded. Sub-national figures are usually what the audience wanted…</a:t>
            </a:r>
          </a:p>
          <a:p>
            <a:pPr lvl="0"/>
            <a:r>
              <a:rPr b="1"/>
              <a:t>Reconstruct approximate weights</a:t>
            </a:r>
            <a:r>
              <a:rPr/>
              <a:t> from an external population source, and document that they are approximate.</a:t>
            </a:r>
          </a:p>
          <a:p>
            <a:pPr lvl="0"/>
            <a:r>
              <a:rPr b="1"/>
              <a:t>Say the survey cannot support a population estimate.</a:t>
            </a:r>
            <a:r>
              <a:rPr/>
              <a:t> This is a real answer and it is better than a number that will…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weights are computable, from the frame this dataset ships.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https://data-analysis.cassion.dev/courses/survey-analysis-sampling/survey-01-why-weights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mean of your sample is not the mean of anything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1 of 8</vt:lpwstr>
  </property>
  <property fmtid="{D5CDD505-2E9C-101B-9397-08002B2CF9AE}" pid="3" name="subtitle">
    <vt:lpwstr>32.8% against 29.1% on the same 996 interviews, and 62.8% against 69.8% on the same households. The gap is the design, and it is not noise.</vt:lpwstr>
  </property>
</Properties>
</file>