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slide" Target="slides/slide29.xml" /><Relationship Id="rId31" Type="http://schemas.openxmlformats.org/officeDocument/2006/relationships/slide" Target="slides/slide30.xml" /><Relationship Id="rId32" Type="http://schemas.openxmlformats.org/officeDocument/2006/relationships/slide" Target="slides/slide31.xml" /><Relationship Id="rId33" Type="http://schemas.openxmlformats.org/officeDocument/2006/relationships/slide" Target="slides/slide32.xml" /><Relationship Id="rId34" Type="http://schemas.openxmlformats.org/officeDocument/2006/relationships/notesMaster" Target="notesMasters/notesMaster1.xml" /><Relationship Id="rId36" Type="http://schemas.openxmlformats.org/officeDocument/2006/relationships/viewProps" Target="viewProps.xml" /><Relationship Id="rId35" Type="http://schemas.openxmlformats.org/officeDocument/2006/relationships/presProps" Target="presProps.xml" /><Relationship Id="rId1" Type="http://schemas.openxmlformats.org/officeDocument/2006/relationships/slideMaster" Target="slideMasters/slideMaster1.xml" /><Relationship Id="rId38" Type="http://schemas.openxmlformats.org/officeDocument/2006/relationships/tableStyles" Target="tableStyles.xml" /><Relationship Id="rId37"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6.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7.xml.rels><?xml version="1.0" encoding="UTF-8"?><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18.xml.rels><?xml version="1.0" encoding="UTF-8"?><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_rels/notesSlide19.xml.rels><?xml version="1.0" encoding="UTF-8"?><Relationships xmlns="http://schemas.openxmlformats.org/package/2006/relationships"><Relationship Id="rId2" Type="http://schemas.openxmlformats.org/officeDocument/2006/relationships/slide" Target="../slides/slide30.xml" /><Relationship Id="rId1" Type="http://schemas.openxmlformats.org/officeDocument/2006/relationships/notesMaster" Target="../notesMasters/notesMaster1.xml" /></Relationships>
</file>

<file path=ppt/notesSlides/_rels/notesSlide20.xml.rels><?xml version="1.0" encoding="UTF-8"?><Relationships xmlns="http://schemas.openxmlformats.org/package/2006/relationships"><Relationship Id="rId2" Type="http://schemas.openxmlformats.org/officeDocument/2006/relationships/slide" Target="../slides/slide31.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Selection probability at each stage, the base weight it implies, the non-response adjustment, and the check that proves the whole thing — weights that sum to 56,428, which is exactly what the frame says exists.</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sampling weight is how many population units this sampled unit stands for. That sentence is the whole of this lesson. Everything else is arithmetic to get there, and every check is a way of asking whether the weights still mean it. The weight is the reciprocal of the probability of selection. A household with a 1-in-60 chance of being picked represents 60 households; a household with a 1-in-18 chance represents 18. Nothing more mysterious than that.</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Twenty-five enumeration areas were drawn from each stratum, with a probability proportional to the households each area holds.</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where </a:t>
            </a:r>
            <a:r>
              <a:rPr>
                <a:latin typeface="Courier"/>
              </a:rPr>
              <a:t>n_h</a:t>
            </a:r>
            <a:r>
              <a:rPr/>
              <a:t> is areas sampled in stratum h (25), </a:t>
            </a:r>
            <a:r>
              <a:rPr>
                <a:latin typeface="Courier"/>
              </a:rPr>
              <a:t>M_i</a:t>
            </a:r>
            <a:r>
              <a:rPr/>
              <a:t> is households in area i, and </a:t>
            </a:r>
            <a:r>
              <a:rPr>
                <a:latin typeface="Courier"/>
              </a:rPr>
              <a:t>M_h</a:t>
            </a:r>
            <a:r>
              <a:rPr/>
              <a:t> is households in the whole stratum.</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larger area is more likely to be selected. That is the point of PPS: it puts the interviews where the people are, which stops a survey spending a third of its budget on hamlets.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Fourteen households were drawn from each selected area, from that area’s listing.</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with </a:t>
            </a:r>
            <a:r>
              <a:rPr>
                <a:latin typeface="Courier"/>
              </a:rPr>
              <a:t>m</a:t>
            </a:r>
            <a:r>
              <a:rPr/>
              <a:t> = 14.</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Multiply them out and </a:t>
            </a:r>
            <a:r>
              <a:rPr>
                <a:latin typeface="Courier"/>
              </a:rPr>
              <a:t>M_i</a:t>
            </a:r>
            <a:r>
              <a:rPr/>
              <a:t> disappears:</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household in a stratum has the same overall probability, regardless of how big its area is. The design is self-weighting within a stratum. Run the code and the minimum and maximum </a:t>
            </a:r>
            <a:r>
              <a:rPr>
                <a:latin typeface="Courier"/>
              </a:rPr>
              <a:t>p_overall</a:t>
            </a:r>
            <a:r>
              <a:rPr/>
              <a:t> are identical within each stratum, which is the arithmetic confirming it. This is not a coincidence or a convenience — it is precisely why PPS is paired with a fixed take, in DHS, in MICS and in SMART. The size measure that decides which areas are visited is cancelled by the size measure that decides how many households are taken. Two consequences worth holding. A weight that varies within a stratum in a PPS design means something is wrong — usually a frame whose size measure is out of date. And the base weight is a property of the stratum, not of the household, so it can be computed in three numbers.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One rural remote household stands for eighteen; one rural accessible household stands for eighty-three. That ratio is the entire difference between 32.8% and 29.1%.</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Fourteen households were selected per area. Fewer were interviewed — 996 of the 1,050 selected. The households that were interviewed have to carry the ones that were not.</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Weights now run from 17.7 to 96.5. Adjust within the area, not within the stratum. The households that did not answer in a given area resemble the households that did answer in that area far more than they resemble the stratum average. Adjusting at stratum level is easier and throws away exactly the information that makes the adjustment worth making. The assumption is stated and it is not free: non-respondents are assumed to resemble respondents in the same area. Where you have reason to think otherwise — locked compounds in one neighbourhood, a security incident on one day — say so in the limitations, because no weight can fix it.</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56,428 and 56,428. The weights sum to exactly the number of households the frame says exist, which is what “how many units this one stands for” has to mean if it means anything. Run this check every time. It catches a stratum whose base weight used the wrong denominator, a non-response adjustment applied twice, and a join that dropped areas — three mistakes that are otherwise invisible because the resulting estimate still looks like a percentage.</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Some software wants weights averaging one rather than summing to the population.</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Proportions and means are identical either way — the scaling cancels. Totals are not. A normalised weight cannot estimate “how many households are food insecure”, only “what share are”. Keep the population-scaled weight as the primary and derive the normalised one where a tool insists.</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more weights fall out of the same logic, and both are routinely got wrong. A person-level weight is the household weight times the household size, because a household of eight represents eight times as many people as it does households.</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That gives 333,336 against 328,127 in the frame listing — 1.6% apart. Twenty households have no recorded size and drop out, and a frame listing is itself an estimate made months earlier. A gap of that size is normal and worth stating; a gap of 20% means something is wrong. A sub-sample weight applies when one unit is chosen from several. One child under five was measured per household, so a measured child in a household with three eligible children represents three children.</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Skip that multiplication and children in large households are under-represented — and large households are systematically poorer, so the bias runs in a predictable direction. On this survey, MUAC-based acute malnutrition is 13.3% among the measured children and 11.4% once the child weights are applied.</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Keep the components, not just the final weight. When somebody asks in a year why one household counts for 96 and another for 18, the answer is in the columns rather than in your memory of a script.</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You can now produce a population estimate. The next unit asks what it cost: how many households a given precision needs, and why the textbook sample size formula gives an answer that is about half of what a cluster survey actually requires.</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xml" /></Relationships>
</file>

<file path=ppt/slides/_rels/slide2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9.xml" /></Relationships>
</file>

<file path=ppt/slides/_rels/slide3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0.xml" /></Relationships>
</file>

<file path=ppt/slides/_rels/slide3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survey-analysis-sampling/survey-02-reconstructing-weight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Building the weights from the frame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Selection probability at each stage, the base weight it implies, the non-response adjustment, and the check that proves the whole thing — weights that sum to 56,428, which is exactly what the frame says exists.</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2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A weight is one number with one meaning</a:t>
            </a:r>
          </a:p>
          <a:p>
            <a:pPr lvl="0"/>
            <a:r>
              <a:rPr/>
              <a:t>Stage one: probability proportional to size</a:t>
            </a:r>
          </a:p>
          <a:p>
            <a:pPr lvl="0"/>
            <a:r>
              <a:rPr/>
              <a:t>Stage two: a fixed take</a:t>
            </a:r>
          </a:p>
          <a:p>
            <a:pPr lvl="0"/>
            <a:r>
              <a:rPr/>
              <a:t>The two probabilities cancel</a:t>
            </a:r>
          </a:p>
          <a:p>
            <a:pPr lvl="0"/>
            <a:r>
              <a:rPr/>
              <a:t>The non-response adjustment</a:t>
            </a:r>
          </a:p>
          <a:p>
            <a:pPr lvl="0"/>
            <a:r>
              <a:rPr/>
              <a:t>The check that proves the whole construction</a:t>
            </a:r>
          </a:p>
          <a:p>
            <a:pPr lvl="0"/>
            <a:r>
              <a:rPr/>
              <a:t>Normalised weights, and when to use them</a:t>
            </a:r>
          </a:p>
          <a:p>
            <a:pPr lvl="0"/>
            <a:r>
              <a:rPr/>
              <a:t>Person-level and sub-sample weights</a:t>
            </a:r>
          </a:p>
          <a:p>
            <a:pPr lvl="0"/>
            <a:r>
              <a:rPr/>
              <a:t>Save the weights beside the data</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weight is one number with one meaning</a:t>
            </a:r>
          </a:p>
        </p:txBody>
      </p:sp>
      <p:sp>
        <p:nvSpPr>
          <p:cNvPr id="3" name="Content Placeholder 2"/>
          <p:cNvSpPr>
            <a:spLocks noGrp="1"/>
          </p:cNvSpPr>
          <p:nvPr>
            <p:ph idx="1"/>
          </p:nvPr>
        </p:nvSpPr>
        <p:spPr/>
        <p:txBody>
          <a:bodyPr/>
          <a:lstStyle/>
          <a:p>
            <a:pPr lvl="0"/>
            <a:r>
              <a:rPr/>
              <a:t>A sampling weight is how many population units this sampled unit stands for</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Stage one: probability proportional to size — Example</a:t>
            </a:r>
          </a:p>
        </p:txBody>
      </p:sp>
      <p:sp>
        <p:nvSpPr>
          <p:cNvPr id="3" name="Content Placeholder 2"/>
          <p:cNvSpPr>
            <a:spLocks noGrp="1"/>
          </p:cNvSpPr>
          <p:nvPr>
            <p:ph idx="1"/>
          </p:nvPr>
        </p:nvSpPr>
        <p:spPr/>
        <p:txBody>
          <a:bodyPr/>
          <a:lstStyle/>
          <a:p>
            <a:pPr lvl="0" indent="0">
              <a:buNone/>
            </a:pPr>
            <a:r>
              <a:rPr>
                <a:latin typeface="Courier"/>
              </a:rPr>
              <a:t>P(area i selected) = n_h * M_i / M_h</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Stage one: probability proportional to size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frame </a:t>
            </a:r>
            <a:r>
              <a:rPr>
                <a:solidFill>
                  <a:srgbClr val="666666"/>
                </a:solidFill>
                <a:latin typeface="Courier"/>
              </a:rPr>
              <a:t>=</a:t>
            </a:r>
            <a:r>
              <a:rPr>
                <a:latin typeface="Courier"/>
              </a:rPr>
              <a:t> pd.read_csv(</a:t>
            </a:r>
            <a:r>
              <a:rPr>
                <a:solidFill>
                  <a:srgbClr val="4070A0"/>
                </a:solidFill>
                <a:latin typeface="Courier"/>
              </a:rPr>
              <a:t>"household-survey-frame-2025.v1.csv"</a:t>
            </a:r>
            <a:r>
              <a:rPr>
                <a:latin typeface="Courier"/>
              </a:rPr>
              <a:t>)</a:t>
            </a:r>
            <a:br/>
            <a:br/>
            <a:r>
              <a:rPr>
                <a:latin typeface="Courier"/>
              </a:rPr>
              <a:t>stratum_households </a:t>
            </a:r>
            <a:r>
              <a:rPr>
                <a:solidFill>
                  <a:srgbClr val="666666"/>
                </a:solidFill>
                <a:latin typeface="Courier"/>
              </a:rPr>
              <a:t>=</a:t>
            </a:r>
            <a:r>
              <a:rPr>
                <a:latin typeface="Courier"/>
              </a:rPr>
              <a:t> frame.groupby(</a:t>
            </a:r>
            <a:r>
              <a:rPr>
                <a:solidFill>
                  <a:srgbClr val="4070A0"/>
                </a:solidFill>
                <a:latin typeface="Courier"/>
              </a:rPr>
              <a:t>"stratum"</a:t>
            </a:r>
            <a:r>
              <a:rPr>
                <a:latin typeface="Courier"/>
              </a:rPr>
              <a:t>)[</a:t>
            </a:r>
            <a:r>
              <a:rPr>
                <a:solidFill>
                  <a:srgbClr val="4070A0"/>
                </a:solidFill>
                <a:latin typeface="Courier"/>
              </a:rPr>
              <a:t>"households"</a:t>
            </a:r>
            <a:r>
              <a:rPr>
                <a:latin typeface="Courier"/>
              </a:rPr>
              <a:t>].</a:t>
            </a:r>
            <a:r>
              <a:rPr>
                <a:solidFill>
                  <a:srgbClr val="008000"/>
                </a:solidFill>
                <a:latin typeface="Courier"/>
              </a:rPr>
              <a:t>sum</a:t>
            </a:r>
            <a:r>
              <a:rPr>
                <a:latin typeface="Courier"/>
              </a:rPr>
              <a:t>()</a:t>
            </a:r>
            <a:br/>
            <a:r>
              <a:rPr>
                <a:latin typeface="Courier"/>
              </a:rPr>
              <a:t>selected </a:t>
            </a:r>
            <a:r>
              <a:rPr>
                <a:solidFill>
                  <a:srgbClr val="666666"/>
                </a:solidFill>
                <a:latin typeface="Courier"/>
              </a:rPr>
              <a:t>=</a:t>
            </a:r>
            <a:r>
              <a:rPr>
                <a:latin typeface="Courier"/>
              </a:rPr>
              <a:t> frame[frame[</a:t>
            </a:r>
            <a:r>
              <a:rPr>
                <a:solidFill>
                  <a:srgbClr val="4070A0"/>
                </a:solidFill>
                <a:latin typeface="Courier"/>
              </a:rPr>
              <a:t>"selected"</a:t>
            </a:r>
            <a:r>
              <a:rPr>
                <a:latin typeface="Courier"/>
              </a:rPr>
              <a:t>] </a:t>
            </a:r>
            <a:r>
              <a:rPr>
                <a:solidFill>
                  <a:srgbClr val="666666"/>
                </a:solidFill>
                <a:latin typeface="Courier"/>
              </a:rPr>
              <a:t>==</a:t>
            </a:r>
            <a:r>
              <a:rPr>
                <a:latin typeface="Courier"/>
              </a:rPr>
              <a:t> </a:t>
            </a:r>
            <a:r>
              <a:rPr>
                <a:solidFill>
                  <a:srgbClr val="19177C"/>
                </a:solidFill>
                <a:latin typeface="Courier"/>
              </a:rPr>
              <a:t>True</a:t>
            </a:r>
            <a:r>
              <a:rPr>
                <a:latin typeface="Courier"/>
              </a:rPr>
              <a:t>].copy()</a:t>
            </a:r>
            <a:br/>
            <a:br/>
            <a:r>
              <a:rPr>
                <a:latin typeface="Courier"/>
              </a:rPr>
              <a:t>selected[</a:t>
            </a:r>
            <a:r>
              <a:rPr>
                <a:solidFill>
                  <a:srgbClr val="4070A0"/>
                </a:solidFill>
                <a:latin typeface="Courier"/>
              </a:rPr>
              <a:t>"p_stage1"</a:t>
            </a:r>
            <a:r>
              <a:rPr>
                <a:latin typeface="Courier"/>
              </a:rPr>
              <a:t>] </a:t>
            </a:r>
            <a:r>
              <a:rPr>
                <a:solidFill>
                  <a:srgbClr val="666666"/>
                </a:solidFill>
                <a:latin typeface="Courier"/>
              </a:rPr>
              <a:t>=</a:t>
            </a:r>
            <a:r>
              <a:rPr>
                <a:latin typeface="Courier"/>
              </a:rPr>
              <a:t> (</a:t>
            </a:r>
            <a:br/>
            <a:r>
              <a:rPr>
                <a:latin typeface="Courier"/>
              </a:rPr>
              <a:t>    </a:t>
            </a:r>
            <a:r>
              <a:rPr>
                <a:solidFill>
                  <a:srgbClr val="40A070"/>
                </a:solidFill>
                <a:latin typeface="Courier"/>
              </a:rPr>
              <a:t>25</a:t>
            </a:r>
            <a:r>
              <a:rPr>
                <a:latin typeface="Courier"/>
              </a:rPr>
              <a:t> </a:t>
            </a:r>
            <a:r>
              <a:rPr>
                <a:solidFill>
                  <a:srgbClr val="666666"/>
                </a:solidFill>
                <a:latin typeface="Courier"/>
              </a:rPr>
              <a:t>*</a:t>
            </a:r>
            <a:r>
              <a:rPr>
                <a:latin typeface="Courier"/>
              </a:rPr>
              <a:t> selected[</a:t>
            </a:r>
            <a:r>
              <a:rPr>
                <a:solidFill>
                  <a:srgbClr val="4070A0"/>
                </a:solidFill>
                <a:latin typeface="Courier"/>
              </a:rPr>
              <a:t>"households"</a:t>
            </a:r>
            <a:r>
              <a:rPr>
                <a:latin typeface="Courier"/>
              </a:rPr>
              <a:t>] </a:t>
            </a:r>
            <a:r>
              <a:rPr>
                <a:solidFill>
                  <a:srgbClr val="666666"/>
                </a:solidFill>
                <a:latin typeface="Courier"/>
              </a:rPr>
              <a:t>/</a:t>
            </a:r>
            <a:r>
              <a:rPr>
                <a:latin typeface="Courier"/>
              </a:rPr>
              <a:t> selected[</a:t>
            </a:r>
            <a:r>
              <a:rPr>
                <a:solidFill>
                  <a:srgbClr val="4070A0"/>
                </a:solidFill>
                <a:latin typeface="Courier"/>
              </a:rPr>
              <a:t>"stratum"</a:t>
            </a:r>
            <a:r>
              <a:rPr>
                <a:latin typeface="Courier"/>
              </a:rPr>
              <a:t>].</a:t>
            </a:r>
            <a:r>
              <a:rPr>
                <a:solidFill>
                  <a:srgbClr val="008000"/>
                </a:solidFill>
                <a:latin typeface="Courier"/>
              </a:rPr>
              <a:t>map</a:t>
            </a:r>
            <a:r>
              <a:rPr>
                <a:latin typeface="Courier"/>
              </a:rPr>
              <a:t>(stratum_households)</a:t>
            </a:r>
            <a:br/>
            <a:r>
              <a:rPr>
                <a:latin typeface="Courier"/>
              </a:rPr>
              <a:t>)</a:t>
            </a:r>
            <a:br/>
            <a:r>
              <a:rPr>
                <a:solidFill>
                  <a:srgbClr val="008000"/>
                </a:solidFill>
                <a:latin typeface="Courier"/>
              </a:rPr>
              <a:t>print</a:t>
            </a:r>
            <a:r>
              <a:rPr>
                <a:latin typeface="Courier"/>
              </a:rPr>
              <a:t>(selected[[</a:t>
            </a:r>
            <a:r>
              <a:rPr>
                <a:solidFill>
                  <a:srgbClr val="4070A0"/>
                </a:solidFill>
                <a:latin typeface="Courier"/>
              </a:rPr>
              <a:t>"ea_id"</a:t>
            </a:r>
            <a:r>
              <a:rPr>
                <a:latin typeface="Courier"/>
              </a:rPr>
              <a:t>, </a:t>
            </a:r>
            <a:r>
              <a:rPr>
                <a:solidFill>
                  <a:srgbClr val="4070A0"/>
                </a:solidFill>
                <a:latin typeface="Courier"/>
              </a:rPr>
              <a:t>"stratum"</a:t>
            </a:r>
            <a:r>
              <a:rPr>
                <a:latin typeface="Courier"/>
              </a:rPr>
              <a:t>, </a:t>
            </a:r>
            <a:r>
              <a:rPr>
                <a:solidFill>
                  <a:srgbClr val="4070A0"/>
                </a:solidFill>
                <a:latin typeface="Courier"/>
              </a:rPr>
              <a:t>"households"</a:t>
            </a:r>
            <a:r>
              <a:rPr>
                <a:latin typeface="Courier"/>
              </a:rPr>
              <a:t>, </a:t>
            </a:r>
            <a:r>
              <a:rPr>
                <a:solidFill>
                  <a:srgbClr val="4070A0"/>
                </a:solidFill>
                <a:latin typeface="Courier"/>
              </a:rPr>
              <a:t>"p_stage1"</a:t>
            </a:r>
            <a:r>
              <a:rPr>
                <a:latin typeface="Courier"/>
              </a:rPr>
              <a:t>]].head())</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Stage one: probability proportional to size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stratum_households </a:t>
            </a:r>
            <a:r>
              <a:rPr>
                <a:solidFill>
                  <a:srgbClr val="007020"/>
                </a:solidFill>
                <a:latin typeface="Courier"/>
              </a:rPr>
              <a:t>&lt;-</a:t>
            </a:r>
            <a:r>
              <a:rPr>
                <a:latin typeface="Courier"/>
              </a:rPr>
              <a:t> frame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M_h =</a:t>
            </a:r>
            <a:r>
              <a:rPr>
                <a:latin typeface="Courier"/>
              </a:rPr>
              <a:t> </a:t>
            </a:r>
            <a:r>
              <a:rPr>
                <a:solidFill>
                  <a:srgbClr val="06287E"/>
                </a:solidFill>
                <a:latin typeface="Courier"/>
              </a:rPr>
              <a:t>sum</a:t>
            </a:r>
            <a:r>
              <a:rPr>
                <a:latin typeface="Courier"/>
              </a:rPr>
              <a:t>(households), </a:t>
            </a:r>
            <a:r>
              <a:rPr>
                <a:solidFill>
                  <a:srgbClr val="7D9029"/>
                </a:solidFill>
                <a:latin typeface="Courier"/>
              </a:rPr>
              <a:t>.by =</a:t>
            </a:r>
            <a:r>
              <a:rPr>
                <a:latin typeface="Courier"/>
              </a:rPr>
              <a:t> stratum)</a:t>
            </a:r>
            <a:br/>
            <a:br/>
            <a:r>
              <a:rPr>
                <a:latin typeface="Courier"/>
              </a:rPr>
              <a:t>selected </a:t>
            </a:r>
            <a:r>
              <a:rPr>
                <a:solidFill>
                  <a:srgbClr val="007020"/>
                </a:solidFill>
                <a:latin typeface="Courier"/>
              </a:rPr>
              <a:t>&lt;-</a:t>
            </a:r>
            <a:r>
              <a:rPr>
                <a:latin typeface="Courier"/>
              </a:rPr>
              <a:t> frame </a:t>
            </a:r>
            <a:r>
              <a:rPr>
                <a:solidFill>
                  <a:srgbClr val="4070A0"/>
                </a:solidFill>
                <a:latin typeface="Courier"/>
              </a:rPr>
              <a:t>|&gt;</a:t>
            </a:r>
            <a:br/>
            <a:r>
              <a:rPr>
                <a:latin typeface="Courier"/>
              </a:rPr>
              <a:t>  </a:t>
            </a:r>
            <a:r>
              <a:rPr>
                <a:solidFill>
                  <a:srgbClr val="06287E"/>
                </a:solidFill>
                <a:latin typeface="Courier"/>
              </a:rPr>
              <a:t>filter</a:t>
            </a:r>
            <a:r>
              <a:rPr>
                <a:latin typeface="Courier"/>
              </a:rPr>
              <a:t>(selected) </a:t>
            </a:r>
            <a:r>
              <a:rPr>
                <a:solidFill>
                  <a:srgbClr val="4070A0"/>
                </a:solidFill>
                <a:latin typeface="Courier"/>
              </a:rPr>
              <a:t>|&gt;</a:t>
            </a:r>
            <a:br/>
            <a:r>
              <a:rPr>
                <a:latin typeface="Courier"/>
              </a:rPr>
              <a:t>  </a:t>
            </a:r>
            <a:r>
              <a:rPr>
                <a:solidFill>
                  <a:srgbClr val="06287E"/>
                </a:solidFill>
                <a:latin typeface="Courier"/>
              </a:rPr>
              <a:t>left_join</a:t>
            </a:r>
            <a:r>
              <a:rPr>
                <a:latin typeface="Courier"/>
              </a:rPr>
              <a:t>(stratum_households, </a:t>
            </a:r>
            <a:r>
              <a:rPr>
                <a:solidFill>
                  <a:srgbClr val="7D9029"/>
                </a:solidFill>
                <a:latin typeface="Courier"/>
              </a:rPr>
              <a:t>by =</a:t>
            </a:r>
            <a:r>
              <a:rPr>
                <a:latin typeface="Courier"/>
              </a:rPr>
              <a:t> </a:t>
            </a:r>
            <a:r>
              <a:rPr>
                <a:solidFill>
                  <a:srgbClr val="4070A0"/>
                </a:solidFill>
                <a:latin typeface="Courier"/>
              </a:rPr>
              <a:t>"stratum"</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p_stage1 =</a:t>
            </a:r>
            <a:r>
              <a:rPr>
                <a:latin typeface="Courier"/>
              </a:rPr>
              <a:t> </a:t>
            </a:r>
            <a:r>
              <a:rPr>
                <a:solidFill>
                  <a:srgbClr val="40A070"/>
                </a:solidFill>
                <a:latin typeface="Courier"/>
              </a:rPr>
              <a:t>25</a:t>
            </a:r>
            <a:r>
              <a:rPr>
                <a:latin typeface="Courier"/>
              </a:rPr>
              <a:t> </a:t>
            </a:r>
            <a:r>
              <a:rPr>
                <a:solidFill>
                  <a:srgbClr val="4070A0"/>
                </a:solidFill>
                <a:latin typeface="Courier"/>
              </a:rPr>
              <a:t>*</a:t>
            </a:r>
            <a:r>
              <a:rPr>
                <a:latin typeface="Courier"/>
              </a:rPr>
              <a:t> households </a:t>
            </a:r>
            <a:r>
              <a:rPr>
                <a:solidFill>
                  <a:srgbClr val="4070A0"/>
                </a:solidFill>
                <a:latin typeface="Courier"/>
              </a:rPr>
              <a:t>/</a:t>
            </a:r>
            <a:r>
              <a:rPr>
                <a:latin typeface="Courier"/>
              </a:rPr>
              <a:t> M_h)</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Stage two: a fixed take — Example</a:t>
            </a:r>
          </a:p>
        </p:txBody>
      </p:sp>
      <p:sp>
        <p:nvSpPr>
          <p:cNvPr id="3" name="Content Placeholder 2"/>
          <p:cNvSpPr>
            <a:spLocks noGrp="1"/>
          </p:cNvSpPr>
          <p:nvPr>
            <p:ph idx="1"/>
          </p:nvPr>
        </p:nvSpPr>
        <p:spPr/>
        <p:txBody>
          <a:bodyPr/>
          <a:lstStyle/>
          <a:p>
            <a:pPr lvl="0" indent="0">
              <a:buNone/>
            </a:pPr>
            <a:r>
              <a:rPr>
                <a:latin typeface="Courier"/>
              </a:rPr>
              <a:t>P(household selected | area selected) = m / M_i</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Stage two: a fixed take — In Python</a:t>
            </a:r>
          </a:p>
        </p:txBody>
      </p:sp>
      <p:sp>
        <p:nvSpPr>
          <p:cNvPr id="3" name="Content Placeholder 2"/>
          <p:cNvSpPr>
            <a:spLocks noGrp="1"/>
          </p:cNvSpPr>
          <p:nvPr>
            <p:ph idx="1"/>
          </p:nvPr>
        </p:nvSpPr>
        <p:spPr/>
        <p:txBody>
          <a:bodyPr/>
          <a:lstStyle/>
          <a:p>
            <a:pPr lvl="0" indent="0">
              <a:buNone/>
            </a:pPr>
            <a:r>
              <a:rPr>
                <a:latin typeface="Courier"/>
              </a:rPr>
              <a:t>selected[</a:t>
            </a:r>
            <a:r>
              <a:rPr>
                <a:solidFill>
                  <a:srgbClr val="4070A0"/>
                </a:solidFill>
                <a:latin typeface="Courier"/>
              </a:rPr>
              <a:t>"p_stage2"</a:t>
            </a:r>
            <a:r>
              <a:rPr>
                <a:latin typeface="Courier"/>
              </a:rPr>
              <a:t>] </a:t>
            </a:r>
            <a:r>
              <a:rPr>
                <a:solidFill>
                  <a:srgbClr val="666666"/>
                </a:solidFill>
                <a:latin typeface="Courier"/>
              </a:rPr>
              <a:t>=</a:t>
            </a:r>
            <a:r>
              <a:rPr>
                <a:latin typeface="Courier"/>
              </a:rPr>
              <a:t> </a:t>
            </a:r>
            <a:r>
              <a:rPr>
                <a:solidFill>
                  <a:srgbClr val="40A070"/>
                </a:solidFill>
                <a:latin typeface="Courier"/>
              </a:rPr>
              <a:t>14</a:t>
            </a:r>
            <a:r>
              <a:rPr>
                <a:latin typeface="Courier"/>
              </a:rPr>
              <a:t> </a:t>
            </a:r>
            <a:r>
              <a:rPr>
                <a:solidFill>
                  <a:srgbClr val="666666"/>
                </a:solidFill>
                <a:latin typeface="Courier"/>
              </a:rPr>
              <a:t>/</a:t>
            </a:r>
            <a:r>
              <a:rPr>
                <a:latin typeface="Courier"/>
              </a:rPr>
              <a:t> selected[</a:t>
            </a:r>
            <a:r>
              <a:rPr>
                <a:solidFill>
                  <a:srgbClr val="4070A0"/>
                </a:solidFill>
                <a:latin typeface="Courier"/>
              </a:rPr>
              <a:t>"households"</a:t>
            </a:r>
            <a:r>
              <a:rPr>
                <a:latin typeface="Courier"/>
              </a:rPr>
              <a:t>]</a:t>
            </a:r>
            <a:br/>
            <a:r>
              <a:rPr>
                <a:latin typeface="Courier"/>
              </a:rPr>
              <a:t>selected[</a:t>
            </a:r>
            <a:r>
              <a:rPr>
                <a:solidFill>
                  <a:srgbClr val="4070A0"/>
                </a:solidFill>
                <a:latin typeface="Courier"/>
              </a:rPr>
              <a:t>"p_overall"</a:t>
            </a:r>
            <a:r>
              <a:rPr>
                <a:latin typeface="Courier"/>
              </a:rPr>
              <a:t>] </a:t>
            </a:r>
            <a:r>
              <a:rPr>
                <a:solidFill>
                  <a:srgbClr val="666666"/>
                </a:solidFill>
                <a:latin typeface="Courier"/>
              </a:rPr>
              <a:t>=</a:t>
            </a:r>
            <a:r>
              <a:rPr>
                <a:latin typeface="Courier"/>
              </a:rPr>
              <a:t> selected[</a:t>
            </a:r>
            <a:r>
              <a:rPr>
                <a:solidFill>
                  <a:srgbClr val="4070A0"/>
                </a:solidFill>
                <a:latin typeface="Courier"/>
              </a:rPr>
              <a:t>"p_stage1"</a:t>
            </a:r>
            <a:r>
              <a:rPr>
                <a:latin typeface="Courier"/>
              </a:rPr>
              <a:t>] </a:t>
            </a:r>
            <a:r>
              <a:rPr>
                <a:solidFill>
                  <a:srgbClr val="666666"/>
                </a:solidFill>
                <a:latin typeface="Courier"/>
              </a:rPr>
              <a:t>*</a:t>
            </a:r>
            <a:r>
              <a:rPr>
                <a:latin typeface="Courier"/>
              </a:rPr>
              <a:t> selected[</a:t>
            </a:r>
            <a:r>
              <a:rPr>
                <a:solidFill>
                  <a:srgbClr val="4070A0"/>
                </a:solidFill>
                <a:latin typeface="Courier"/>
              </a:rPr>
              <a:t>"p_stage2"</a:t>
            </a:r>
            <a:r>
              <a:rPr>
                <a:latin typeface="Courier"/>
              </a:rPr>
              <a:t>]</a:t>
            </a:r>
            <a:br/>
            <a:r>
              <a:rPr>
                <a:solidFill>
                  <a:srgbClr val="008000"/>
                </a:solidFill>
                <a:latin typeface="Courier"/>
              </a:rPr>
              <a:t>print</a:t>
            </a:r>
            <a:r>
              <a:rPr>
                <a:latin typeface="Courier"/>
              </a:rPr>
              <a:t>(selected.groupby(</a:t>
            </a:r>
            <a:r>
              <a:rPr>
                <a:solidFill>
                  <a:srgbClr val="4070A0"/>
                </a:solidFill>
                <a:latin typeface="Courier"/>
              </a:rPr>
              <a:t>"stratum"</a:t>
            </a:r>
            <a:r>
              <a:rPr>
                <a:latin typeface="Courier"/>
              </a:rPr>
              <a:t>)[</a:t>
            </a:r>
            <a:r>
              <a:rPr>
                <a:solidFill>
                  <a:srgbClr val="4070A0"/>
                </a:solidFill>
                <a:latin typeface="Courier"/>
              </a:rPr>
              <a:t>"p_overall"</a:t>
            </a:r>
            <a:r>
              <a:rPr>
                <a:latin typeface="Courier"/>
              </a:rPr>
              <a:t>].describe()[[</a:t>
            </a:r>
            <a:r>
              <a:rPr>
                <a:solidFill>
                  <a:srgbClr val="4070A0"/>
                </a:solidFill>
                <a:latin typeface="Courier"/>
              </a:rPr>
              <a:t>"min"</a:t>
            </a:r>
            <a:r>
              <a:rPr>
                <a:latin typeface="Courier"/>
              </a:rPr>
              <a:t>, </a:t>
            </a:r>
            <a:r>
              <a:rPr>
                <a:solidFill>
                  <a:srgbClr val="4070A0"/>
                </a:solidFill>
                <a:latin typeface="Courier"/>
              </a:rPr>
              <a:t>"max"</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Stage two: a fixed take — In R</a:t>
            </a:r>
          </a:p>
        </p:txBody>
      </p:sp>
      <p:sp>
        <p:nvSpPr>
          <p:cNvPr id="3" name="Content Placeholder 2"/>
          <p:cNvSpPr>
            <a:spLocks noGrp="1"/>
          </p:cNvSpPr>
          <p:nvPr>
            <p:ph idx="1"/>
          </p:nvPr>
        </p:nvSpPr>
        <p:spPr/>
        <p:txBody>
          <a:bodyPr/>
          <a:lstStyle/>
          <a:p>
            <a:pPr lvl="0" indent="0">
              <a:buNone/>
            </a:pPr>
            <a:r>
              <a:rPr>
                <a:latin typeface="Courier"/>
              </a:rPr>
              <a:t>selected </a:t>
            </a:r>
            <a:r>
              <a:rPr>
                <a:solidFill>
                  <a:srgbClr val="007020"/>
                </a:solidFill>
                <a:latin typeface="Courier"/>
              </a:rPr>
              <a:t>&lt;-</a:t>
            </a:r>
            <a:r>
              <a:rPr>
                <a:latin typeface="Courier"/>
              </a:rPr>
              <a:t> selected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p_stage2 =</a:t>
            </a:r>
            <a:r>
              <a:rPr>
                <a:latin typeface="Courier"/>
              </a:rPr>
              <a:t> </a:t>
            </a:r>
            <a:r>
              <a:rPr>
                <a:solidFill>
                  <a:srgbClr val="40A070"/>
                </a:solidFill>
                <a:latin typeface="Courier"/>
              </a:rPr>
              <a:t>14</a:t>
            </a:r>
            <a:r>
              <a:rPr>
                <a:latin typeface="Courier"/>
              </a:rPr>
              <a:t> </a:t>
            </a:r>
            <a:r>
              <a:rPr>
                <a:solidFill>
                  <a:srgbClr val="4070A0"/>
                </a:solidFill>
                <a:latin typeface="Courier"/>
              </a:rPr>
              <a:t>/</a:t>
            </a:r>
            <a:r>
              <a:rPr>
                <a:latin typeface="Courier"/>
              </a:rPr>
              <a:t> households,</a:t>
            </a:r>
            <a:br/>
            <a:r>
              <a:rPr>
                <a:latin typeface="Courier"/>
              </a:rPr>
              <a:t>         </a:t>
            </a:r>
            <a:r>
              <a:rPr>
                <a:solidFill>
                  <a:srgbClr val="7D9029"/>
                </a:solidFill>
                <a:latin typeface="Courier"/>
              </a:rPr>
              <a:t>p_overall =</a:t>
            </a:r>
            <a:r>
              <a:rPr>
                <a:latin typeface="Courier"/>
              </a:rPr>
              <a:t> p_stage1 </a:t>
            </a:r>
            <a:r>
              <a:rPr>
                <a:solidFill>
                  <a:srgbClr val="4070A0"/>
                </a:solidFill>
                <a:latin typeface="Courier"/>
              </a:rPr>
              <a:t>*</a:t>
            </a:r>
            <a:r>
              <a:rPr>
                <a:latin typeface="Courier"/>
              </a:rPr>
              <a:t> p_stage2)</a:t>
            </a:r>
            <a:br/>
            <a:br/>
            <a:r>
              <a:rPr>
                <a:latin typeface="Courier"/>
              </a:rPr>
              <a:t>selected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min =</a:t>
            </a:r>
            <a:r>
              <a:rPr>
                <a:latin typeface="Courier"/>
              </a:rPr>
              <a:t> </a:t>
            </a:r>
            <a:r>
              <a:rPr>
                <a:solidFill>
                  <a:srgbClr val="06287E"/>
                </a:solidFill>
                <a:latin typeface="Courier"/>
              </a:rPr>
              <a:t>min</a:t>
            </a:r>
            <a:r>
              <a:rPr>
                <a:latin typeface="Courier"/>
              </a:rPr>
              <a:t>(p_overall), </a:t>
            </a:r>
            <a:r>
              <a:rPr>
                <a:solidFill>
                  <a:srgbClr val="7D9029"/>
                </a:solidFill>
                <a:latin typeface="Courier"/>
              </a:rPr>
              <a:t>max =</a:t>
            </a:r>
            <a:r>
              <a:rPr>
                <a:latin typeface="Courier"/>
              </a:rPr>
              <a:t> </a:t>
            </a:r>
            <a:r>
              <a:rPr>
                <a:solidFill>
                  <a:srgbClr val="06287E"/>
                </a:solidFill>
                <a:latin typeface="Courier"/>
              </a:rPr>
              <a:t>max</a:t>
            </a:r>
            <a:r>
              <a:rPr>
                <a:latin typeface="Courier"/>
              </a:rPr>
              <a:t>(p_overall), </a:t>
            </a:r>
            <a:r>
              <a:rPr>
                <a:solidFill>
                  <a:srgbClr val="7D9029"/>
                </a:solidFill>
                <a:latin typeface="Courier"/>
              </a:rPr>
              <a:t>.by =</a:t>
            </a:r>
            <a:r>
              <a:rPr>
                <a:latin typeface="Courier"/>
              </a:rPr>
              <a:t> stratum)</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two probabilities cancel — Example</a:t>
            </a:r>
          </a:p>
        </p:txBody>
      </p:sp>
      <p:sp>
        <p:nvSpPr>
          <p:cNvPr id="3" name="Content Placeholder 2"/>
          <p:cNvSpPr>
            <a:spLocks noGrp="1"/>
          </p:cNvSpPr>
          <p:nvPr>
            <p:ph idx="1"/>
          </p:nvPr>
        </p:nvSpPr>
        <p:spPr/>
        <p:txBody>
          <a:bodyPr/>
          <a:lstStyle/>
          <a:p>
            <a:pPr lvl="0" indent="0">
              <a:buNone/>
            </a:pPr>
            <a:r>
              <a:rPr>
                <a:latin typeface="Courier"/>
              </a:rPr>
              <a:t>P(household) = (n_h * M_i / M_h) * (m / M_i) = n_h * m / M_h</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two probabilities cancel</a:t>
            </a:r>
          </a:p>
        </p:txBody>
      </p:sp>
      <p:sp>
        <p:nvSpPr>
          <p:cNvPr id="3" name="Content Placeholder 2"/>
          <p:cNvSpPr>
            <a:spLocks noGrp="1"/>
          </p:cNvSpPr>
          <p:nvPr>
            <p:ph idx="1"/>
          </p:nvPr>
        </p:nvSpPr>
        <p:spPr/>
        <p:txBody>
          <a:bodyPr/>
          <a:lstStyle/>
          <a:p>
            <a:pPr lvl="0"/>
            <a:r>
              <a:rPr/>
              <a:t>Two consequences worth holding — A weight that varies within a stratum in a PPS design means something is wrong —…</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two probabilities cancel — In Python</a:t>
            </a:r>
          </a:p>
        </p:txBody>
      </p:sp>
      <p:sp>
        <p:nvSpPr>
          <p:cNvPr id="3" name="Content Placeholder 2"/>
          <p:cNvSpPr>
            <a:spLocks noGrp="1"/>
          </p:cNvSpPr>
          <p:nvPr>
            <p:ph idx="1"/>
          </p:nvPr>
        </p:nvSpPr>
        <p:spPr/>
        <p:txBody>
          <a:bodyPr/>
          <a:lstStyle/>
          <a:p>
            <a:pPr lvl="0" indent="0">
              <a:buNone/>
            </a:pPr>
            <a:r>
              <a:rPr>
                <a:latin typeface="Courier"/>
              </a:rPr>
              <a:t>base_weight </a:t>
            </a:r>
            <a:r>
              <a:rPr>
                <a:solidFill>
                  <a:srgbClr val="666666"/>
                </a:solidFill>
                <a:latin typeface="Courier"/>
              </a:rPr>
              <a:t>=</a:t>
            </a:r>
            <a:r>
              <a:rPr>
                <a:latin typeface="Courier"/>
              </a:rPr>
              <a:t> stratum_households </a:t>
            </a:r>
            <a:r>
              <a:rPr>
                <a:solidFill>
                  <a:srgbClr val="666666"/>
                </a:solidFill>
                <a:latin typeface="Courier"/>
              </a:rPr>
              <a:t>/</a:t>
            </a:r>
            <a:r>
              <a:rPr>
                <a:latin typeface="Courier"/>
              </a:rPr>
              <a:t> (</a:t>
            </a:r>
            <a:r>
              <a:rPr>
                <a:solidFill>
                  <a:srgbClr val="40A070"/>
                </a:solidFill>
                <a:latin typeface="Courier"/>
              </a:rPr>
              <a:t>25</a:t>
            </a:r>
            <a:r>
              <a:rPr>
                <a:latin typeface="Courier"/>
              </a:rPr>
              <a:t> </a:t>
            </a:r>
            <a:r>
              <a:rPr>
                <a:solidFill>
                  <a:srgbClr val="666666"/>
                </a:solidFill>
                <a:latin typeface="Courier"/>
              </a:rPr>
              <a:t>*</a:t>
            </a:r>
            <a:r>
              <a:rPr>
                <a:latin typeface="Courier"/>
              </a:rPr>
              <a:t> </a:t>
            </a:r>
            <a:r>
              <a:rPr>
                <a:solidFill>
                  <a:srgbClr val="40A070"/>
                </a:solidFill>
                <a:latin typeface="Courier"/>
              </a:rPr>
              <a:t>14</a:t>
            </a:r>
            <a:r>
              <a:rPr>
                <a:latin typeface="Courier"/>
              </a:rPr>
              <a:t>)</a:t>
            </a:r>
            <a:br/>
            <a:r>
              <a:rPr>
                <a:solidFill>
                  <a:srgbClr val="008000"/>
                </a:solidFill>
                <a:latin typeface="Courier"/>
              </a:rPr>
              <a:t>print</a:t>
            </a:r>
            <a:r>
              <a:rPr>
                <a:latin typeface="Courier"/>
              </a:rPr>
              <a:t>(base_weight.</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two probabilities cancel — In R</a:t>
            </a:r>
          </a:p>
        </p:txBody>
      </p:sp>
      <p:sp>
        <p:nvSpPr>
          <p:cNvPr id="3" name="Content Placeholder 2"/>
          <p:cNvSpPr>
            <a:spLocks noGrp="1"/>
          </p:cNvSpPr>
          <p:nvPr>
            <p:ph idx="1"/>
          </p:nvPr>
        </p:nvSpPr>
        <p:spPr/>
        <p:txBody>
          <a:bodyPr/>
          <a:lstStyle/>
          <a:p>
            <a:pPr lvl="0" indent="0">
              <a:buNone/>
            </a:pPr>
            <a:r>
              <a:rPr>
                <a:latin typeface="Courier"/>
              </a:rPr>
              <a:t>stratum_households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7D9029"/>
                </a:solidFill>
                <a:latin typeface="Courier"/>
              </a:rPr>
              <a:t>base_weight =</a:t>
            </a:r>
            <a:r>
              <a:rPr>
                <a:latin typeface="Courier"/>
              </a:rPr>
              <a:t> M_h </a:t>
            </a:r>
            <a:r>
              <a:rPr>
                <a:solidFill>
                  <a:srgbClr val="4070A0"/>
                </a:solidFill>
                <a:latin typeface="Courier"/>
              </a:rPr>
              <a:t>/</a:t>
            </a:r>
            <a:r>
              <a:rPr>
                <a:latin typeface="Courier"/>
              </a:rPr>
              <a:t> (</a:t>
            </a:r>
            <a:r>
              <a:rPr>
                <a:solidFill>
                  <a:srgbClr val="40A070"/>
                </a:solidFill>
                <a:latin typeface="Courier"/>
              </a:rPr>
              <a:t>25</a:t>
            </a:r>
            <a:r>
              <a:rPr>
                <a:latin typeface="Courier"/>
              </a:rPr>
              <a:t> </a:t>
            </a:r>
            <a:r>
              <a:rPr>
                <a:solidFill>
                  <a:srgbClr val="4070A0"/>
                </a:solidFill>
                <a:latin typeface="Courier"/>
              </a:rPr>
              <a:t>*</a:t>
            </a:r>
            <a:r>
              <a:rPr>
                <a:latin typeface="Courier"/>
              </a:rPr>
              <a:t> </a:t>
            </a:r>
            <a:r>
              <a:rPr>
                <a:solidFill>
                  <a:srgbClr val="40A070"/>
                </a:solidFill>
                <a:latin typeface="Courier"/>
              </a:rPr>
              <a:t>14</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two probabilities cancel</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Stratum</a:t>
                      </a:r>
                    </a:p>
                  </a:txBody>
                  <a:tcPr/>
                </a:tc>
                <a:tc>
                  <a:txBody>
                    <a:bodyPr/>
                    <a:lstStyle/>
                    <a:p>
                      <a:pPr lvl="0" indent="0" marL="0">
                        <a:buNone/>
                      </a:pPr>
                      <a:r>
                        <a:rPr/>
                        <a:t>Frame households</a:t>
                      </a:r>
                    </a:p>
                  </a:txBody>
                  <a:tcPr/>
                </a:tc>
                <a:tc>
                  <a:txBody>
                    <a:bodyPr/>
                    <a:lstStyle/>
                    <a:p>
                      <a:pPr lvl="0" indent="0" marL="0">
                        <a:buNone/>
                      </a:pPr>
                      <a:r>
                        <a:rPr/>
                        <a:t>Base weight</a:t>
                      </a:r>
                    </a:p>
                  </a:txBody>
                  <a:tcPr/>
                </a:tc>
              </a:tr>
              <a:tr h="0">
                <a:tc>
                  <a:txBody>
                    <a:bodyPr/>
                    <a:lstStyle/>
                    <a:p>
                      <a:pPr lvl="0" indent="0" marL="0">
                        <a:buNone/>
                      </a:pPr>
                      <a:r>
                        <a:rPr/>
                        <a:t>Urban</a:t>
                      </a:r>
                    </a:p>
                  </a:txBody>
                </a:tc>
                <a:tc>
                  <a:txBody>
                    <a:bodyPr/>
                    <a:lstStyle/>
                    <a:p>
                      <a:pPr lvl="0" indent="0" marL="0">
                        <a:buNone/>
                      </a:pPr>
                      <a:r>
                        <a:rPr/>
                        <a:t>21,270</a:t>
                      </a:r>
                    </a:p>
                  </a:txBody>
                </a:tc>
                <a:tc>
                  <a:txBody>
                    <a:bodyPr/>
                    <a:lstStyle/>
                    <a:p>
                      <a:pPr lvl="0" indent="0" marL="0">
                        <a:buNone/>
                      </a:pPr>
                      <a:r>
                        <a:rPr/>
                        <a:t>60.8</a:t>
                      </a:r>
                    </a:p>
                  </a:txBody>
                </a:tc>
              </a:tr>
              <a:tr h="0">
                <a:tc>
                  <a:txBody>
                    <a:bodyPr/>
                    <a:lstStyle/>
                    <a:p>
                      <a:pPr lvl="0" indent="0" marL="0">
                        <a:buNone/>
                      </a:pPr>
                      <a:r>
                        <a:rPr/>
                        <a:t>Rural accessible</a:t>
                      </a:r>
                    </a:p>
                  </a:txBody>
                </a:tc>
                <a:tc>
                  <a:txBody>
                    <a:bodyPr/>
                    <a:lstStyle/>
                    <a:p>
                      <a:pPr lvl="0" indent="0" marL="0">
                        <a:buNone/>
                      </a:pPr>
                      <a:r>
                        <a:rPr/>
                        <a:t>28,958</a:t>
                      </a:r>
                    </a:p>
                  </a:txBody>
                </a:tc>
                <a:tc>
                  <a:txBody>
                    <a:bodyPr/>
                    <a:lstStyle/>
                    <a:p>
                      <a:pPr lvl="0" indent="0" marL="0">
                        <a:buNone/>
                      </a:pPr>
                      <a:r>
                        <a:rPr/>
                        <a:t>82.7</a:t>
                      </a:r>
                    </a:p>
                  </a:txBody>
                </a:tc>
              </a:tr>
              <a:tr h="0">
                <a:tc>
                  <a:txBody>
                    <a:bodyPr/>
                    <a:lstStyle/>
                    <a:p>
                      <a:pPr lvl="0" indent="0" marL="0">
                        <a:buNone/>
                      </a:pPr>
                      <a:r>
                        <a:rPr/>
                        <a:t>Rural remote</a:t>
                      </a:r>
                    </a:p>
                  </a:txBody>
                </a:tc>
                <a:tc>
                  <a:txBody>
                    <a:bodyPr/>
                    <a:lstStyle/>
                    <a:p>
                      <a:pPr lvl="0" indent="0" marL="0">
                        <a:buNone/>
                      </a:pPr>
                      <a:r>
                        <a:rPr/>
                        <a:t>6,200</a:t>
                      </a:r>
                    </a:p>
                  </a:txBody>
                </a:tc>
                <a:tc>
                  <a:txBody>
                    <a:bodyPr/>
                    <a:lstStyle/>
                    <a:p>
                      <a:pPr lvl="0" indent="0" marL="0">
                        <a:buNone/>
                      </a:pPr>
                      <a:r>
                        <a:rPr/>
                        <a:t>17.7</a:t>
                      </a:r>
                    </a:p>
                  </a:txBody>
                </a:tc>
              </a:tr>
            </a:tbl>
          </a:graphicData>
        </a:graphic>
      </p:graphicFrame>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non-response adjustment — In Python</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666666"/>
                </a:solidFill>
                <a:latin typeface="Courier"/>
              </a:rPr>
              <a:t>=</a:t>
            </a:r>
            <a:r>
              <a:rPr>
                <a:latin typeface="Courier"/>
              </a:rPr>
              <a:t> pd.read_csv(</a:t>
            </a:r>
            <a:r>
              <a:rPr>
                <a:solidFill>
                  <a:srgbClr val="4070A0"/>
                </a:solidFill>
                <a:latin typeface="Courier"/>
              </a:rPr>
              <a:t>"household-survey-2025.v1.csv"</a:t>
            </a:r>
            <a:r>
              <a:rPr>
                <a:latin typeface="Courier"/>
              </a:rPr>
              <a:t>)</a:t>
            </a:r>
            <a:br/>
            <a:br/>
            <a:r>
              <a:rPr>
                <a:latin typeface="Courier"/>
              </a:rPr>
              <a:t>interviewed </a:t>
            </a:r>
            <a:r>
              <a:rPr>
                <a:solidFill>
                  <a:srgbClr val="666666"/>
                </a:solidFill>
                <a:latin typeface="Courier"/>
              </a:rPr>
              <a:t>=</a:t>
            </a:r>
            <a:r>
              <a:rPr>
                <a:latin typeface="Courier"/>
              </a:rPr>
              <a:t> selected.set_index(</a:t>
            </a:r>
            <a:r>
              <a:rPr>
                <a:solidFill>
                  <a:srgbClr val="4070A0"/>
                </a:solidFill>
                <a:latin typeface="Courier"/>
              </a:rPr>
              <a:t>"ea_id"</a:t>
            </a:r>
            <a:r>
              <a:rPr>
                <a:latin typeface="Courier"/>
              </a:rPr>
              <a:t>)[</a:t>
            </a:r>
            <a:r>
              <a:rPr>
                <a:solidFill>
                  <a:srgbClr val="4070A0"/>
                </a:solidFill>
                <a:latin typeface="Courier"/>
              </a:rPr>
              <a:t>"households_interviewed"</a:t>
            </a:r>
            <a:r>
              <a:rPr>
                <a:latin typeface="Courier"/>
              </a:rPr>
              <a:t>]</a:t>
            </a:r>
            <a:br/>
            <a:br/>
            <a:r>
              <a:rPr>
                <a:latin typeface="Courier"/>
              </a:rPr>
              <a:t>survey[</a:t>
            </a:r>
            <a:r>
              <a:rPr>
                <a:solidFill>
                  <a:srgbClr val="4070A0"/>
                </a:solidFill>
                <a:latin typeface="Courier"/>
              </a:rPr>
              <a:t>"base_weight"</a:t>
            </a:r>
            <a:r>
              <a:rPr>
                <a:latin typeface="Courier"/>
              </a:rPr>
              <a:t>] </a:t>
            </a:r>
            <a:r>
              <a:rPr>
                <a:solidFill>
                  <a:srgbClr val="666666"/>
                </a:solidFill>
                <a:latin typeface="Courier"/>
              </a:rPr>
              <a:t>=</a:t>
            </a:r>
            <a:r>
              <a:rPr>
                <a:latin typeface="Courier"/>
              </a:rPr>
              <a:t> survey[</a:t>
            </a:r>
            <a:r>
              <a:rPr>
                <a:solidFill>
                  <a:srgbClr val="4070A0"/>
                </a:solidFill>
                <a:latin typeface="Courier"/>
              </a:rPr>
              <a:t>"stratum"</a:t>
            </a:r>
            <a:r>
              <a:rPr>
                <a:latin typeface="Courier"/>
              </a:rPr>
              <a:t>].</a:t>
            </a:r>
            <a:r>
              <a:rPr>
                <a:solidFill>
                  <a:srgbClr val="008000"/>
                </a:solidFill>
                <a:latin typeface="Courier"/>
              </a:rPr>
              <a:t>map</a:t>
            </a:r>
            <a:r>
              <a:rPr>
                <a:latin typeface="Courier"/>
              </a:rPr>
              <a:t>(base_weight)</a:t>
            </a:r>
            <a:br/>
            <a:r>
              <a:rPr>
                <a:latin typeface="Courier"/>
              </a:rPr>
              <a:t>survey[</a:t>
            </a:r>
            <a:r>
              <a:rPr>
                <a:solidFill>
                  <a:srgbClr val="4070A0"/>
                </a:solidFill>
                <a:latin typeface="Courier"/>
              </a:rPr>
              <a:t>"nr_adjustment"</a:t>
            </a:r>
            <a:r>
              <a:rPr>
                <a:latin typeface="Courier"/>
              </a:rPr>
              <a:t>] </a:t>
            </a:r>
            <a:r>
              <a:rPr>
                <a:solidFill>
                  <a:srgbClr val="666666"/>
                </a:solidFill>
                <a:latin typeface="Courier"/>
              </a:rPr>
              <a:t>=</a:t>
            </a:r>
            <a:r>
              <a:rPr>
                <a:latin typeface="Courier"/>
              </a:rPr>
              <a:t> </a:t>
            </a:r>
            <a:r>
              <a:rPr>
                <a:solidFill>
                  <a:srgbClr val="40A070"/>
                </a:solidFill>
                <a:latin typeface="Courier"/>
              </a:rPr>
              <a:t>14</a:t>
            </a:r>
            <a:r>
              <a:rPr>
                <a:latin typeface="Courier"/>
              </a:rPr>
              <a:t> </a:t>
            </a:r>
            <a:r>
              <a:rPr>
                <a:solidFill>
                  <a:srgbClr val="666666"/>
                </a:solidFill>
                <a:latin typeface="Courier"/>
              </a:rPr>
              <a:t>/</a:t>
            </a:r>
            <a:r>
              <a:rPr>
                <a:latin typeface="Courier"/>
              </a:rPr>
              <a:t> survey[</a:t>
            </a:r>
            <a:r>
              <a:rPr>
                <a:solidFill>
                  <a:srgbClr val="4070A0"/>
                </a:solidFill>
                <a:latin typeface="Courier"/>
              </a:rPr>
              <a:t>"ea_id"</a:t>
            </a:r>
            <a:r>
              <a:rPr>
                <a:latin typeface="Courier"/>
              </a:rPr>
              <a:t>].</a:t>
            </a:r>
            <a:r>
              <a:rPr>
                <a:solidFill>
                  <a:srgbClr val="008000"/>
                </a:solidFill>
                <a:latin typeface="Courier"/>
              </a:rPr>
              <a:t>map</a:t>
            </a:r>
            <a:r>
              <a:rPr>
                <a:latin typeface="Courier"/>
              </a:rPr>
              <a:t>(interviewed)</a:t>
            </a:r>
            <a:br/>
            <a:r>
              <a:rPr>
                <a:latin typeface="Courier"/>
              </a:rPr>
              <a:t>survey[</a:t>
            </a:r>
            <a:r>
              <a:rPr>
                <a:solidFill>
                  <a:srgbClr val="4070A0"/>
                </a:solidFill>
                <a:latin typeface="Courier"/>
              </a:rPr>
              <a:t>"weight"</a:t>
            </a:r>
            <a:r>
              <a:rPr>
                <a:latin typeface="Courier"/>
              </a:rPr>
              <a:t>] </a:t>
            </a:r>
            <a:r>
              <a:rPr>
                <a:solidFill>
                  <a:srgbClr val="666666"/>
                </a:solidFill>
                <a:latin typeface="Courier"/>
              </a:rPr>
              <a:t>=</a:t>
            </a:r>
            <a:r>
              <a:rPr>
                <a:latin typeface="Courier"/>
              </a:rPr>
              <a:t> survey[</a:t>
            </a:r>
            <a:r>
              <a:rPr>
                <a:solidFill>
                  <a:srgbClr val="4070A0"/>
                </a:solidFill>
                <a:latin typeface="Courier"/>
              </a:rPr>
              <a:t>"base_weight"</a:t>
            </a:r>
            <a:r>
              <a:rPr>
                <a:latin typeface="Courier"/>
              </a:rPr>
              <a:t>] </a:t>
            </a:r>
            <a:r>
              <a:rPr>
                <a:solidFill>
                  <a:srgbClr val="666666"/>
                </a:solidFill>
                <a:latin typeface="Courier"/>
              </a:rPr>
              <a:t>*</a:t>
            </a:r>
            <a:r>
              <a:rPr>
                <a:latin typeface="Courier"/>
              </a:rPr>
              <a:t> survey[</a:t>
            </a:r>
            <a:r>
              <a:rPr>
                <a:solidFill>
                  <a:srgbClr val="4070A0"/>
                </a:solidFill>
                <a:latin typeface="Courier"/>
              </a:rPr>
              <a:t>"nr_adjustment"</a:t>
            </a:r>
            <a:r>
              <a:rPr>
                <a:latin typeface="Courier"/>
              </a:rPr>
              <a:t>]</a:t>
            </a:r>
            <a:br/>
            <a:br/>
            <a:r>
              <a:rPr>
                <a:solidFill>
                  <a:srgbClr val="008000"/>
                </a:solidFill>
                <a:latin typeface="Courier"/>
              </a:rPr>
              <a:t>print</a:t>
            </a:r>
            <a:r>
              <a:rPr>
                <a:latin typeface="Courier"/>
              </a:rPr>
              <a:t>(survey[</a:t>
            </a:r>
            <a:r>
              <a:rPr>
                <a:solidFill>
                  <a:srgbClr val="4070A0"/>
                </a:solidFill>
                <a:latin typeface="Courier"/>
              </a:rPr>
              <a:t>"weight"</a:t>
            </a:r>
            <a:r>
              <a:rPr>
                <a:latin typeface="Courier"/>
              </a:rPr>
              <a:t>].describe()[[</a:t>
            </a:r>
            <a:r>
              <a:rPr>
                <a:solidFill>
                  <a:srgbClr val="4070A0"/>
                </a:solidFill>
                <a:latin typeface="Courier"/>
              </a:rPr>
              <a:t>"min"</a:t>
            </a:r>
            <a:r>
              <a:rPr>
                <a:latin typeface="Courier"/>
              </a:rPr>
              <a:t>, </a:t>
            </a:r>
            <a:r>
              <a:rPr>
                <a:solidFill>
                  <a:srgbClr val="4070A0"/>
                </a:solidFill>
                <a:latin typeface="Courier"/>
              </a:rPr>
              <a:t>"max"</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non-response adjustment — In R</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007020"/>
                </a:solidFill>
                <a:latin typeface="Courier"/>
              </a:rPr>
              <a:t>&lt;-</a:t>
            </a:r>
            <a:r>
              <a:rPr>
                <a:latin typeface="Courier"/>
              </a:rPr>
              <a:t> survey </a:t>
            </a:r>
            <a:r>
              <a:rPr>
                <a:solidFill>
                  <a:srgbClr val="4070A0"/>
                </a:solidFill>
                <a:latin typeface="Courier"/>
              </a:rPr>
              <a:t>|&gt;</a:t>
            </a:r>
            <a:br/>
            <a:r>
              <a:rPr>
                <a:latin typeface="Courier"/>
              </a:rPr>
              <a:t>  </a:t>
            </a:r>
            <a:r>
              <a:rPr>
                <a:solidFill>
                  <a:srgbClr val="06287E"/>
                </a:solidFill>
                <a:latin typeface="Courier"/>
              </a:rPr>
              <a:t>left_join</a:t>
            </a:r>
            <a:r>
              <a:rPr>
                <a:latin typeface="Courier"/>
              </a:rPr>
              <a:t>(</a:t>
            </a:r>
            <a:r>
              <a:rPr>
                <a:solidFill>
                  <a:srgbClr val="06287E"/>
                </a:solidFill>
                <a:latin typeface="Courier"/>
              </a:rPr>
              <a:t>select</a:t>
            </a:r>
            <a:r>
              <a:rPr>
                <a:latin typeface="Courier"/>
              </a:rPr>
              <a:t>(selected, ea_id, households_interviewed), </a:t>
            </a:r>
            <a:r>
              <a:rPr>
                <a:solidFill>
                  <a:srgbClr val="7D9029"/>
                </a:solidFill>
                <a:latin typeface="Courier"/>
              </a:rPr>
              <a:t>by =</a:t>
            </a:r>
            <a:r>
              <a:rPr>
                <a:latin typeface="Courier"/>
              </a:rPr>
              <a:t> </a:t>
            </a:r>
            <a:r>
              <a:rPr>
                <a:solidFill>
                  <a:srgbClr val="4070A0"/>
                </a:solidFill>
                <a:latin typeface="Courier"/>
              </a:rPr>
              <a:t>"ea_id"</a:t>
            </a:r>
            <a:r>
              <a:rPr>
                <a:latin typeface="Courier"/>
              </a:rPr>
              <a:t>) </a:t>
            </a:r>
            <a:r>
              <a:rPr>
                <a:solidFill>
                  <a:srgbClr val="4070A0"/>
                </a:solidFill>
                <a:latin typeface="Courier"/>
              </a:rPr>
              <a:t>|&gt;</a:t>
            </a:r>
            <a:br/>
            <a:r>
              <a:rPr>
                <a:latin typeface="Courier"/>
              </a:rPr>
              <a:t>  </a:t>
            </a:r>
            <a:r>
              <a:rPr>
                <a:solidFill>
                  <a:srgbClr val="06287E"/>
                </a:solidFill>
                <a:latin typeface="Courier"/>
              </a:rPr>
              <a:t>left_join</a:t>
            </a:r>
            <a:r>
              <a:rPr>
                <a:latin typeface="Courier"/>
              </a:rPr>
              <a:t>(</a:t>
            </a:r>
            <a:r>
              <a:rPr>
                <a:solidFill>
                  <a:srgbClr val="06287E"/>
                </a:solidFill>
                <a:latin typeface="Courier"/>
              </a:rPr>
              <a:t>mutate</a:t>
            </a:r>
            <a:r>
              <a:rPr>
                <a:latin typeface="Courier"/>
              </a:rPr>
              <a:t>(stratum_households, </a:t>
            </a:r>
            <a:r>
              <a:rPr>
                <a:solidFill>
                  <a:srgbClr val="7D9029"/>
                </a:solidFill>
                <a:latin typeface="Courier"/>
              </a:rPr>
              <a:t>base_weight =</a:t>
            </a:r>
            <a:r>
              <a:rPr>
                <a:latin typeface="Courier"/>
              </a:rPr>
              <a:t> M_h </a:t>
            </a:r>
            <a:r>
              <a:rPr>
                <a:solidFill>
                  <a:srgbClr val="4070A0"/>
                </a:solidFill>
                <a:latin typeface="Courier"/>
              </a:rPr>
              <a:t>/</a:t>
            </a:r>
            <a:r>
              <a:rPr>
                <a:latin typeface="Courier"/>
              </a:rPr>
              <a:t> (</a:t>
            </a:r>
            <a:r>
              <a:rPr>
                <a:solidFill>
                  <a:srgbClr val="40A070"/>
                </a:solidFill>
                <a:latin typeface="Courier"/>
              </a:rPr>
              <a:t>25</a:t>
            </a:r>
            <a:r>
              <a:rPr>
                <a:latin typeface="Courier"/>
              </a:rPr>
              <a:t> </a:t>
            </a:r>
            <a:r>
              <a:rPr>
                <a:solidFill>
                  <a:srgbClr val="4070A0"/>
                </a:solidFill>
                <a:latin typeface="Courier"/>
              </a:rPr>
              <a:t>*</a:t>
            </a:r>
            <a:r>
              <a:rPr>
                <a:latin typeface="Courier"/>
              </a:rPr>
              <a:t> </a:t>
            </a:r>
            <a:r>
              <a:rPr>
                <a:solidFill>
                  <a:srgbClr val="40A070"/>
                </a:solidFill>
                <a:latin typeface="Courier"/>
              </a:rPr>
              <a:t>14</a:t>
            </a:r>
            <a:r>
              <a:rPr>
                <a:latin typeface="Courier"/>
              </a:rPr>
              <a:t>)), </a:t>
            </a:r>
            <a:r>
              <a:rPr>
                <a:solidFill>
                  <a:srgbClr val="7D9029"/>
                </a:solidFill>
                <a:latin typeface="Courier"/>
              </a:rPr>
              <a:t>by =</a:t>
            </a:r>
            <a:r>
              <a:rPr>
                <a:latin typeface="Courier"/>
              </a:rPr>
              <a:t> </a:t>
            </a:r>
            <a:r>
              <a:rPr>
                <a:solidFill>
                  <a:srgbClr val="4070A0"/>
                </a:solidFill>
                <a:latin typeface="Courier"/>
              </a:rPr>
              <a:t>"stratum"</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weight =</a:t>
            </a:r>
            <a:r>
              <a:rPr>
                <a:latin typeface="Courier"/>
              </a:rPr>
              <a:t> base_weight </a:t>
            </a:r>
            <a:r>
              <a:rPr>
                <a:solidFill>
                  <a:srgbClr val="4070A0"/>
                </a:solidFill>
                <a:latin typeface="Courier"/>
              </a:rPr>
              <a:t>*</a:t>
            </a:r>
            <a:r>
              <a:rPr>
                <a:latin typeface="Courier"/>
              </a:rPr>
              <a:t> </a:t>
            </a:r>
            <a:r>
              <a:rPr>
                <a:solidFill>
                  <a:srgbClr val="40A070"/>
                </a:solidFill>
                <a:latin typeface="Courier"/>
              </a:rPr>
              <a:t>14</a:t>
            </a:r>
            <a:r>
              <a:rPr>
                <a:latin typeface="Courier"/>
              </a:rPr>
              <a:t> </a:t>
            </a:r>
            <a:r>
              <a:rPr>
                <a:solidFill>
                  <a:srgbClr val="4070A0"/>
                </a:solidFill>
                <a:latin typeface="Courier"/>
              </a:rPr>
              <a:t>/</a:t>
            </a:r>
            <a:r>
              <a:rPr>
                <a:latin typeface="Courier"/>
              </a:rPr>
              <a:t> households_interviewed)</a:t>
            </a:r>
            <a:br/>
            <a:br/>
            <a:r>
              <a:rPr>
                <a:solidFill>
                  <a:srgbClr val="06287E"/>
                </a:solidFill>
                <a:latin typeface="Courier"/>
              </a:rPr>
              <a:t>range</a:t>
            </a:r>
            <a:r>
              <a:rPr>
                <a:latin typeface="Courier"/>
              </a:rPr>
              <a:t>(survey</a:t>
            </a:r>
            <a:r>
              <a:rPr>
                <a:solidFill>
                  <a:srgbClr val="4070A0"/>
                </a:solidFill>
                <a:latin typeface="Courier"/>
              </a:rPr>
              <a:t>$</a:t>
            </a:r>
            <a:r>
              <a:rPr>
                <a:latin typeface="Courier"/>
              </a:rPr>
              <a:t>weight)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non-response adjustment</a:t>
            </a:r>
          </a:p>
        </p:txBody>
      </p:sp>
      <p:sp>
        <p:nvSpPr>
          <p:cNvPr id="3" name="Content Placeholder 2"/>
          <p:cNvSpPr>
            <a:spLocks noGrp="1"/>
          </p:cNvSpPr>
          <p:nvPr>
            <p:ph idx="1"/>
          </p:nvPr>
        </p:nvSpPr>
        <p:spPr/>
        <p:txBody>
          <a:bodyPr/>
          <a:lstStyle/>
          <a:p>
            <a:pPr lvl="0"/>
            <a:r>
              <a:rPr/>
              <a:t>Adjust within the area, not within the stratum — The households that did not answer in a given area resemble the…</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check that proves the whole construction — In Python</a:t>
            </a:r>
          </a:p>
        </p:txBody>
      </p:sp>
      <p:sp>
        <p:nvSpPr>
          <p:cNvPr id="3" name="Content Placeholder 2"/>
          <p:cNvSpPr>
            <a:spLocks noGrp="1"/>
          </p:cNvSpPr>
          <p:nvPr>
            <p:ph idx="1"/>
          </p:nvPr>
        </p:nvSpPr>
        <p:spPr/>
        <p:txBody>
          <a:bodyPr/>
          <a:lstStyle/>
          <a:p>
            <a:pPr lvl="0" indent="0">
              <a:buNone/>
            </a:pPr>
            <a:r>
              <a:rPr>
                <a:latin typeface="Courier"/>
              </a:rPr>
              <a:t>total </a:t>
            </a:r>
            <a:r>
              <a:rPr>
                <a:solidFill>
                  <a:srgbClr val="666666"/>
                </a:solidFill>
                <a:latin typeface="Courier"/>
              </a:rPr>
              <a:t>=</a:t>
            </a:r>
            <a:r>
              <a:rPr>
                <a:latin typeface="Courier"/>
              </a:rPr>
              <a:t> survey[</a:t>
            </a:r>
            <a:r>
              <a:rPr>
                <a:solidFill>
                  <a:srgbClr val="4070A0"/>
                </a:solidFill>
                <a:latin typeface="Courier"/>
              </a:rPr>
              <a:t>"weight"</a:t>
            </a:r>
            <a:r>
              <a:rPr>
                <a:latin typeface="Courier"/>
              </a:rPr>
              <a:t>].</a:t>
            </a:r>
            <a:r>
              <a:rPr>
                <a:solidFill>
                  <a:srgbClr val="008000"/>
                </a:solidFill>
                <a:latin typeface="Courier"/>
              </a:rPr>
              <a:t>sum</a:t>
            </a:r>
            <a:r>
              <a:rPr>
                <a:latin typeface="Courier"/>
              </a:rPr>
              <a:t>()</a:t>
            </a:r>
            <a:br/>
            <a:r>
              <a:rPr>
                <a:latin typeface="Courier"/>
              </a:rPr>
              <a:t>frame_total </a:t>
            </a:r>
            <a:r>
              <a:rPr>
                <a:solidFill>
                  <a:srgbClr val="666666"/>
                </a:solidFill>
                <a:latin typeface="Courier"/>
              </a:rPr>
              <a:t>=</a:t>
            </a:r>
            <a:r>
              <a:rPr>
                <a:latin typeface="Courier"/>
              </a:rPr>
              <a:t> frame[</a:t>
            </a:r>
            <a:r>
              <a:rPr>
                <a:solidFill>
                  <a:srgbClr val="4070A0"/>
                </a:solidFill>
                <a:latin typeface="Courier"/>
              </a:rPr>
              <a:t>"households"</a:t>
            </a:r>
            <a:r>
              <a:rPr>
                <a:latin typeface="Courier"/>
              </a:rPr>
              <a:t>].</a:t>
            </a:r>
            <a:r>
              <a:rPr>
                <a:solidFill>
                  <a:srgbClr val="008000"/>
                </a:solidFill>
                <a:latin typeface="Courier"/>
              </a:rPr>
              <a:t>sum</a:t>
            </a:r>
            <a:r>
              <a:rPr>
                <a:latin typeface="Courier"/>
              </a:rPr>
              <a:t>()</a:t>
            </a:r>
            <a:br/>
            <a:r>
              <a:rPr>
                <a:solidFill>
                  <a:srgbClr val="008000"/>
                </a:solidFill>
                <a:latin typeface="Courier"/>
              </a:rPr>
              <a:t>print</a:t>
            </a:r>
            <a:r>
              <a:rPr>
                <a:latin typeface="Courier"/>
              </a:rPr>
              <a:t>(</a:t>
            </a:r>
            <a:r>
              <a:rPr>
                <a:solidFill>
                  <a:srgbClr val="BB6688"/>
                </a:solidFill>
                <a:latin typeface="Courier"/>
              </a:rPr>
              <a:t>f"weights sum to </a:t>
            </a:r>
            <a:r>
              <a:rPr>
                <a:solidFill>
                  <a:srgbClr val="4070A0"/>
                </a:solidFill>
                <a:latin typeface="Courier"/>
              </a:rPr>
              <a:t>{</a:t>
            </a:r>
            <a:r>
              <a:rPr>
                <a:latin typeface="Courier"/>
              </a:rPr>
              <a:t>total</a:t>
            </a:r>
            <a:r>
              <a:rPr>
                <a:solidFill>
                  <a:srgbClr val="4070A0"/>
                </a:solidFill>
                <a:latin typeface="Courier"/>
              </a:rPr>
              <a:t>:,.0f}</a:t>
            </a:r>
            <a:r>
              <a:rPr>
                <a:solidFill>
                  <a:srgbClr val="BB6688"/>
                </a:solidFill>
                <a:latin typeface="Courier"/>
              </a:rPr>
              <a:t>; frame holds </a:t>
            </a:r>
            <a:r>
              <a:rPr>
                <a:solidFill>
                  <a:srgbClr val="4070A0"/>
                </a:solidFill>
                <a:latin typeface="Courier"/>
              </a:rPr>
              <a:t>{</a:t>
            </a:r>
            <a:r>
              <a:rPr>
                <a:latin typeface="Courier"/>
              </a:rPr>
              <a:t>frame_total</a:t>
            </a:r>
            <a:r>
              <a:rPr>
                <a:solidFill>
                  <a:srgbClr val="4070A0"/>
                </a:solidFill>
                <a:latin typeface="Courier"/>
              </a:rPr>
              <a:t>:,}</a:t>
            </a:r>
            <a:r>
              <a:rPr>
                <a:solidFill>
                  <a:srgbClr val="BB6688"/>
                </a:solidFill>
                <a:latin typeface="Courier"/>
              </a:rPr>
              <a:t>"</a:t>
            </a:r>
            <a:r>
              <a:rPr>
                <a:latin typeface="Courier"/>
              </a:rPr>
              <a:t>)</a:t>
            </a:r>
            <a:br/>
            <a:r>
              <a:rPr b="1">
                <a:solidFill>
                  <a:srgbClr val="007020"/>
                </a:solidFill>
                <a:latin typeface="Courier"/>
              </a:rPr>
              <a:t>assert</a:t>
            </a:r>
            <a:r>
              <a:rPr>
                <a:latin typeface="Courier"/>
              </a:rPr>
              <a:t> </a:t>
            </a:r>
            <a:r>
              <a:rPr>
                <a:solidFill>
                  <a:srgbClr val="008000"/>
                </a:solidFill>
                <a:latin typeface="Courier"/>
              </a:rPr>
              <a:t>abs</a:t>
            </a:r>
            <a:r>
              <a:rPr>
                <a:latin typeface="Courier"/>
              </a:rPr>
              <a:t>(total </a:t>
            </a:r>
            <a:r>
              <a:rPr>
                <a:solidFill>
                  <a:srgbClr val="666666"/>
                </a:solidFill>
                <a:latin typeface="Courier"/>
              </a:rPr>
              <a:t>-</a:t>
            </a:r>
            <a:r>
              <a:rPr>
                <a:latin typeface="Courier"/>
              </a:rPr>
              <a:t> frame_total) </a:t>
            </a:r>
            <a:r>
              <a:rPr>
                <a:solidFill>
                  <a:srgbClr val="666666"/>
                </a:solidFill>
                <a:latin typeface="Courier"/>
              </a:rPr>
              <a:t>&lt;</a:t>
            </a:r>
            <a:r>
              <a:rPr>
                <a:latin typeface="Courier"/>
              </a:rPr>
              <a:t> </a:t>
            </a:r>
            <a:r>
              <a:rPr>
                <a:solidFill>
                  <a:srgbClr val="40A070"/>
                </a:solidFill>
                <a:latin typeface="Courier"/>
              </a:rPr>
              <a:t>1</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check that proves the whole construction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c</a:t>
            </a:r>
            <a:r>
              <a:rPr>
                <a:latin typeface="Courier"/>
              </a:rPr>
              <a:t>(</a:t>
            </a:r>
            <a:r>
              <a:rPr>
                <a:solidFill>
                  <a:srgbClr val="7D9029"/>
                </a:solidFill>
                <a:latin typeface="Courier"/>
              </a:rPr>
              <a:t>weights =</a:t>
            </a:r>
            <a:r>
              <a:rPr>
                <a:latin typeface="Courier"/>
              </a:rPr>
              <a:t> </a:t>
            </a:r>
            <a:r>
              <a:rPr>
                <a:solidFill>
                  <a:srgbClr val="06287E"/>
                </a:solidFill>
                <a:latin typeface="Courier"/>
              </a:rPr>
              <a:t>sum</a:t>
            </a:r>
            <a:r>
              <a:rPr>
                <a:latin typeface="Courier"/>
              </a:rPr>
              <a:t>(survey</a:t>
            </a:r>
            <a:r>
              <a:rPr>
                <a:solidFill>
                  <a:srgbClr val="4070A0"/>
                </a:solidFill>
                <a:latin typeface="Courier"/>
              </a:rPr>
              <a:t>$</a:t>
            </a:r>
            <a:r>
              <a:rPr>
                <a:latin typeface="Courier"/>
              </a:rPr>
              <a:t>weight), </a:t>
            </a:r>
            <a:r>
              <a:rPr>
                <a:solidFill>
                  <a:srgbClr val="7D9029"/>
                </a:solidFill>
                <a:latin typeface="Courier"/>
              </a:rPr>
              <a:t>frame =</a:t>
            </a:r>
            <a:r>
              <a:rPr>
                <a:latin typeface="Courier"/>
              </a:rPr>
              <a:t> </a:t>
            </a:r>
            <a:r>
              <a:rPr>
                <a:solidFill>
                  <a:srgbClr val="06287E"/>
                </a:solidFill>
                <a:latin typeface="Courier"/>
              </a:rPr>
              <a:t>sum</a:t>
            </a:r>
            <a:r>
              <a:rPr>
                <a:latin typeface="Courier"/>
              </a:rPr>
              <a:t>(frame</a:t>
            </a:r>
            <a:r>
              <a:rPr>
                <a:solidFill>
                  <a:srgbClr val="4070A0"/>
                </a:solidFill>
                <a:latin typeface="Courier"/>
              </a:rPr>
              <a:t>$</a:t>
            </a:r>
            <a:r>
              <a:rPr>
                <a:latin typeface="Courier"/>
              </a:rPr>
              <a:t>households))</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check that proves the whole construction</a:t>
            </a:r>
          </a:p>
        </p:txBody>
      </p:sp>
      <p:sp>
        <p:nvSpPr>
          <p:cNvPr id="3" name="Content Placeholder 2"/>
          <p:cNvSpPr>
            <a:spLocks noGrp="1"/>
          </p:cNvSpPr>
          <p:nvPr>
            <p:ph idx="1"/>
          </p:nvPr>
        </p:nvSpPr>
        <p:spPr/>
        <p:txBody>
          <a:bodyPr/>
          <a:lstStyle/>
          <a:p>
            <a:pPr lvl="0"/>
            <a:r>
              <a:rPr/>
              <a:t>56,428 and 56,428 — The weights sum to exactly the number of households the frame says exist, which is what “how many…</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Normalised weights, and when to use them — In Python</a:t>
            </a:r>
          </a:p>
        </p:txBody>
      </p:sp>
      <p:sp>
        <p:nvSpPr>
          <p:cNvPr id="3" name="Content Placeholder 2"/>
          <p:cNvSpPr>
            <a:spLocks noGrp="1"/>
          </p:cNvSpPr>
          <p:nvPr>
            <p:ph idx="1"/>
          </p:nvPr>
        </p:nvSpPr>
        <p:spPr/>
        <p:txBody>
          <a:bodyPr/>
          <a:lstStyle/>
          <a:p>
            <a:pPr lvl="0" indent="0">
              <a:buNone/>
            </a:pPr>
            <a:r>
              <a:rPr>
                <a:latin typeface="Courier"/>
              </a:rPr>
              <a:t>survey[</a:t>
            </a:r>
            <a:r>
              <a:rPr>
                <a:solidFill>
                  <a:srgbClr val="4070A0"/>
                </a:solidFill>
                <a:latin typeface="Courier"/>
              </a:rPr>
              <a:t>"weight_norm"</a:t>
            </a:r>
            <a:r>
              <a:rPr>
                <a:latin typeface="Courier"/>
              </a:rPr>
              <a:t>] </a:t>
            </a:r>
            <a:r>
              <a:rPr>
                <a:solidFill>
                  <a:srgbClr val="666666"/>
                </a:solidFill>
                <a:latin typeface="Courier"/>
              </a:rPr>
              <a:t>=</a:t>
            </a:r>
            <a:r>
              <a:rPr>
                <a:latin typeface="Courier"/>
              </a:rPr>
              <a:t> survey[</a:t>
            </a:r>
            <a:r>
              <a:rPr>
                <a:solidFill>
                  <a:srgbClr val="4070A0"/>
                </a:solidFill>
                <a:latin typeface="Courier"/>
              </a:rPr>
              <a:t>"weight"</a:t>
            </a:r>
            <a:r>
              <a:rPr>
                <a:latin typeface="Courier"/>
              </a:rPr>
              <a:t>] </a:t>
            </a:r>
            <a:r>
              <a:rPr>
                <a:solidFill>
                  <a:srgbClr val="666666"/>
                </a:solidFill>
                <a:latin typeface="Courier"/>
              </a:rPr>
              <a:t>/</a:t>
            </a:r>
            <a:r>
              <a:rPr>
                <a:latin typeface="Courier"/>
              </a:rPr>
              <a:t> survey[</a:t>
            </a:r>
            <a:r>
              <a:rPr>
                <a:solidFill>
                  <a:srgbClr val="4070A0"/>
                </a:solidFill>
                <a:latin typeface="Courier"/>
              </a:rPr>
              <a:t>"weight"</a:t>
            </a:r>
            <a:r>
              <a:rPr>
                <a:latin typeface="Courier"/>
              </a:rPr>
              <a:t>].mean()</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Normalised weights, and when to use them — In R</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007020"/>
                </a:solidFill>
                <a:latin typeface="Courier"/>
              </a:rPr>
              <a:t>&lt;-</a:t>
            </a:r>
            <a:r>
              <a:rPr>
                <a:latin typeface="Courier"/>
              </a:rPr>
              <a:t> survey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7D9029"/>
                </a:solidFill>
                <a:latin typeface="Courier"/>
              </a:rPr>
              <a:t>weight_norm =</a:t>
            </a:r>
            <a:r>
              <a:rPr>
                <a:latin typeface="Courier"/>
              </a:rPr>
              <a:t> weight </a:t>
            </a:r>
            <a:r>
              <a:rPr>
                <a:solidFill>
                  <a:srgbClr val="4070A0"/>
                </a:solidFill>
                <a:latin typeface="Courier"/>
              </a:rPr>
              <a:t>/</a:t>
            </a:r>
            <a:r>
              <a:rPr>
                <a:latin typeface="Courier"/>
              </a:rPr>
              <a:t> </a:t>
            </a:r>
            <a:r>
              <a:rPr>
                <a:solidFill>
                  <a:srgbClr val="06287E"/>
                </a:solidFill>
                <a:latin typeface="Courier"/>
              </a:rPr>
              <a:t>mean</a:t>
            </a:r>
            <a:r>
              <a:rPr>
                <a:latin typeface="Courier"/>
              </a:rPr>
              <a:t>(weight))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Person-level and sub-sample weights</a:t>
            </a:r>
          </a:p>
        </p:txBody>
      </p:sp>
      <p:sp>
        <p:nvSpPr>
          <p:cNvPr id="3" name="Content Placeholder 2"/>
          <p:cNvSpPr>
            <a:spLocks noGrp="1"/>
          </p:cNvSpPr>
          <p:nvPr>
            <p:ph idx="1"/>
          </p:nvPr>
        </p:nvSpPr>
        <p:spPr/>
        <p:txBody>
          <a:bodyPr/>
          <a:lstStyle/>
          <a:p>
            <a:pPr lvl="0"/>
            <a:r>
              <a:rPr/>
              <a:t>A person-level weight — is the household weight times the household size, because a household of eight represents eight…</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Person-level and sub-sample weights — In Python</a:t>
            </a:r>
          </a:p>
        </p:txBody>
      </p:sp>
      <p:sp>
        <p:nvSpPr>
          <p:cNvPr id="3" name="Content Placeholder 2"/>
          <p:cNvSpPr>
            <a:spLocks noGrp="1"/>
          </p:cNvSpPr>
          <p:nvPr>
            <p:ph idx="1"/>
          </p:nvPr>
        </p:nvSpPr>
        <p:spPr/>
        <p:txBody>
          <a:bodyPr/>
          <a:lstStyle/>
          <a:p>
            <a:pPr lvl="0" indent="0">
              <a:buNone/>
            </a:pPr>
            <a:r>
              <a:rPr>
                <a:latin typeface="Courier"/>
              </a:rPr>
              <a:t>people </a:t>
            </a:r>
            <a:r>
              <a:rPr>
                <a:solidFill>
                  <a:srgbClr val="666666"/>
                </a:solidFill>
                <a:latin typeface="Courier"/>
              </a:rPr>
              <a:t>=</a:t>
            </a:r>
            <a:r>
              <a:rPr>
                <a:latin typeface="Courier"/>
              </a:rPr>
              <a:t> survey[survey[</a:t>
            </a:r>
            <a:r>
              <a:rPr>
                <a:solidFill>
                  <a:srgbClr val="4070A0"/>
                </a:solidFill>
                <a:latin typeface="Courier"/>
              </a:rPr>
              <a:t>"household_size"</a:t>
            </a:r>
            <a:r>
              <a:rPr>
                <a:latin typeface="Courier"/>
              </a:rPr>
              <a:t>].notna()].copy()</a:t>
            </a:r>
            <a:br/>
            <a:r>
              <a:rPr>
                <a:latin typeface="Courier"/>
              </a:rPr>
              <a:t>people[</a:t>
            </a:r>
            <a:r>
              <a:rPr>
                <a:solidFill>
                  <a:srgbClr val="4070A0"/>
                </a:solidFill>
                <a:latin typeface="Courier"/>
              </a:rPr>
              <a:t>"person_weight"</a:t>
            </a:r>
            <a:r>
              <a:rPr>
                <a:latin typeface="Courier"/>
              </a:rPr>
              <a:t>] </a:t>
            </a:r>
            <a:r>
              <a:rPr>
                <a:solidFill>
                  <a:srgbClr val="666666"/>
                </a:solidFill>
                <a:latin typeface="Courier"/>
              </a:rPr>
              <a:t>=</a:t>
            </a:r>
            <a:r>
              <a:rPr>
                <a:latin typeface="Courier"/>
              </a:rPr>
              <a:t> people[</a:t>
            </a:r>
            <a:r>
              <a:rPr>
                <a:solidFill>
                  <a:srgbClr val="4070A0"/>
                </a:solidFill>
                <a:latin typeface="Courier"/>
              </a:rPr>
              <a:t>"weight"</a:t>
            </a:r>
            <a:r>
              <a:rPr>
                <a:latin typeface="Courier"/>
              </a:rPr>
              <a:t>] </a:t>
            </a:r>
            <a:r>
              <a:rPr>
                <a:solidFill>
                  <a:srgbClr val="666666"/>
                </a:solidFill>
                <a:latin typeface="Courier"/>
              </a:rPr>
              <a:t>*</a:t>
            </a:r>
            <a:r>
              <a:rPr>
                <a:latin typeface="Courier"/>
              </a:rPr>
              <a:t> people[</a:t>
            </a:r>
            <a:r>
              <a:rPr>
                <a:solidFill>
                  <a:srgbClr val="4070A0"/>
                </a:solidFill>
                <a:latin typeface="Courier"/>
              </a:rPr>
              <a:t>"household_size"</a:t>
            </a:r>
            <a:r>
              <a:rPr>
                <a:latin typeface="Courier"/>
              </a:rPr>
              <a:t>]</a:t>
            </a:r>
            <a:br/>
            <a:r>
              <a:rPr>
                <a:solidFill>
                  <a:srgbClr val="008000"/>
                </a:solidFill>
                <a:latin typeface="Courier"/>
              </a:rPr>
              <a:t>print</a:t>
            </a:r>
            <a:r>
              <a:rPr>
                <a:latin typeface="Courier"/>
              </a:rPr>
              <a:t>(</a:t>
            </a:r>
            <a:r>
              <a:rPr>
                <a:solidFill>
                  <a:srgbClr val="BB6688"/>
                </a:solidFill>
                <a:latin typeface="Courier"/>
              </a:rPr>
              <a:t>f"estimated population </a:t>
            </a:r>
            <a:r>
              <a:rPr>
                <a:solidFill>
                  <a:srgbClr val="4070A0"/>
                </a:solidFill>
                <a:latin typeface="Courier"/>
              </a:rPr>
              <a:t>{</a:t>
            </a:r>
            <a:r>
              <a:rPr>
                <a:latin typeface="Courier"/>
              </a:rPr>
              <a:t>people[</a:t>
            </a:r>
            <a:r>
              <a:rPr>
                <a:solidFill>
                  <a:srgbClr val="4070A0"/>
                </a:solidFill>
                <a:latin typeface="Courier"/>
              </a:rPr>
              <a:t>'person_weight'</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:,.0f}</a:t>
            </a:r>
            <a:r>
              <a:rPr>
                <a:solidFill>
                  <a:srgbClr val="BB6688"/>
                </a:solidFill>
                <a:latin typeface="Courier"/>
              </a:rPr>
              <a:t>"</a:t>
            </a:r>
            <a:r>
              <a:rPr>
                <a:latin typeface="Courier"/>
              </a:rPr>
              <a:t>)</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Person-level and sub-sample weights — In R</a:t>
            </a:r>
          </a:p>
        </p:txBody>
      </p:sp>
      <p:sp>
        <p:nvSpPr>
          <p:cNvPr id="3" name="Content Placeholder 2"/>
          <p:cNvSpPr>
            <a:spLocks noGrp="1"/>
          </p:cNvSpPr>
          <p:nvPr>
            <p:ph idx="1"/>
          </p:nvPr>
        </p:nvSpPr>
        <p:spPr/>
        <p:txBody>
          <a:bodyPr/>
          <a:lstStyle/>
          <a:p>
            <a:pPr lvl="0" indent="0">
              <a:buNone/>
            </a:pPr>
            <a:r>
              <a:rPr>
                <a:latin typeface="Courier"/>
              </a:rPr>
              <a:t>people </a:t>
            </a:r>
            <a:r>
              <a:rPr>
                <a:solidFill>
                  <a:srgbClr val="007020"/>
                </a:solidFill>
                <a:latin typeface="Courier"/>
              </a:rPr>
              <a:t>&lt;-</a:t>
            </a:r>
            <a:r>
              <a:rPr>
                <a:latin typeface="Courier"/>
              </a:rPr>
              <a:t> survey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(household_size))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person_weight =</a:t>
            </a:r>
            <a:r>
              <a:rPr>
                <a:latin typeface="Courier"/>
              </a:rPr>
              <a:t> weight </a:t>
            </a:r>
            <a:r>
              <a:rPr>
                <a:solidFill>
                  <a:srgbClr val="4070A0"/>
                </a:solidFill>
                <a:latin typeface="Courier"/>
              </a:rPr>
              <a:t>*</a:t>
            </a:r>
            <a:r>
              <a:rPr>
                <a:latin typeface="Courier"/>
              </a:rPr>
              <a:t> household_size)</a:t>
            </a:r>
            <a:br/>
            <a:br/>
            <a:r>
              <a:rPr>
                <a:solidFill>
                  <a:srgbClr val="06287E"/>
                </a:solidFill>
                <a:latin typeface="Courier"/>
              </a:rPr>
              <a:t>sum</a:t>
            </a:r>
            <a:r>
              <a:rPr>
                <a:latin typeface="Courier"/>
              </a:rPr>
              <a:t>(people</a:t>
            </a:r>
            <a:r>
              <a:rPr>
                <a:solidFill>
                  <a:srgbClr val="4070A0"/>
                </a:solidFill>
                <a:latin typeface="Courier"/>
              </a:rPr>
              <a:t>$</a:t>
            </a:r>
            <a:r>
              <a:rPr>
                <a:latin typeface="Courier"/>
              </a:rPr>
              <a:t>person_weight)</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Person-level and sub-sample weights</a:t>
            </a:r>
          </a:p>
        </p:txBody>
      </p:sp>
      <p:sp>
        <p:nvSpPr>
          <p:cNvPr id="3" name="Content Placeholder 2"/>
          <p:cNvSpPr>
            <a:spLocks noGrp="1"/>
          </p:cNvSpPr>
          <p:nvPr>
            <p:ph idx="1"/>
          </p:nvPr>
        </p:nvSpPr>
        <p:spPr/>
        <p:txBody>
          <a:bodyPr/>
          <a:lstStyle/>
          <a:p>
            <a:pPr lvl="0"/>
            <a:r>
              <a:rPr/>
              <a:t>A sub-sample weight — applies when one unit is chosen from several</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Person-level and sub-sample weights — In Python</a:t>
            </a:r>
          </a:p>
        </p:txBody>
      </p:sp>
      <p:sp>
        <p:nvSpPr>
          <p:cNvPr id="3" name="Content Placeholder 2"/>
          <p:cNvSpPr>
            <a:spLocks noGrp="1"/>
          </p:cNvSpPr>
          <p:nvPr>
            <p:ph idx="1"/>
          </p:nvPr>
        </p:nvSpPr>
        <p:spPr/>
        <p:txBody>
          <a:bodyPr/>
          <a:lstStyle/>
          <a:p>
            <a:pPr lvl="0" indent="0">
              <a:buNone/>
            </a:pPr>
            <a:r>
              <a:rPr>
                <a:latin typeface="Courier"/>
              </a:rPr>
              <a:t>children </a:t>
            </a:r>
            <a:r>
              <a:rPr>
                <a:solidFill>
                  <a:srgbClr val="666666"/>
                </a:solidFill>
                <a:latin typeface="Courier"/>
              </a:rPr>
              <a:t>=</a:t>
            </a:r>
            <a:r>
              <a:rPr>
                <a:latin typeface="Courier"/>
              </a:rPr>
              <a:t> survey[survey[</a:t>
            </a:r>
            <a:r>
              <a:rPr>
                <a:solidFill>
                  <a:srgbClr val="4070A0"/>
                </a:solidFill>
                <a:latin typeface="Courier"/>
              </a:rPr>
              <a:t>"child_muac_mm"</a:t>
            </a:r>
            <a:r>
              <a:rPr>
                <a:latin typeface="Courier"/>
              </a:rPr>
              <a:t>].notna()].copy()</a:t>
            </a:r>
            <a:br/>
            <a:r>
              <a:rPr>
                <a:latin typeface="Courier"/>
              </a:rPr>
              <a:t>children[</a:t>
            </a:r>
            <a:r>
              <a:rPr>
                <a:solidFill>
                  <a:srgbClr val="4070A0"/>
                </a:solidFill>
                <a:latin typeface="Courier"/>
              </a:rPr>
              <a:t>"child_weight"</a:t>
            </a:r>
            <a:r>
              <a:rPr>
                <a:latin typeface="Courier"/>
              </a:rPr>
              <a:t>] </a:t>
            </a:r>
            <a:r>
              <a:rPr>
                <a:solidFill>
                  <a:srgbClr val="666666"/>
                </a:solidFill>
                <a:latin typeface="Courier"/>
              </a:rPr>
              <a:t>=</a:t>
            </a:r>
            <a:r>
              <a:rPr>
                <a:latin typeface="Courier"/>
              </a:rPr>
              <a:t> children[</a:t>
            </a:r>
            <a:r>
              <a:rPr>
                <a:solidFill>
                  <a:srgbClr val="4070A0"/>
                </a:solidFill>
                <a:latin typeface="Courier"/>
              </a:rPr>
              <a:t>"weight"</a:t>
            </a:r>
            <a:r>
              <a:rPr>
                <a:latin typeface="Courier"/>
              </a:rPr>
              <a:t>] </a:t>
            </a:r>
            <a:r>
              <a:rPr>
                <a:solidFill>
                  <a:srgbClr val="666666"/>
                </a:solidFill>
                <a:latin typeface="Courier"/>
              </a:rPr>
              <a:t>*</a:t>
            </a:r>
            <a:r>
              <a:rPr>
                <a:latin typeface="Courier"/>
              </a:rPr>
              <a:t> children[</a:t>
            </a:r>
            <a:r>
              <a:rPr>
                <a:solidFill>
                  <a:srgbClr val="4070A0"/>
                </a:solidFill>
                <a:latin typeface="Courier"/>
              </a:rPr>
              <a:t>"children_under5"</a:t>
            </a:r>
            <a:r>
              <a:rPr>
                <a:latin typeface="Courier"/>
              </a:rPr>
              <a:t>]</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Person-level and sub-sample weights — In R</a:t>
            </a:r>
          </a:p>
        </p:txBody>
      </p:sp>
      <p:sp>
        <p:nvSpPr>
          <p:cNvPr id="3" name="Content Placeholder 2"/>
          <p:cNvSpPr>
            <a:spLocks noGrp="1"/>
          </p:cNvSpPr>
          <p:nvPr>
            <p:ph idx="1"/>
          </p:nvPr>
        </p:nvSpPr>
        <p:spPr/>
        <p:txBody>
          <a:bodyPr/>
          <a:lstStyle/>
          <a:p>
            <a:pPr lvl="0" indent="0">
              <a:buNone/>
            </a:pPr>
            <a:r>
              <a:rPr>
                <a:latin typeface="Courier"/>
              </a:rPr>
              <a:t>children </a:t>
            </a:r>
            <a:r>
              <a:rPr>
                <a:solidFill>
                  <a:srgbClr val="007020"/>
                </a:solidFill>
                <a:latin typeface="Courier"/>
              </a:rPr>
              <a:t>&lt;-</a:t>
            </a:r>
            <a:r>
              <a:rPr>
                <a:latin typeface="Courier"/>
              </a:rPr>
              <a:t> survey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(child_muac_mm))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child_weight =</a:t>
            </a:r>
            <a:r>
              <a:rPr>
                <a:latin typeface="Courier"/>
              </a:rPr>
              <a:t> weight </a:t>
            </a:r>
            <a:r>
              <a:rPr>
                <a:solidFill>
                  <a:srgbClr val="4070A0"/>
                </a:solidFill>
                <a:latin typeface="Courier"/>
              </a:rPr>
              <a:t>*</a:t>
            </a:r>
            <a:r>
              <a:rPr>
                <a:latin typeface="Courier"/>
              </a:rPr>
              <a:t> children_under5)</a:t>
            </a:r>
          </a:p>
        </p:txBody>
      </p:sp>
    </p:spTree>
  </p:cSl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Save the weights beside the data — In Python</a:t>
            </a:r>
          </a:p>
        </p:txBody>
      </p:sp>
      <p:sp>
        <p:nvSpPr>
          <p:cNvPr id="3" name="Content Placeholder 2"/>
          <p:cNvSpPr>
            <a:spLocks noGrp="1"/>
          </p:cNvSpPr>
          <p:nvPr>
            <p:ph idx="1"/>
          </p:nvPr>
        </p:nvSpPr>
        <p:spPr/>
        <p:txBody>
          <a:bodyPr/>
          <a:lstStyle/>
          <a:p>
            <a:pPr lvl="0" indent="0">
              <a:buNone/>
            </a:pPr>
            <a:r>
              <a:rPr>
                <a:latin typeface="Courier"/>
              </a:rPr>
              <a:t>survey[[</a:t>
            </a:r>
            <a:r>
              <a:rPr>
                <a:solidFill>
                  <a:srgbClr val="4070A0"/>
                </a:solidFill>
                <a:latin typeface="Courier"/>
              </a:rPr>
              <a:t>"household_id"</a:t>
            </a:r>
            <a:r>
              <a:rPr>
                <a:latin typeface="Courier"/>
              </a:rPr>
              <a:t>, </a:t>
            </a:r>
            <a:r>
              <a:rPr>
                <a:solidFill>
                  <a:srgbClr val="4070A0"/>
                </a:solidFill>
                <a:latin typeface="Courier"/>
              </a:rPr>
              <a:t>"ea_id"</a:t>
            </a:r>
            <a:r>
              <a:rPr>
                <a:latin typeface="Courier"/>
              </a:rPr>
              <a:t>, </a:t>
            </a:r>
            <a:r>
              <a:rPr>
                <a:solidFill>
                  <a:srgbClr val="4070A0"/>
                </a:solidFill>
                <a:latin typeface="Courier"/>
              </a:rPr>
              <a:t>"stratum"</a:t>
            </a:r>
            <a:r>
              <a:rPr>
                <a:latin typeface="Courier"/>
              </a:rPr>
              <a:t>, </a:t>
            </a:r>
            <a:r>
              <a:rPr>
                <a:solidFill>
                  <a:srgbClr val="4070A0"/>
                </a:solidFill>
                <a:latin typeface="Courier"/>
              </a:rPr>
              <a:t>"base_weight"</a:t>
            </a:r>
            <a:r>
              <a:rPr>
                <a:latin typeface="Courier"/>
              </a:rPr>
              <a:t>,</a:t>
            </a:r>
            <a:br/>
            <a:r>
              <a:rPr>
                <a:latin typeface="Courier"/>
              </a:rPr>
              <a:t>        </a:t>
            </a:r>
            <a:r>
              <a:rPr>
                <a:solidFill>
                  <a:srgbClr val="4070A0"/>
                </a:solidFill>
                <a:latin typeface="Courier"/>
              </a:rPr>
              <a:t>"nr_adjustment"</a:t>
            </a:r>
            <a:r>
              <a:rPr>
                <a:latin typeface="Courier"/>
              </a:rPr>
              <a:t>, </a:t>
            </a:r>
            <a:r>
              <a:rPr>
                <a:solidFill>
                  <a:srgbClr val="4070A0"/>
                </a:solidFill>
                <a:latin typeface="Courier"/>
              </a:rPr>
              <a:t>"weight"</a:t>
            </a:r>
            <a:r>
              <a:rPr>
                <a:latin typeface="Courier"/>
              </a:rPr>
              <a:t>]].to_csv(</a:t>
            </a:r>
            <a:r>
              <a:rPr>
                <a:solidFill>
                  <a:srgbClr val="4070A0"/>
                </a:solidFill>
                <a:latin typeface="Courier"/>
              </a:rPr>
              <a:t>"outputs/weights.csv"</a:t>
            </a:r>
            <a:r>
              <a:rPr>
                <a:latin typeface="Courier"/>
              </a:rPr>
              <a:t>, index</a:t>
            </a:r>
            <a:r>
              <a:rPr>
                <a:solidFill>
                  <a:srgbClr val="666666"/>
                </a:solidFill>
                <a:latin typeface="Courier"/>
              </a:rPr>
              <a:t>=</a:t>
            </a:r>
            <a:r>
              <a:rPr>
                <a:solidFill>
                  <a:srgbClr val="19177C"/>
                </a:solidFill>
                <a:latin typeface="Courier"/>
              </a:rPr>
              <a:t>False</a:t>
            </a:r>
            <a:r>
              <a:rPr>
                <a:latin typeface="Courier"/>
              </a:rPr>
              <a:t>)</a:t>
            </a:r>
          </a:p>
        </p:txBody>
      </p:sp>
    </p:spTree>
  </p:cSl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Save the weights beside the data — In R</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4070A0"/>
                </a:solidFill>
                <a:latin typeface="Courier"/>
              </a:rPr>
              <a:t>|&gt;</a:t>
            </a:r>
            <a:br/>
            <a:r>
              <a:rPr>
                <a:latin typeface="Courier"/>
              </a:rPr>
              <a:t>  </a:t>
            </a:r>
            <a:r>
              <a:rPr>
                <a:solidFill>
                  <a:srgbClr val="06287E"/>
                </a:solidFill>
                <a:latin typeface="Courier"/>
              </a:rPr>
              <a:t>select</a:t>
            </a:r>
            <a:r>
              <a:rPr>
                <a:latin typeface="Courier"/>
              </a:rPr>
              <a:t>(household_id, ea_id, stratum, base_weight, households_interviewed, weight) </a:t>
            </a:r>
            <a:r>
              <a:rPr>
                <a:solidFill>
                  <a:srgbClr val="4070A0"/>
                </a:solidFill>
                <a:latin typeface="Courier"/>
              </a:rPr>
              <a:t>|&gt;</a:t>
            </a:r>
            <a:br/>
            <a:r>
              <a:rPr>
                <a:latin typeface="Courier"/>
              </a:rPr>
              <a:t>  readr</a:t>
            </a:r>
            <a:r>
              <a:rPr>
                <a:solidFill>
                  <a:srgbClr val="4070A0"/>
                </a:solidFill>
                <a:latin typeface="Courier"/>
              </a:rPr>
              <a:t>::</a:t>
            </a:r>
            <a:r>
              <a:rPr>
                <a:solidFill>
                  <a:srgbClr val="06287E"/>
                </a:solidFill>
                <a:latin typeface="Courier"/>
              </a:rPr>
              <a:t>write_csv</a:t>
            </a:r>
            <a:r>
              <a:rPr>
                <a:latin typeface="Courier"/>
              </a:rPr>
              <a:t>(here</a:t>
            </a:r>
            <a:r>
              <a:rPr>
                <a:solidFill>
                  <a:srgbClr val="4070A0"/>
                </a:solidFill>
                <a:latin typeface="Courier"/>
              </a:rPr>
              <a:t>::</a:t>
            </a:r>
            <a:r>
              <a:rPr>
                <a:solidFill>
                  <a:srgbClr val="06287E"/>
                </a:solidFill>
                <a:latin typeface="Courier"/>
              </a:rPr>
              <a:t>here</a:t>
            </a:r>
            <a:r>
              <a:rPr>
                <a:latin typeface="Courier"/>
              </a:rPr>
              <a:t>(</a:t>
            </a:r>
            <a:r>
              <a:rPr>
                <a:solidFill>
                  <a:srgbClr val="4070A0"/>
                </a:solidFill>
                <a:latin typeface="Courier"/>
              </a:rPr>
              <a:t>"outputs"</a:t>
            </a:r>
            <a:r>
              <a:rPr>
                <a:latin typeface="Courier"/>
              </a:rPr>
              <a:t>, </a:t>
            </a:r>
            <a:r>
              <a:rPr>
                <a:solidFill>
                  <a:srgbClr val="4070A0"/>
                </a:solidFill>
                <a:latin typeface="Courier"/>
              </a:rPr>
              <a:t>"weights.csv"</a:t>
            </a:r>
            <a:r>
              <a:rPr>
                <a:latin typeface="Courier"/>
              </a:rPr>
              <a:t>))</a:t>
            </a:r>
          </a:p>
        </p:txBody>
      </p:sp>
    </p:spTree>
  </p:cSl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You can now produce a population estimate.</a:t>
            </a:r>
          </a:p>
        </p:txBody>
      </p:sp>
    </p:spTree>
  </p:cSl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https://data-analysis.cassion.dev/courses/survey-analysis-sampling/survey-02-reconstructing-weights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the weights from the frame</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2 of 8</vt:lpwstr>
  </property>
  <property fmtid="{D5CDD505-2E9C-101B-9397-08002B2CF9AE}" pid="3" name="subtitle">
    <vt:lpwstr>Selection probability at each stage, the base weight it implies, the non-response adjustment, and the check that proves the whole thing — weights that sum to 56,428, which is exactly what the frame says exists.</vt:lpwstr>
  </property>
</Properties>
</file>