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notesMaster" Target="notesMasters/notesMaster1.xml" /><Relationship Id="rId36" Type="http://schemas.openxmlformats.org/officeDocument/2006/relationships/viewProps" Target="viewProps.xml" /><Relationship Id="rId35" Type="http://schemas.openxmlformats.org/officeDocument/2006/relationships/presProps" Target="presProps.xml" /><Relationship Id="rId1" Type="http://schemas.openxmlformats.org/officeDocument/2006/relationships/slideMaster" Target="slideMasters/slideMaster1.xml" /><Relationship Id="rId38" Type="http://schemas.openxmlformats.org/officeDocument/2006/relationships/tableStyles" Target="tableStyles.xml" /><Relationship Id="rId3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Probabilité de sélection à chaque degré, la pondération de base qu’elle implique, l’ajustement pour non-réponse, et le contrôle qui prouve l’ensemble — des pondérations totalisant 56 428, exactement ce que la base déclare.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pondération de sondage, c’est le nombre d’unités de la population que représente l’unité tirée. Cette phrase est toute la leçon. Le reste n’est que l’arithmétique pour y parvenir, et chaque contrôle est une façon de demander si les pondérations veulent toujours dire cela. La pondération est l’inverse de la probabilité de sélection. Un ménage ayant une chance sur 60 d’être retenu représente 60 ménages ; un ménage ayant une chance sur 18 en représente 18. Rien de plus mystérieux.</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Vingt-cinq zones de dénombrement ont été tirées dans chaque strate, avec une probabilité proportionnelle aux ménages que chaque zone contient.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où </a:t>
            </a:r>
            <a:r>
              <a:rPr>
                <a:latin typeface="Courier"/>
              </a:rPr>
              <a:t>n_h</a:t>
            </a:r>
            <a:r>
              <a:rPr/>
              <a:t> est le nombre de zones tirées dans la strate h (25), </a:t>
            </a:r>
            <a:r>
              <a:rPr>
                <a:latin typeface="Courier"/>
              </a:rPr>
              <a:t>M_i</a:t>
            </a:r>
            <a:r>
              <a:rPr/>
              <a:t> les ménages de la zone i, et </a:t>
            </a:r>
            <a:r>
              <a:rPr>
                <a:latin typeface="Courier"/>
              </a:rPr>
              <a:t>M_h</a:t>
            </a:r>
            <a:r>
              <a:rPr/>
              <a:t> les ménages de toute la strate.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zone plus grande a plus de chances d’être retenue. C’est tout l’objet du tirage proportionnel à la taille — il place les entretiens là où sont les gens, ce qui évite qu’une enquête dépense un tiers de son budget dans des hameaux.</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Quatorze ménages ont été tirés dans chaque zone retenue, à partir de la liste de cette zone.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avec </a:t>
            </a:r>
            <a:r>
              <a:rPr>
                <a:latin typeface="Courier"/>
              </a:rPr>
              <a:t>m</a:t>
            </a:r>
            <a:r>
              <a:rPr/>
              <a:t> = 14.</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Développez le produit et </a:t>
            </a:r>
            <a:r>
              <a:rPr>
                <a:latin typeface="Courier"/>
              </a:rPr>
              <a:t>M_i</a:t>
            </a:r>
            <a:r>
              <a:rPr/>
              <a:t> disparaît.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ménage d’une strate a la même probabilité globale, quelle que soit la taille de sa zone. Le plan est autopondéré à l’intérieur d’une strate. Exécutez le code et le minimum et le maximum de </a:t>
            </a:r>
            <a:r>
              <a:rPr>
                <a:latin typeface="Courier"/>
              </a:rPr>
              <a:t>p_overall</a:t>
            </a:r>
            <a:r>
              <a:rPr/>
              <a:t> sont identiques dans chaque strate, ce qui est l’arithmétique qui le confirme. Ce n’est ni une coïncidence ni une commodité — c’est précisément pourquoi le tirage proportionnel à la taille va de pair avec un tirage fixe, dans les EDS, les MICS et la méthodologie SMART. La mesure de taille qui décide des zones visitées est annulée par celle qui décide du nombre de ménages tirés. Deux conséquences à retenir. Une pondération qui varie à l’intérieur d’une strate dans un plan proportionnel à la taille signale un problème — en général une base dont la mesure de taille est périmée. Et la pondération de base est une propriété de la strate, non du ménage, si bien qu’elle se calcule en trois nombres.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ménage rural reculé en représente dix-huit ; un ménage rural accessible en représente quatre-vingt-trois. Ce rapport est toute la différence entre 32,8 % et 29,1 %.</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Quatorze ménages ont été tirés par zone. Moins ont été enquêtés — 996 des 1 050 tirés. Les ménages enquêtés doivent porter ceux qui ne l’ont pas été.</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pondérations vont désormais de 17,7 à 96,5. Ajustez à l’intérieur de la zone, pas de la strate. Les ménages qui n’ont pas répondu dans une zone donnée ressemblent bien plus aux ménages ayant répondu dans cette zone qu’à la moyenne de la strate. Ajuster au niveau de la strate est plus simple et jette précisément l’information qui rend l’ajustement utile. L’hypothèse est énoncée et elle n’est pas gratuite — on suppose que les non-répondants ressemblent aux répondants de la même zone. Là où vous avez des raisons d’en douter — des concessions fermées dans un quartier, un incident de sécurité un jour donné — dites-le dans les limites, car aucune pondération n’y remédie.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56 428 et 56 428. Les pondérations totalisent exactement le nombre de ménages que la base déclare, ce que « combien d’unités celle-ci représente » doit signifier pour signifier quelque chose. Faites ce contrôle à chaque fois. Il attrape une strate dont la pondération de base a employé le mauvais dénominateur, un ajustement pour non-réponse appliqué deux fois, et une jointure qui a perdu des zones — trois erreurs autrement invisibles, puisque l’estimation obtenue ressemble toujours à un pourcentage.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Certains logiciels veulent des pondérations de moyenne un plutôt que totalisant la population.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Proportions et moyennes sont identiques dans les deux cas — la mise à l’échelle s’annule. Les totaux, non. Une pondération normalisée ne peut pas estimer « combien de ménages sont en insécurité alimentaire », seulement « quelle part ». Gardez la pondération à l’échelle de la population comme référence et dérivez la normalisée là où un outil l’exige.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autres pondérations découlent de la même logique, et les deux sont régulièrement fausses. Une pondération par personne est la pondération du ménage multipliée par sa taille, car un ménage de huit représente huit fois plus de personnes que de ménages.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Cela donne 333 336 contre 328 127 dans la liste de base — 1,6 % d’écart. Vingt ménages n’ont pas de taille enregistrée et sortent, et une liste de base est elle-même une estimation faite des mois plus tôt. Un écart de cet ordre est normal et mérite d’être énoncé ; un écart de 20 % signale un problème. Une pondération de sous-échantillon s’applique quand une unité est choisie parmi plusieurs. Un enfant de moins de cinq ans a été mesuré par ménage, si bien qu’un enfant mesuré dans un ménage comptant trois enfants éligibles en représente trois.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Sautez cette multiplication et les enfants des grands ménages sont sous-représentés — or les grands ménages sont systématiquement plus pauvres, donc le biais va dans un sens prévisible. Sur cette enquête, la malnutrition aiguë par PB est de 13,3 % parmi les enfants mesurés et de 11,4 % une fois les pondérations enfant appliquées.</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Conservez les composantes, pas seulement la pondération finale. Quand quelqu’un demandera dans un an pourquoi un ménage compte pour 96 et un autre pour 18, la réponse est dans les colonnes et non dans votre souvenir d’un script.</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désormais produire une estimation de population. L’unité suivante demande ce qu’elle a coûté — combien de ménages exige une précision donnée, et pourquoi la formule de taille d’échantillon des manuels donne à peu près la moitié de ce qu’une enquête en grappes réclame réellement.</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survey-analysis-sampling/survey-02-reconstructing-weigh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Construire les pondérations à partir de la base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Probabilité de sélection à chaque degré, la pondération de base qu’elle implique, l’ajustement pour non-réponse, et le contrôle qui prouve l’ensemble — des pondérations totalisant 56 428, exactement ce que la base déclare.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Une pondération est un nombre avec un seul sens</a:t>
            </a:r>
          </a:p>
          <a:p>
            <a:pPr lvl="0"/>
            <a:r>
              <a:rPr/>
              <a:t>Premier degré — probabilité proportionnelle à la taille</a:t>
            </a:r>
          </a:p>
          <a:p>
            <a:pPr lvl="0"/>
            <a:r>
              <a:rPr/>
              <a:t>Second degré — un tirage fixe</a:t>
            </a:r>
          </a:p>
          <a:p>
            <a:pPr lvl="0"/>
            <a:r>
              <a:rPr/>
              <a:t>Les deux probabilités se compensent</a:t>
            </a:r>
          </a:p>
          <a:p>
            <a:pPr lvl="0"/>
            <a:r>
              <a:rPr/>
              <a:t>L’ajustement pour non-réponse</a:t>
            </a:r>
          </a:p>
          <a:p>
            <a:pPr lvl="0"/>
            <a:r>
              <a:rPr/>
              <a:t>Le contrôle qui prouve toute la construction</a:t>
            </a:r>
          </a:p>
          <a:p>
            <a:pPr lvl="0"/>
            <a:r>
              <a:rPr/>
              <a:t>Pondérations normalisées, et quand s’en servir</a:t>
            </a:r>
          </a:p>
          <a:p>
            <a:pPr lvl="0"/>
            <a:r>
              <a:rPr/>
              <a:t>Pondérations par personne et de sous-échantillon</a:t>
            </a:r>
          </a:p>
          <a:p>
            <a:pPr lvl="0"/>
            <a:r>
              <a:rPr/>
              <a:t>Enregistrez les pondérations à côté des données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pondération est un nombre avec un seul sens</a:t>
            </a:r>
          </a:p>
        </p:txBody>
      </p:sp>
      <p:sp>
        <p:nvSpPr>
          <p:cNvPr id="3" name="Content Placeholder 2"/>
          <p:cNvSpPr>
            <a:spLocks noGrp="1"/>
          </p:cNvSpPr>
          <p:nvPr>
            <p:ph idx="1"/>
          </p:nvPr>
        </p:nvSpPr>
        <p:spPr/>
        <p:txBody>
          <a:bodyPr/>
          <a:lstStyle/>
          <a:p>
            <a:pPr lvl="0"/>
            <a:r>
              <a:rPr/>
              <a:t>Une pondération de sondage, c’est le nombre d’unités de la population que représente l’unité tirée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Premier degré — probabilité proportionnelle à la taille — Exemple</a:t>
            </a:r>
          </a:p>
        </p:txBody>
      </p:sp>
      <p:sp>
        <p:nvSpPr>
          <p:cNvPr id="3" name="Content Placeholder 2"/>
          <p:cNvSpPr>
            <a:spLocks noGrp="1"/>
          </p:cNvSpPr>
          <p:nvPr>
            <p:ph idx="1"/>
          </p:nvPr>
        </p:nvSpPr>
        <p:spPr/>
        <p:txBody>
          <a:bodyPr/>
          <a:lstStyle/>
          <a:p>
            <a:pPr lvl="0" indent="0">
              <a:buNone/>
            </a:pPr>
            <a:r>
              <a:rPr>
                <a:latin typeface="Courier"/>
              </a:rPr>
              <a:t>P(area i selected) = n_h * M_i / M_h</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Premier degré — probabilité proportionnelle à la taille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frame </a:t>
            </a:r>
            <a:r>
              <a:rPr>
                <a:solidFill>
                  <a:srgbClr val="666666"/>
                </a:solidFill>
                <a:latin typeface="Courier"/>
              </a:rPr>
              <a:t>=</a:t>
            </a:r>
            <a:r>
              <a:rPr>
                <a:latin typeface="Courier"/>
              </a:rPr>
              <a:t> pd.read_csv(</a:t>
            </a:r>
            <a:r>
              <a:rPr>
                <a:solidFill>
                  <a:srgbClr val="4070A0"/>
                </a:solidFill>
                <a:latin typeface="Courier"/>
              </a:rPr>
              <a:t>"household-survey-frame-2025.v1.csv"</a:t>
            </a:r>
            <a:r>
              <a:rPr>
                <a:latin typeface="Courier"/>
              </a:rPr>
              <a:t>)</a:t>
            </a:r>
            <a:br/>
            <a:br/>
            <a:r>
              <a:rPr>
                <a:latin typeface="Courier"/>
              </a:rPr>
              <a:t>stratum_households </a:t>
            </a:r>
            <a:r>
              <a:rPr>
                <a:solidFill>
                  <a:srgbClr val="666666"/>
                </a:solidFill>
                <a:latin typeface="Courier"/>
              </a:rPr>
              <a:t>=</a:t>
            </a:r>
            <a:r>
              <a:rPr>
                <a:latin typeface="Courier"/>
              </a:rPr>
              <a:t> frame.groupby(</a:t>
            </a:r>
            <a:r>
              <a:rPr>
                <a:solidFill>
                  <a:srgbClr val="4070A0"/>
                </a:solidFill>
                <a:latin typeface="Courier"/>
              </a:rPr>
              <a:t>"stratum"</a:t>
            </a:r>
            <a:r>
              <a:rPr>
                <a:latin typeface="Courier"/>
              </a:rPr>
              <a:t>)[</a:t>
            </a:r>
            <a:r>
              <a:rPr>
                <a:solidFill>
                  <a:srgbClr val="4070A0"/>
                </a:solidFill>
                <a:latin typeface="Courier"/>
              </a:rPr>
              <a:t>"households"</a:t>
            </a:r>
            <a:r>
              <a:rPr>
                <a:latin typeface="Courier"/>
              </a:rPr>
              <a:t>].</a:t>
            </a:r>
            <a:r>
              <a:rPr>
                <a:solidFill>
                  <a:srgbClr val="008000"/>
                </a:solidFill>
                <a:latin typeface="Courier"/>
              </a:rPr>
              <a:t>sum</a:t>
            </a:r>
            <a:r>
              <a:rPr>
                <a:latin typeface="Courier"/>
              </a:rPr>
              <a:t>()</a:t>
            </a:r>
            <a:br/>
            <a:r>
              <a:rPr>
                <a:latin typeface="Courier"/>
              </a:rPr>
              <a:t>selected </a:t>
            </a:r>
            <a:r>
              <a:rPr>
                <a:solidFill>
                  <a:srgbClr val="666666"/>
                </a:solidFill>
                <a:latin typeface="Courier"/>
              </a:rPr>
              <a:t>=</a:t>
            </a:r>
            <a:r>
              <a:rPr>
                <a:latin typeface="Courier"/>
              </a:rPr>
              <a:t> frame[frame[</a:t>
            </a:r>
            <a:r>
              <a:rPr>
                <a:solidFill>
                  <a:srgbClr val="4070A0"/>
                </a:solidFill>
                <a:latin typeface="Courier"/>
              </a:rPr>
              <a:t>"selected"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].copy()</a:t>
            </a:r>
            <a:br/>
            <a:br/>
            <a:r>
              <a:rPr>
                <a:latin typeface="Courier"/>
              </a:rPr>
              <a:t>selected[</a:t>
            </a:r>
            <a:r>
              <a:rPr>
                <a:solidFill>
                  <a:srgbClr val="4070A0"/>
                </a:solidFill>
                <a:latin typeface="Courier"/>
              </a:rPr>
              <a:t>"p_stage1"</a:t>
            </a:r>
            <a:r>
              <a:rPr>
                <a:latin typeface="Courier"/>
              </a:rPr>
              <a:t>] </a:t>
            </a:r>
            <a:r>
              <a:rPr>
                <a:solidFill>
                  <a:srgbClr val="666666"/>
                </a:solidFill>
                <a:latin typeface="Courier"/>
              </a:rPr>
              <a:t>=</a:t>
            </a:r>
            <a:r>
              <a:rPr>
                <a:latin typeface="Courier"/>
              </a:rPr>
              <a:t> (</a:t>
            </a:r>
            <a:br/>
            <a:r>
              <a:rPr>
                <a:latin typeface="Courier"/>
              </a:rPr>
              <a:t>    </a:t>
            </a:r>
            <a:r>
              <a:rPr>
                <a:solidFill>
                  <a:srgbClr val="40A070"/>
                </a:solidFill>
                <a:latin typeface="Courier"/>
              </a:rPr>
              <a:t>25</a:t>
            </a:r>
            <a:r>
              <a:rPr>
                <a:latin typeface="Courier"/>
              </a:rPr>
              <a:t> </a:t>
            </a:r>
            <a:r>
              <a:rPr>
                <a:solidFill>
                  <a:srgbClr val="666666"/>
                </a:solidFill>
                <a:latin typeface="Courier"/>
              </a:rPr>
              <a:t>*</a:t>
            </a:r>
            <a:r>
              <a:rPr>
                <a:latin typeface="Courier"/>
              </a:rPr>
              <a:t> selected[</a:t>
            </a:r>
            <a:r>
              <a:rPr>
                <a:solidFill>
                  <a:srgbClr val="4070A0"/>
                </a:solidFill>
                <a:latin typeface="Courier"/>
              </a:rPr>
              <a:t>"households"</a:t>
            </a:r>
            <a:r>
              <a:rPr>
                <a:latin typeface="Courier"/>
              </a:rPr>
              <a:t>] </a:t>
            </a:r>
            <a:r>
              <a:rPr>
                <a:solidFill>
                  <a:srgbClr val="666666"/>
                </a:solidFill>
                <a:latin typeface="Courier"/>
              </a:rPr>
              <a:t>/</a:t>
            </a:r>
            <a:r>
              <a:rPr>
                <a:latin typeface="Courier"/>
              </a:rPr>
              <a:t> selected[</a:t>
            </a:r>
            <a:r>
              <a:rPr>
                <a:solidFill>
                  <a:srgbClr val="4070A0"/>
                </a:solidFill>
                <a:latin typeface="Courier"/>
              </a:rPr>
              <a:t>"stratum"</a:t>
            </a:r>
            <a:r>
              <a:rPr>
                <a:latin typeface="Courier"/>
              </a:rPr>
              <a:t>].</a:t>
            </a:r>
            <a:r>
              <a:rPr>
                <a:solidFill>
                  <a:srgbClr val="008000"/>
                </a:solidFill>
                <a:latin typeface="Courier"/>
              </a:rPr>
              <a:t>map</a:t>
            </a:r>
            <a:r>
              <a:rPr>
                <a:latin typeface="Courier"/>
              </a:rPr>
              <a:t>(stratum_households)</a:t>
            </a:r>
            <a:br/>
            <a:r>
              <a:rPr>
                <a:latin typeface="Courier"/>
              </a:rPr>
              <a:t>)</a:t>
            </a:r>
            <a:br/>
            <a:r>
              <a:rPr>
                <a:solidFill>
                  <a:srgbClr val="008000"/>
                </a:solidFill>
                <a:latin typeface="Courier"/>
              </a:rPr>
              <a:t>print</a:t>
            </a:r>
            <a:r>
              <a:rPr>
                <a:latin typeface="Courier"/>
              </a:rPr>
              <a:t>(selected[[</a:t>
            </a:r>
            <a:r>
              <a:rPr>
                <a:solidFill>
                  <a:srgbClr val="4070A0"/>
                </a:solidFill>
                <a:latin typeface="Courier"/>
              </a:rPr>
              <a:t>"ea_id"</a:t>
            </a:r>
            <a:r>
              <a:rPr>
                <a:latin typeface="Courier"/>
              </a:rPr>
              <a:t>, </a:t>
            </a:r>
            <a:r>
              <a:rPr>
                <a:solidFill>
                  <a:srgbClr val="4070A0"/>
                </a:solidFill>
                <a:latin typeface="Courier"/>
              </a:rPr>
              <a:t>"stratum"</a:t>
            </a:r>
            <a:r>
              <a:rPr>
                <a:latin typeface="Courier"/>
              </a:rPr>
              <a:t>, </a:t>
            </a:r>
            <a:r>
              <a:rPr>
                <a:solidFill>
                  <a:srgbClr val="4070A0"/>
                </a:solidFill>
                <a:latin typeface="Courier"/>
              </a:rPr>
              <a:t>"households"</a:t>
            </a:r>
            <a:r>
              <a:rPr>
                <a:latin typeface="Courier"/>
              </a:rPr>
              <a:t>, </a:t>
            </a:r>
            <a:r>
              <a:rPr>
                <a:solidFill>
                  <a:srgbClr val="4070A0"/>
                </a:solidFill>
                <a:latin typeface="Courier"/>
              </a:rPr>
              <a:t>"p_stage1"</a:t>
            </a:r>
            <a:r>
              <a:rPr>
                <a:latin typeface="Courier"/>
              </a:rPr>
              <a:t>]].head())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Premier degré — probabilité proportionnelle à la taille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stratum_households </a:t>
            </a:r>
            <a:r>
              <a:rPr>
                <a:solidFill>
                  <a:srgbClr val="007020"/>
                </a:solidFill>
                <a:latin typeface="Courier"/>
              </a:rPr>
              <a:t>&lt;-</a:t>
            </a:r>
            <a:r>
              <a:rPr>
                <a:latin typeface="Courier"/>
              </a:rPr>
              <a:t> frame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M_h =</a:t>
            </a:r>
            <a:r>
              <a:rPr>
                <a:latin typeface="Courier"/>
              </a:rPr>
              <a:t> </a:t>
            </a:r>
            <a:r>
              <a:rPr>
                <a:solidFill>
                  <a:srgbClr val="06287E"/>
                </a:solidFill>
                <a:latin typeface="Courier"/>
              </a:rPr>
              <a:t>sum</a:t>
            </a:r>
            <a:r>
              <a:rPr>
                <a:latin typeface="Courier"/>
              </a:rPr>
              <a:t>(households), </a:t>
            </a:r>
            <a:r>
              <a:rPr>
                <a:solidFill>
                  <a:srgbClr val="7D9029"/>
                </a:solidFill>
                <a:latin typeface="Courier"/>
              </a:rPr>
              <a:t>.by =</a:t>
            </a:r>
            <a:r>
              <a:rPr>
                <a:latin typeface="Courier"/>
              </a:rPr>
              <a:t> stratum)</a:t>
            </a:r>
            <a:br/>
            <a:br/>
            <a:r>
              <a:rPr>
                <a:latin typeface="Courier"/>
              </a:rPr>
              <a:t>selected </a:t>
            </a:r>
            <a:r>
              <a:rPr>
                <a:solidFill>
                  <a:srgbClr val="007020"/>
                </a:solidFill>
                <a:latin typeface="Courier"/>
              </a:rPr>
              <a:t>&lt;-</a:t>
            </a:r>
            <a:r>
              <a:rPr>
                <a:latin typeface="Courier"/>
              </a:rPr>
              <a:t> frame </a:t>
            </a:r>
            <a:r>
              <a:rPr>
                <a:solidFill>
                  <a:srgbClr val="4070A0"/>
                </a:solidFill>
                <a:latin typeface="Courier"/>
              </a:rPr>
              <a:t>|&gt;</a:t>
            </a:r>
            <a:br/>
            <a:r>
              <a:rPr>
                <a:latin typeface="Courier"/>
              </a:rPr>
              <a:t>  </a:t>
            </a:r>
            <a:r>
              <a:rPr>
                <a:solidFill>
                  <a:srgbClr val="06287E"/>
                </a:solidFill>
                <a:latin typeface="Courier"/>
              </a:rPr>
              <a:t>filter</a:t>
            </a:r>
            <a:r>
              <a:rPr>
                <a:latin typeface="Courier"/>
              </a:rPr>
              <a:t>(selected) </a:t>
            </a:r>
            <a:r>
              <a:rPr>
                <a:solidFill>
                  <a:srgbClr val="4070A0"/>
                </a:solidFill>
                <a:latin typeface="Courier"/>
              </a:rPr>
              <a:t>|&gt;</a:t>
            </a:r>
            <a:br/>
            <a:r>
              <a:rPr>
                <a:latin typeface="Courier"/>
              </a:rPr>
              <a:t>  </a:t>
            </a:r>
            <a:r>
              <a:rPr>
                <a:solidFill>
                  <a:srgbClr val="06287E"/>
                </a:solidFill>
                <a:latin typeface="Courier"/>
              </a:rPr>
              <a:t>left_join</a:t>
            </a:r>
            <a:r>
              <a:rPr>
                <a:latin typeface="Courier"/>
              </a:rPr>
              <a:t>(stratum_households, </a:t>
            </a:r>
            <a:r>
              <a:rPr>
                <a:solidFill>
                  <a:srgbClr val="7D9029"/>
                </a:solidFill>
                <a:latin typeface="Courier"/>
              </a:rPr>
              <a:t>by =</a:t>
            </a:r>
            <a:r>
              <a:rPr>
                <a:latin typeface="Courier"/>
              </a:rPr>
              <a:t> </a:t>
            </a:r>
            <a:r>
              <a:rPr>
                <a:solidFill>
                  <a:srgbClr val="4070A0"/>
                </a:solidFill>
                <a:latin typeface="Courier"/>
              </a:rPr>
              <a:t>"stratum"</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p_stage1 =</a:t>
            </a:r>
            <a:r>
              <a:rPr>
                <a:latin typeface="Courier"/>
              </a:rPr>
              <a:t> </a:t>
            </a:r>
            <a:r>
              <a:rPr>
                <a:solidFill>
                  <a:srgbClr val="40A070"/>
                </a:solidFill>
                <a:latin typeface="Courier"/>
              </a:rPr>
              <a:t>25</a:t>
            </a:r>
            <a:r>
              <a:rPr>
                <a:latin typeface="Courier"/>
              </a:rPr>
              <a:t> </a:t>
            </a:r>
            <a:r>
              <a:rPr>
                <a:solidFill>
                  <a:srgbClr val="4070A0"/>
                </a:solidFill>
                <a:latin typeface="Courier"/>
              </a:rPr>
              <a:t>*</a:t>
            </a:r>
            <a:r>
              <a:rPr>
                <a:latin typeface="Courier"/>
              </a:rPr>
              <a:t> households </a:t>
            </a:r>
            <a:r>
              <a:rPr>
                <a:solidFill>
                  <a:srgbClr val="4070A0"/>
                </a:solidFill>
                <a:latin typeface="Courier"/>
              </a:rPr>
              <a:t>/</a:t>
            </a:r>
            <a:r>
              <a:rPr>
                <a:latin typeface="Courier"/>
              </a:rPr>
              <a:t> M_h)</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Second degré — un tirage fixe — Exemple</a:t>
            </a:r>
          </a:p>
        </p:txBody>
      </p:sp>
      <p:sp>
        <p:nvSpPr>
          <p:cNvPr id="3" name="Content Placeholder 2"/>
          <p:cNvSpPr>
            <a:spLocks noGrp="1"/>
          </p:cNvSpPr>
          <p:nvPr>
            <p:ph idx="1"/>
          </p:nvPr>
        </p:nvSpPr>
        <p:spPr/>
        <p:txBody>
          <a:bodyPr/>
          <a:lstStyle/>
          <a:p>
            <a:pPr lvl="0" indent="0">
              <a:buNone/>
            </a:pPr>
            <a:r>
              <a:rPr>
                <a:latin typeface="Courier"/>
              </a:rPr>
              <a:t>P(household selected | area selected) = m / M_i</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Second degré — un tirage fixe — En Python</a:t>
            </a:r>
          </a:p>
        </p:txBody>
      </p:sp>
      <p:sp>
        <p:nvSpPr>
          <p:cNvPr id="3" name="Content Placeholder 2"/>
          <p:cNvSpPr>
            <a:spLocks noGrp="1"/>
          </p:cNvSpPr>
          <p:nvPr>
            <p:ph idx="1"/>
          </p:nvPr>
        </p:nvSpPr>
        <p:spPr/>
        <p:txBody>
          <a:bodyPr/>
          <a:lstStyle/>
          <a:p>
            <a:pPr lvl="0" indent="0">
              <a:buNone/>
            </a:pPr>
            <a:r>
              <a:rPr>
                <a:latin typeface="Courier"/>
              </a:rPr>
              <a:t>selected[</a:t>
            </a:r>
            <a:r>
              <a:rPr>
                <a:solidFill>
                  <a:srgbClr val="4070A0"/>
                </a:solidFill>
                <a:latin typeface="Courier"/>
              </a:rPr>
              <a:t>"p_stage2"</a:t>
            </a:r>
            <a:r>
              <a:rPr>
                <a:latin typeface="Courier"/>
              </a:rPr>
              <a:t>] </a:t>
            </a:r>
            <a:r>
              <a:rPr>
                <a:solidFill>
                  <a:srgbClr val="666666"/>
                </a:solidFill>
                <a:latin typeface="Courier"/>
              </a:rPr>
              <a:t>=</a:t>
            </a:r>
            <a:r>
              <a:rPr>
                <a:latin typeface="Courier"/>
              </a:rPr>
              <a:t> </a:t>
            </a:r>
            <a:r>
              <a:rPr>
                <a:solidFill>
                  <a:srgbClr val="40A070"/>
                </a:solidFill>
                <a:latin typeface="Courier"/>
              </a:rPr>
              <a:t>14</a:t>
            </a:r>
            <a:r>
              <a:rPr>
                <a:latin typeface="Courier"/>
              </a:rPr>
              <a:t> </a:t>
            </a:r>
            <a:r>
              <a:rPr>
                <a:solidFill>
                  <a:srgbClr val="666666"/>
                </a:solidFill>
                <a:latin typeface="Courier"/>
              </a:rPr>
              <a:t>/</a:t>
            </a:r>
            <a:r>
              <a:rPr>
                <a:latin typeface="Courier"/>
              </a:rPr>
              <a:t> selected[</a:t>
            </a:r>
            <a:r>
              <a:rPr>
                <a:solidFill>
                  <a:srgbClr val="4070A0"/>
                </a:solidFill>
                <a:latin typeface="Courier"/>
              </a:rPr>
              <a:t>"households"</a:t>
            </a:r>
            <a:r>
              <a:rPr>
                <a:latin typeface="Courier"/>
              </a:rPr>
              <a:t>]</a:t>
            </a:r>
            <a:br/>
            <a:r>
              <a:rPr>
                <a:latin typeface="Courier"/>
              </a:rPr>
              <a:t>selected[</a:t>
            </a:r>
            <a:r>
              <a:rPr>
                <a:solidFill>
                  <a:srgbClr val="4070A0"/>
                </a:solidFill>
                <a:latin typeface="Courier"/>
              </a:rPr>
              <a:t>"p_overall"</a:t>
            </a:r>
            <a:r>
              <a:rPr>
                <a:latin typeface="Courier"/>
              </a:rPr>
              <a:t>] </a:t>
            </a:r>
            <a:r>
              <a:rPr>
                <a:solidFill>
                  <a:srgbClr val="666666"/>
                </a:solidFill>
                <a:latin typeface="Courier"/>
              </a:rPr>
              <a:t>=</a:t>
            </a:r>
            <a:r>
              <a:rPr>
                <a:latin typeface="Courier"/>
              </a:rPr>
              <a:t> selected[</a:t>
            </a:r>
            <a:r>
              <a:rPr>
                <a:solidFill>
                  <a:srgbClr val="4070A0"/>
                </a:solidFill>
                <a:latin typeface="Courier"/>
              </a:rPr>
              <a:t>"p_stage1"</a:t>
            </a:r>
            <a:r>
              <a:rPr>
                <a:latin typeface="Courier"/>
              </a:rPr>
              <a:t>] </a:t>
            </a:r>
            <a:r>
              <a:rPr>
                <a:solidFill>
                  <a:srgbClr val="666666"/>
                </a:solidFill>
                <a:latin typeface="Courier"/>
              </a:rPr>
              <a:t>*</a:t>
            </a:r>
            <a:r>
              <a:rPr>
                <a:latin typeface="Courier"/>
              </a:rPr>
              <a:t> selected[</a:t>
            </a:r>
            <a:r>
              <a:rPr>
                <a:solidFill>
                  <a:srgbClr val="4070A0"/>
                </a:solidFill>
                <a:latin typeface="Courier"/>
              </a:rPr>
              <a:t>"p_stage2"</a:t>
            </a:r>
            <a:r>
              <a:rPr>
                <a:latin typeface="Courier"/>
              </a:rPr>
              <a:t>]</a:t>
            </a:r>
            <a:br/>
            <a:r>
              <a:rPr>
                <a:solidFill>
                  <a:srgbClr val="008000"/>
                </a:solidFill>
                <a:latin typeface="Courier"/>
              </a:rPr>
              <a:t>print</a:t>
            </a:r>
            <a:r>
              <a:rPr>
                <a:latin typeface="Courier"/>
              </a:rPr>
              <a:t>(selected.groupby(</a:t>
            </a:r>
            <a:r>
              <a:rPr>
                <a:solidFill>
                  <a:srgbClr val="4070A0"/>
                </a:solidFill>
                <a:latin typeface="Courier"/>
              </a:rPr>
              <a:t>"stratum"</a:t>
            </a:r>
            <a:r>
              <a:rPr>
                <a:latin typeface="Courier"/>
              </a:rPr>
              <a:t>)[</a:t>
            </a:r>
            <a:r>
              <a:rPr>
                <a:solidFill>
                  <a:srgbClr val="4070A0"/>
                </a:solidFill>
                <a:latin typeface="Courier"/>
              </a:rPr>
              <a:t>"p_overall"</a:t>
            </a:r>
            <a:r>
              <a:rPr>
                <a:latin typeface="Courier"/>
              </a:rPr>
              <a:t>].describe()[[</a:t>
            </a:r>
            <a:r>
              <a:rPr>
                <a:solidFill>
                  <a:srgbClr val="4070A0"/>
                </a:solidFill>
                <a:latin typeface="Courier"/>
              </a:rPr>
              <a:t>"min"</a:t>
            </a:r>
            <a:r>
              <a:rPr>
                <a:latin typeface="Courier"/>
              </a:rPr>
              <a:t>, </a:t>
            </a:r>
            <a:r>
              <a:rPr>
                <a:solidFill>
                  <a:srgbClr val="4070A0"/>
                </a:solidFill>
                <a:latin typeface="Courier"/>
              </a:rPr>
              <a:t>"max"</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Second degré — un tirage fixe — En R</a:t>
            </a:r>
          </a:p>
        </p:txBody>
      </p:sp>
      <p:sp>
        <p:nvSpPr>
          <p:cNvPr id="3" name="Content Placeholder 2"/>
          <p:cNvSpPr>
            <a:spLocks noGrp="1"/>
          </p:cNvSpPr>
          <p:nvPr>
            <p:ph idx="1"/>
          </p:nvPr>
        </p:nvSpPr>
        <p:spPr/>
        <p:txBody>
          <a:bodyPr/>
          <a:lstStyle/>
          <a:p>
            <a:pPr lvl="0" indent="0">
              <a:buNone/>
            </a:pPr>
            <a:r>
              <a:rPr>
                <a:latin typeface="Courier"/>
              </a:rPr>
              <a:t>selected </a:t>
            </a:r>
            <a:r>
              <a:rPr>
                <a:solidFill>
                  <a:srgbClr val="007020"/>
                </a:solidFill>
                <a:latin typeface="Courier"/>
              </a:rPr>
              <a:t>&lt;-</a:t>
            </a:r>
            <a:r>
              <a:rPr>
                <a:latin typeface="Courier"/>
              </a:rPr>
              <a:t> selected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p_stage2 =</a:t>
            </a:r>
            <a:r>
              <a:rPr>
                <a:latin typeface="Courier"/>
              </a:rPr>
              <a:t> </a:t>
            </a:r>
            <a:r>
              <a:rPr>
                <a:solidFill>
                  <a:srgbClr val="40A070"/>
                </a:solidFill>
                <a:latin typeface="Courier"/>
              </a:rPr>
              <a:t>14</a:t>
            </a:r>
            <a:r>
              <a:rPr>
                <a:latin typeface="Courier"/>
              </a:rPr>
              <a:t> </a:t>
            </a:r>
            <a:r>
              <a:rPr>
                <a:solidFill>
                  <a:srgbClr val="4070A0"/>
                </a:solidFill>
                <a:latin typeface="Courier"/>
              </a:rPr>
              <a:t>/</a:t>
            </a:r>
            <a:r>
              <a:rPr>
                <a:latin typeface="Courier"/>
              </a:rPr>
              <a:t> households,</a:t>
            </a:r>
            <a:br/>
            <a:r>
              <a:rPr>
                <a:latin typeface="Courier"/>
              </a:rPr>
              <a:t>         </a:t>
            </a:r>
            <a:r>
              <a:rPr>
                <a:solidFill>
                  <a:srgbClr val="7D9029"/>
                </a:solidFill>
                <a:latin typeface="Courier"/>
              </a:rPr>
              <a:t>p_overall =</a:t>
            </a:r>
            <a:r>
              <a:rPr>
                <a:latin typeface="Courier"/>
              </a:rPr>
              <a:t> p_stage1 </a:t>
            </a:r>
            <a:r>
              <a:rPr>
                <a:solidFill>
                  <a:srgbClr val="4070A0"/>
                </a:solidFill>
                <a:latin typeface="Courier"/>
              </a:rPr>
              <a:t>*</a:t>
            </a:r>
            <a:r>
              <a:rPr>
                <a:latin typeface="Courier"/>
              </a:rPr>
              <a:t> p_stage2)</a:t>
            </a:r>
            <a:br/>
            <a:br/>
            <a:r>
              <a:rPr>
                <a:latin typeface="Courier"/>
              </a:rPr>
              <a:t>selected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min =</a:t>
            </a:r>
            <a:r>
              <a:rPr>
                <a:latin typeface="Courier"/>
              </a:rPr>
              <a:t> </a:t>
            </a:r>
            <a:r>
              <a:rPr>
                <a:solidFill>
                  <a:srgbClr val="06287E"/>
                </a:solidFill>
                <a:latin typeface="Courier"/>
              </a:rPr>
              <a:t>min</a:t>
            </a:r>
            <a:r>
              <a:rPr>
                <a:latin typeface="Courier"/>
              </a:rPr>
              <a:t>(p_overall), </a:t>
            </a:r>
            <a:r>
              <a:rPr>
                <a:solidFill>
                  <a:srgbClr val="7D9029"/>
                </a:solidFill>
                <a:latin typeface="Courier"/>
              </a:rPr>
              <a:t>max =</a:t>
            </a:r>
            <a:r>
              <a:rPr>
                <a:latin typeface="Courier"/>
              </a:rPr>
              <a:t> </a:t>
            </a:r>
            <a:r>
              <a:rPr>
                <a:solidFill>
                  <a:srgbClr val="06287E"/>
                </a:solidFill>
                <a:latin typeface="Courier"/>
              </a:rPr>
              <a:t>max</a:t>
            </a:r>
            <a:r>
              <a:rPr>
                <a:latin typeface="Courier"/>
              </a:rPr>
              <a:t>(p_overall), </a:t>
            </a:r>
            <a:r>
              <a:rPr>
                <a:solidFill>
                  <a:srgbClr val="7D9029"/>
                </a:solidFill>
                <a:latin typeface="Courier"/>
              </a:rPr>
              <a:t>.by =</a:t>
            </a:r>
            <a:r>
              <a:rPr>
                <a:latin typeface="Courier"/>
              </a:rPr>
              <a:t> stratum)</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probabilités se compensent — Exemple</a:t>
            </a:r>
          </a:p>
        </p:txBody>
      </p:sp>
      <p:sp>
        <p:nvSpPr>
          <p:cNvPr id="3" name="Content Placeholder 2"/>
          <p:cNvSpPr>
            <a:spLocks noGrp="1"/>
          </p:cNvSpPr>
          <p:nvPr>
            <p:ph idx="1"/>
          </p:nvPr>
        </p:nvSpPr>
        <p:spPr/>
        <p:txBody>
          <a:bodyPr/>
          <a:lstStyle/>
          <a:p>
            <a:pPr lvl="0" indent="0">
              <a:buNone/>
            </a:pPr>
            <a:r>
              <a:rPr>
                <a:latin typeface="Courier"/>
              </a:rPr>
              <a:t>P(household) = (n_h * M_i / M_h) * (m / M_i) = n_h * m / M_h</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probabilités se compensent</a:t>
            </a:r>
          </a:p>
        </p:txBody>
      </p:sp>
      <p:sp>
        <p:nvSpPr>
          <p:cNvPr id="3" name="Content Placeholder 2"/>
          <p:cNvSpPr>
            <a:spLocks noGrp="1"/>
          </p:cNvSpPr>
          <p:nvPr>
            <p:ph idx="1"/>
          </p:nvPr>
        </p:nvSpPr>
        <p:spPr/>
        <p:txBody>
          <a:bodyPr/>
          <a:lstStyle/>
          <a:p>
            <a:pPr lvl="0"/>
            <a:r>
              <a:rPr/>
              <a:t>Deux conséquences à retenir — Une pondération qui varie à l’intérieur d’une strate dans un plan proportionnel à la…</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probabilités se compensent — En Python</a:t>
            </a:r>
          </a:p>
        </p:txBody>
      </p:sp>
      <p:sp>
        <p:nvSpPr>
          <p:cNvPr id="3" name="Content Placeholder 2"/>
          <p:cNvSpPr>
            <a:spLocks noGrp="1"/>
          </p:cNvSpPr>
          <p:nvPr>
            <p:ph idx="1"/>
          </p:nvPr>
        </p:nvSpPr>
        <p:spPr/>
        <p:txBody>
          <a:bodyPr/>
          <a:lstStyle/>
          <a:p>
            <a:pPr lvl="0" indent="0">
              <a:buNone/>
            </a:pPr>
            <a:r>
              <a:rPr>
                <a:latin typeface="Courier"/>
              </a:rPr>
              <a:t>base_weight </a:t>
            </a:r>
            <a:r>
              <a:rPr>
                <a:solidFill>
                  <a:srgbClr val="666666"/>
                </a:solidFill>
                <a:latin typeface="Courier"/>
              </a:rPr>
              <a:t>=</a:t>
            </a:r>
            <a:r>
              <a:rPr>
                <a:latin typeface="Courier"/>
              </a:rPr>
              <a:t> stratum_households </a:t>
            </a:r>
            <a:r>
              <a:rPr>
                <a:solidFill>
                  <a:srgbClr val="666666"/>
                </a:solidFill>
                <a:latin typeface="Courier"/>
              </a:rPr>
              <a:t>/</a:t>
            </a:r>
            <a:r>
              <a:rPr>
                <a:latin typeface="Courier"/>
              </a:rPr>
              <a:t> (</a:t>
            </a:r>
            <a:r>
              <a:rPr>
                <a:solidFill>
                  <a:srgbClr val="40A070"/>
                </a:solidFill>
                <a:latin typeface="Courier"/>
              </a:rPr>
              <a:t>25</a:t>
            </a:r>
            <a:r>
              <a:rPr>
                <a:latin typeface="Courier"/>
              </a:rPr>
              <a:t> </a:t>
            </a:r>
            <a:r>
              <a:rPr>
                <a:solidFill>
                  <a:srgbClr val="666666"/>
                </a:solidFill>
                <a:latin typeface="Courier"/>
              </a:rPr>
              <a:t>*</a:t>
            </a:r>
            <a:r>
              <a:rPr>
                <a:latin typeface="Courier"/>
              </a:rPr>
              <a:t> </a:t>
            </a:r>
            <a:r>
              <a:rPr>
                <a:solidFill>
                  <a:srgbClr val="40A070"/>
                </a:solidFill>
                <a:latin typeface="Courier"/>
              </a:rPr>
              <a:t>14</a:t>
            </a:r>
            <a:r>
              <a:rPr>
                <a:latin typeface="Courier"/>
              </a:rPr>
              <a:t>)</a:t>
            </a:r>
            <a:br/>
            <a:r>
              <a:rPr>
                <a:solidFill>
                  <a:srgbClr val="008000"/>
                </a:solidFill>
                <a:latin typeface="Courier"/>
              </a:rPr>
              <a:t>print</a:t>
            </a:r>
            <a:r>
              <a:rPr>
                <a:latin typeface="Courier"/>
              </a:rPr>
              <a:t>(base_weight.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probabilités se compensent — En R</a:t>
            </a:r>
          </a:p>
        </p:txBody>
      </p:sp>
      <p:sp>
        <p:nvSpPr>
          <p:cNvPr id="3" name="Content Placeholder 2"/>
          <p:cNvSpPr>
            <a:spLocks noGrp="1"/>
          </p:cNvSpPr>
          <p:nvPr>
            <p:ph idx="1"/>
          </p:nvPr>
        </p:nvSpPr>
        <p:spPr/>
        <p:txBody>
          <a:bodyPr/>
          <a:lstStyle/>
          <a:p>
            <a:pPr lvl="0" indent="0">
              <a:buNone/>
            </a:pPr>
            <a:r>
              <a:rPr>
                <a:latin typeface="Courier"/>
              </a:rPr>
              <a:t>stratum_households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base_weight =</a:t>
            </a:r>
            <a:r>
              <a:rPr>
                <a:latin typeface="Courier"/>
              </a:rPr>
              <a:t> M_h </a:t>
            </a:r>
            <a:r>
              <a:rPr>
                <a:solidFill>
                  <a:srgbClr val="4070A0"/>
                </a:solidFill>
                <a:latin typeface="Courier"/>
              </a:rPr>
              <a:t>/</a:t>
            </a:r>
            <a:r>
              <a:rPr>
                <a:latin typeface="Courier"/>
              </a:rPr>
              <a:t> (</a:t>
            </a:r>
            <a:r>
              <a:rPr>
                <a:solidFill>
                  <a:srgbClr val="40A070"/>
                </a:solidFill>
                <a:latin typeface="Courier"/>
              </a:rPr>
              <a:t>25</a:t>
            </a:r>
            <a:r>
              <a:rPr>
                <a:latin typeface="Courier"/>
              </a:rPr>
              <a:t> </a:t>
            </a:r>
            <a:r>
              <a:rPr>
                <a:solidFill>
                  <a:srgbClr val="4070A0"/>
                </a:solidFill>
                <a:latin typeface="Courier"/>
              </a:rPr>
              <a:t>*</a:t>
            </a:r>
            <a:r>
              <a:rPr>
                <a:latin typeface="Courier"/>
              </a:rPr>
              <a:t> </a:t>
            </a:r>
            <a:r>
              <a:rPr>
                <a:solidFill>
                  <a:srgbClr val="40A070"/>
                </a:solidFill>
                <a:latin typeface="Courier"/>
              </a:rPr>
              <a:t>14</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probabilités se compensent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Strate</a:t>
                      </a:r>
                    </a:p>
                  </a:txBody>
                  <a:tcPr/>
                </a:tc>
                <a:tc>
                  <a:txBody>
                    <a:bodyPr/>
                    <a:lstStyle/>
                    <a:p>
                      <a:pPr lvl="0" indent="0" marL="0">
                        <a:buNone/>
                      </a:pPr>
                      <a:r>
                        <a:rPr/>
                        <a:t>Ménages dans la base</a:t>
                      </a:r>
                    </a:p>
                  </a:txBody>
                  <a:tcPr/>
                </a:tc>
                <a:tc>
                  <a:txBody>
                    <a:bodyPr/>
                    <a:lstStyle/>
                    <a:p>
                      <a:pPr lvl="0" indent="0" marL="0">
                        <a:buNone/>
                      </a:pPr>
                      <a:r>
                        <a:rPr/>
                        <a:t>Pondération de base</a:t>
                      </a:r>
                    </a:p>
                  </a:txBody>
                  <a:tcPr/>
                </a:tc>
              </a:tr>
              <a:tr h="0">
                <a:tc>
                  <a:txBody>
                    <a:bodyPr/>
                    <a:lstStyle/>
                    <a:p>
                      <a:pPr lvl="0" indent="0" marL="0">
                        <a:buNone/>
                      </a:pPr>
                      <a:r>
                        <a:rPr/>
                        <a:t>Urbain</a:t>
                      </a:r>
                    </a:p>
                  </a:txBody>
                </a:tc>
                <a:tc>
                  <a:txBody>
                    <a:bodyPr/>
                    <a:lstStyle/>
                    <a:p>
                      <a:pPr lvl="0" indent="0" marL="0">
                        <a:buNone/>
                      </a:pPr>
                      <a:r>
                        <a:rPr/>
                        <a:t>21 270</a:t>
                      </a:r>
                    </a:p>
                  </a:txBody>
                </a:tc>
                <a:tc>
                  <a:txBody>
                    <a:bodyPr/>
                    <a:lstStyle/>
                    <a:p>
                      <a:pPr lvl="0" indent="0" marL="0">
                        <a:buNone/>
                      </a:pPr>
                      <a:r>
                        <a:rPr/>
                        <a:t>60,8</a:t>
                      </a:r>
                    </a:p>
                  </a:txBody>
                </a:tc>
              </a:tr>
              <a:tr h="0">
                <a:tc>
                  <a:txBody>
                    <a:bodyPr/>
                    <a:lstStyle/>
                    <a:p>
                      <a:pPr lvl="0" indent="0" marL="0">
                        <a:buNone/>
                      </a:pPr>
                      <a:r>
                        <a:rPr/>
                        <a:t>Rural accessible</a:t>
                      </a:r>
                    </a:p>
                  </a:txBody>
                </a:tc>
                <a:tc>
                  <a:txBody>
                    <a:bodyPr/>
                    <a:lstStyle/>
                    <a:p>
                      <a:pPr lvl="0" indent="0" marL="0">
                        <a:buNone/>
                      </a:pPr>
                      <a:r>
                        <a:rPr/>
                        <a:t>28 958</a:t>
                      </a:r>
                    </a:p>
                  </a:txBody>
                </a:tc>
                <a:tc>
                  <a:txBody>
                    <a:bodyPr/>
                    <a:lstStyle/>
                    <a:p>
                      <a:pPr lvl="0" indent="0" marL="0">
                        <a:buNone/>
                      </a:pPr>
                      <a:r>
                        <a:rPr/>
                        <a:t>82,7</a:t>
                      </a:r>
                    </a:p>
                  </a:txBody>
                </a:tc>
              </a:tr>
              <a:tr h="0">
                <a:tc>
                  <a:txBody>
                    <a:bodyPr/>
                    <a:lstStyle/>
                    <a:p>
                      <a:pPr lvl="0" indent="0" marL="0">
                        <a:buNone/>
                      </a:pPr>
                      <a:r>
                        <a:rPr/>
                        <a:t>Rural reculé</a:t>
                      </a:r>
                    </a:p>
                  </a:txBody>
                </a:tc>
                <a:tc>
                  <a:txBody>
                    <a:bodyPr/>
                    <a:lstStyle/>
                    <a:p>
                      <a:pPr lvl="0" indent="0" marL="0">
                        <a:buNone/>
                      </a:pPr>
                      <a:r>
                        <a:rPr/>
                        <a:t>6 200</a:t>
                      </a:r>
                    </a:p>
                  </a:txBody>
                </a:tc>
                <a:tc>
                  <a:txBody>
                    <a:bodyPr/>
                    <a:lstStyle/>
                    <a:p>
                      <a:pPr lvl="0" indent="0" marL="0">
                        <a:buNone/>
                      </a:pPr>
                      <a:r>
                        <a:rPr/>
                        <a:t>17,7</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L’ajustement pour non-réponse — En Python</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666666"/>
                </a:solidFill>
                <a:latin typeface="Courier"/>
              </a:rPr>
              <a:t>=</a:t>
            </a:r>
            <a:r>
              <a:rPr>
                <a:latin typeface="Courier"/>
              </a:rPr>
              <a:t> pd.read_csv(</a:t>
            </a:r>
            <a:r>
              <a:rPr>
                <a:solidFill>
                  <a:srgbClr val="4070A0"/>
                </a:solidFill>
                <a:latin typeface="Courier"/>
              </a:rPr>
              <a:t>"household-survey-2025.v1.csv"</a:t>
            </a:r>
            <a:r>
              <a:rPr>
                <a:latin typeface="Courier"/>
              </a:rPr>
              <a:t>)</a:t>
            </a:r>
            <a:br/>
            <a:br/>
            <a:r>
              <a:rPr>
                <a:latin typeface="Courier"/>
              </a:rPr>
              <a:t>interviewed </a:t>
            </a:r>
            <a:r>
              <a:rPr>
                <a:solidFill>
                  <a:srgbClr val="666666"/>
                </a:solidFill>
                <a:latin typeface="Courier"/>
              </a:rPr>
              <a:t>=</a:t>
            </a:r>
            <a:r>
              <a:rPr>
                <a:latin typeface="Courier"/>
              </a:rPr>
              <a:t> selected.set_index(</a:t>
            </a:r>
            <a:r>
              <a:rPr>
                <a:solidFill>
                  <a:srgbClr val="4070A0"/>
                </a:solidFill>
                <a:latin typeface="Courier"/>
              </a:rPr>
              <a:t>"ea_id"</a:t>
            </a:r>
            <a:r>
              <a:rPr>
                <a:latin typeface="Courier"/>
              </a:rPr>
              <a:t>)[</a:t>
            </a:r>
            <a:r>
              <a:rPr>
                <a:solidFill>
                  <a:srgbClr val="4070A0"/>
                </a:solidFill>
                <a:latin typeface="Courier"/>
              </a:rPr>
              <a:t>"households_interviewed"</a:t>
            </a:r>
            <a:r>
              <a:rPr>
                <a:latin typeface="Courier"/>
              </a:rPr>
              <a:t>]</a:t>
            </a:r>
            <a:br/>
            <a:br/>
            <a:r>
              <a:rPr>
                <a:latin typeface="Courier"/>
              </a:rPr>
              <a:t>survey[</a:t>
            </a:r>
            <a:r>
              <a:rPr>
                <a:solidFill>
                  <a:srgbClr val="4070A0"/>
                </a:solidFill>
                <a:latin typeface="Courier"/>
              </a:rPr>
              <a:t>"base_weight"</a:t>
            </a:r>
            <a:r>
              <a:rPr>
                <a:latin typeface="Courier"/>
              </a:rPr>
              <a:t>] </a:t>
            </a:r>
            <a:r>
              <a:rPr>
                <a:solidFill>
                  <a:srgbClr val="666666"/>
                </a:solidFill>
                <a:latin typeface="Courier"/>
              </a:rPr>
              <a:t>=</a:t>
            </a:r>
            <a:r>
              <a:rPr>
                <a:latin typeface="Courier"/>
              </a:rPr>
              <a:t> survey[</a:t>
            </a:r>
            <a:r>
              <a:rPr>
                <a:solidFill>
                  <a:srgbClr val="4070A0"/>
                </a:solidFill>
                <a:latin typeface="Courier"/>
              </a:rPr>
              <a:t>"stratum"</a:t>
            </a:r>
            <a:r>
              <a:rPr>
                <a:latin typeface="Courier"/>
              </a:rPr>
              <a:t>].</a:t>
            </a:r>
            <a:r>
              <a:rPr>
                <a:solidFill>
                  <a:srgbClr val="008000"/>
                </a:solidFill>
                <a:latin typeface="Courier"/>
              </a:rPr>
              <a:t>map</a:t>
            </a:r>
            <a:r>
              <a:rPr>
                <a:latin typeface="Courier"/>
              </a:rPr>
              <a:t>(base_weight)</a:t>
            </a:r>
            <a:br/>
            <a:r>
              <a:rPr>
                <a:latin typeface="Courier"/>
              </a:rPr>
              <a:t>survey[</a:t>
            </a:r>
            <a:r>
              <a:rPr>
                <a:solidFill>
                  <a:srgbClr val="4070A0"/>
                </a:solidFill>
                <a:latin typeface="Courier"/>
              </a:rPr>
              <a:t>"nr_adjustment"</a:t>
            </a:r>
            <a:r>
              <a:rPr>
                <a:latin typeface="Courier"/>
              </a:rPr>
              <a:t>] </a:t>
            </a:r>
            <a:r>
              <a:rPr>
                <a:solidFill>
                  <a:srgbClr val="666666"/>
                </a:solidFill>
                <a:latin typeface="Courier"/>
              </a:rPr>
              <a:t>=</a:t>
            </a:r>
            <a:r>
              <a:rPr>
                <a:latin typeface="Courier"/>
              </a:rPr>
              <a:t> </a:t>
            </a:r>
            <a:r>
              <a:rPr>
                <a:solidFill>
                  <a:srgbClr val="40A070"/>
                </a:solidFill>
                <a:latin typeface="Courier"/>
              </a:rPr>
              <a:t>14</a:t>
            </a:r>
            <a:r>
              <a:rPr>
                <a:latin typeface="Courier"/>
              </a:rPr>
              <a:t> </a:t>
            </a:r>
            <a:r>
              <a:rPr>
                <a:solidFill>
                  <a:srgbClr val="666666"/>
                </a:solidFill>
                <a:latin typeface="Courier"/>
              </a:rPr>
              <a:t>/</a:t>
            </a:r>
            <a:r>
              <a:rPr>
                <a:latin typeface="Courier"/>
              </a:rPr>
              <a:t> survey[</a:t>
            </a:r>
            <a:r>
              <a:rPr>
                <a:solidFill>
                  <a:srgbClr val="4070A0"/>
                </a:solidFill>
                <a:latin typeface="Courier"/>
              </a:rPr>
              <a:t>"ea_id"</a:t>
            </a:r>
            <a:r>
              <a:rPr>
                <a:latin typeface="Courier"/>
              </a:rPr>
              <a:t>].</a:t>
            </a:r>
            <a:r>
              <a:rPr>
                <a:solidFill>
                  <a:srgbClr val="008000"/>
                </a:solidFill>
                <a:latin typeface="Courier"/>
              </a:rPr>
              <a:t>map</a:t>
            </a:r>
            <a:r>
              <a:rPr>
                <a:latin typeface="Courier"/>
              </a:rPr>
              <a:t>(interviewed)</a:t>
            </a:r>
            <a:br/>
            <a:r>
              <a:rPr>
                <a:latin typeface="Courier"/>
              </a:rPr>
              <a:t>survey[</a:t>
            </a:r>
            <a:r>
              <a:rPr>
                <a:solidFill>
                  <a:srgbClr val="4070A0"/>
                </a:solidFill>
                <a:latin typeface="Courier"/>
              </a:rPr>
              <a:t>"weight"</a:t>
            </a:r>
            <a:r>
              <a:rPr>
                <a:latin typeface="Courier"/>
              </a:rPr>
              <a:t>] </a:t>
            </a:r>
            <a:r>
              <a:rPr>
                <a:solidFill>
                  <a:srgbClr val="666666"/>
                </a:solidFill>
                <a:latin typeface="Courier"/>
              </a:rPr>
              <a:t>=</a:t>
            </a:r>
            <a:r>
              <a:rPr>
                <a:latin typeface="Courier"/>
              </a:rPr>
              <a:t> survey[</a:t>
            </a:r>
            <a:r>
              <a:rPr>
                <a:solidFill>
                  <a:srgbClr val="4070A0"/>
                </a:solidFill>
                <a:latin typeface="Courier"/>
              </a:rPr>
              <a:t>"base_weight"</a:t>
            </a:r>
            <a:r>
              <a:rPr>
                <a:latin typeface="Courier"/>
              </a:rPr>
              <a:t>] </a:t>
            </a:r>
            <a:r>
              <a:rPr>
                <a:solidFill>
                  <a:srgbClr val="666666"/>
                </a:solidFill>
                <a:latin typeface="Courier"/>
              </a:rPr>
              <a:t>*</a:t>
            </a:r>
            <a:r>
              <a:rPr>
                <a:latin typeface="Courier"/>
              </a:rPr>
              <a:t> survey[</a:t>
            </a:r>
            <a:r>
              <a:rPr>
                <a:solidFill>
                  <a:srgbClr val="4070A0"/>
                </a:solidFill>
                <a:latin typeface="Courier"/>
              </a:rPr>
              <a:t>"nr_adjustment"</a:t>
            </a:r>
            <a:r>
              <a:rPr>
                <a:latin typeface="Courier"/>
              </a:rPr>
              <a:t>]</a:t>
            </a:r>
            <a:br/>
            <a:br/>
            <a:r>
              <a:rPr>
                <a:solidFill>
                  <a:srgbClr val="008000"/>
                </a:solidFill>
                <a:latin typeface="Courier"/>
              </a:rPr>
              <a:t>print</a:t>
            </a:r>
            <a:r>
              <a:rPr>
                <a:latin typeface="Courier"/>
              </a:rPr>
              <a:t>(survey[</a:t>
            </a:r>
            <a:r>
              <a:rPr>
                <a:solidFill>
                  <a:srgbClr val="4070A0"/>
                </a:solidFill>
                <a:latin typeface="Courier"/>
              </a:rPr>
              <a:t>"weight"</a:t>
            </a:r>
            <a:r>
              <a:rPr>
                <a:latin typeface="Courier"/>
              </a:rPr>
              <a:t>].describe()[[</a:t>
            </a:r>
            <a:r>
              <a:rPr>
                <a:solidFill>
                  <a:srgbClr val="4070A0"/>
                </a:solidFill>
                <a:latin typeface="Courier"/>
              </a:rPr>
              <a:t>"min"</a:t>
            </a:r>
            <a:r>
              <a:rPr>
                <a:latin typeface="Courier"/>
              </a:rPr>
              <a:t>, </a:t>
            </a:r>
            <a:r>
              <a:rPr>
                <a:solidFill>
                  <a:srgbClr val="4070A0"/>
                </a:solidFill>
                <a:latin typeface="Courier"/>
              </a:rPr>
              <a:t>"max"</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L’ajustement pour non-réponse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007020"/>
                </a:solidFill>
                <a:latin typeface="Courier"/>
              </a:rPr>
              <a:t>&lt;-</a:t>
            </a:r>
            <a:r>
              <a:rPr>
                <a:latin typeface="Courier"/>
              </a:rPr>
              <a:t> survey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select</a:t>
            </a:r>
            <a:r>
              <a:rPr>
                <a:latin typeface="Courier"/>
              </a:rPr>
              <a:t>(selected, ea_id, households_interviewed), </a:t>
            </a:r>
            <a:r>
              <a:rPr>
                <a:solidFill>
                  <a:srgbClr val="7D9029"/>
                </a:solidFill>
                <a:latin typeface="Courier"/>
              </a:rPr>
              <a:t>by =</a:t>
            </a:r>
            <a:r>
              <a:rPr>
                <a:latin typeface="Courier"/>
              </a:rPr>
              <a:t> </a:t>
            </a:r>
            <a:r>
              <a:rPr>
                <a:solidFill>
                  <a:srgbClr val="4070A0"/>
                </a:solidFill>
                <a:latin typeface="Courier"/>
              </a:rPr>
              <a:t>"ea_id"</a:t>
            </a:r>
            <a:r>
              <a:rPr>
                <a:latin typeface="Courier"/>
              </a:rPr>
              <a:t>)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mutate</a:t>
            </a:r>
            <a:r>
              <a:rPr>
                <a:latin typeface="Courier"/>
              </a:rPr>
              <a:t>(stratum_households, </a:t>
            </a:r>
            <a:r>
              <a:rPr>
                <a:solidFill>
                  <a:srgbClr val="7D9029"/>
                </a:solidFill>
                <a:latin typeface="Courier"/>
              </a:rPr>
              <a:t>base_weight =</a:t>
            </a:r>
            <a:r>
              <a:rPr>
                <a:latin typeface="Courier"/>
              </a:rPr>
              <a:t> M_h </a:t>
            </a:r>
            <a:r>
              <a:rPr>
                <a:solidFill>
                  <a:srgbClr val="4070A0"/>
                </a:solidFill>
                <a:latin typeface="Courier"/>
              </a:rPr>
              <a:t>/</a:t>
            </a:r>
            <a:r>
              <a:rPr>
                <a:latin typeface="Courier"/>
              </a:rPr>
              <a:t> (</a:t>
            </a:r>
            <a:r>
              <a:rPr>
                <a:solidFill>
                  <a:srgbClr val="40A070"/>
                </a:solidFill>
                <a:latin typeface="Courier"/>
              </a:rPr>
              <a:t>25</a:t>
            </a:r>
            <a:r>
              <a:rPr>
                <a:latin typeface="Courier"/>
              </a:rPr>
              <a:t> </a:t>
            </a:r>
            <a:r>
              <a:rPr>
                <a:solidFill>
                  <a:srgbClr val="4070A0"/>
                </a:solidFill>
                <a:latin typeface="Courier"/>
              </a:rPr>
              <a:t>*</a:t>
            </a:r>
            <a:r>
              <a:rPr>
                <a:latin typeface="Courier"/>
              </a:rPr>
              <a:t> </a:t>
            </a:r>
            <a:r>
              <a:rPr>
                <a:solidFill>
                  <a:srgbClr val="40A070"/>
                </a:solidFill>
                <a:latin typeface="Courier"/>
              </a:rPr>
              <a:t>14</a:t>
            </a:r>
            <a:r>
              <a:rPr>
                <a:latin typeface="Courier"/>
              </a:rPr>
              <a:t>)), </a:t>
            </a:r>
            <a:r>
              <a:rPr>
                <a:solidFill>
                  <a:srgbClr val="7D9029"/>
                </a:solidFill>
                <a:latin typeface="Courier"/>
              </a:rPr>
              <a:t>by =</a:t>
            </a:r>
            <a:r>
              <a:rPr>
                <a:latin typeface="Courier"/>
              </a:rPr>
              <a:t> </a:t>
            </a:r>
            <a:r>
              <a:rPr>
                <a:solidFill>
                  <a:srgbClr val="4070A0"/>
                </a:solidFill>
                <a:latin typeface="Courier"/>
              </a:rPr>
              <a:t>"stratum"</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weight =</a:t>
            </a:r>
            <a:r>
              <a:rPr>
                <a:latin typeface="Courier"/>
              </a:rPr>
              <a:t> base_weight </a:t>
            </a:r>
            <a:r>
              <a:rPr>
                <a:solidFill>
                  <a:srgbClr val="4070A0"/>
                </a:solidFill>
                <a:latin typeface="Courier"/>
              </a:rPr>
              <a:t>*</a:t>
            </a:r>
            <a:r>
              <a:rPr>
                <a:latin typeface="Courier"/>
              </a:rPr>
              <a:t> </a:t>
            </a:r>
            <a:r>
              <a:rPr>
                <a:solidFill>
                  <a:srgbClr val="40A070"/>
                </a:solidFill>
                <a:latin typeface="Courier"/>
              </a:rPr>
              <a:t>14</a:t>
            </a:r>
            <a:r>
              <a:rPr>
                <a:latin typeface="Courier"/>
              </a:rPr>
              <a:t> </a:t>
            </a:r>
            <a:r>
              <a:rPr>
                <a:solidFill>
                  <a:srgbClr val="4070A0"/>
                </a:solidFill>
                <a:latin typeface="Courier"/>
              </a:rPr>
              <a:t>/</a:t>
            </a:r>
            <a:r>
              <a:rPr>
                <a:latin typeface="Courier"/>
              </a:rPr>
              <a:t> households_interviewed)</a:t>
            </a:r>
            <a:br/>
            <a:br/>
            <a:r>
              <a:rPr>
                <a:solidFill>
                  <a:srgbClr val="06287E"/>
                </a:solidFill>
                <a:latin typeface="Courier"/>
              </a:rPr>
              <a:t>range</a:t>
            </a:r>
            <a:r>
              <a:rPr>
                <a:latin typeface="Courier"/>
              </a:rPr>
              <a:t>(survey</a:t>
            </a:r>
            <a:r>
              <a:rPr>
                <a:solidFill>
                  <a:srgbClr val="4070A0"/>
                </a:solidFill>
                <a:latin typeface="Courier"/>
              </a:rPr>
              <a:t>$</a:t>
            </a:r>
            <a:r>
              <a:rPr>
                <a:latin typeface="Courier"/>
              </a:rPr>
              <a:t>weight)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L’ajustement pour non-réponse</a:t>
            </a:r>
          </a:p>
        </p:txBody>
      </p:sp>
      <p:sp>
        <p:nvSpPr>
          <p:cNvPr id="3" name="Content Placeholder 2"/>
          <p:cNvSpPr>
            <a:spLocks noGrp="1"/>
          </p:cNvSpPr>
          <p:nvPr>
            <p:ph idx="1"/>
          </p:nvPr>
        </p:nvSpPr>
        <p:spPr/>
        <p:txBody>
          <a:bodyPr/>
          <a:lstStyle/>
          <a:p>
            <a:pPr lvl="0"/>
            <a:r>
              <a:rPr/>
              <a:t>Ajustez à l’intérieur de la zone, pas de la strate — Les ménages qui n’ont pas répondu dans une zone donnée ressemblent…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contrôle qui prouve toute la construction — En Python</a:t>
            </a:r>
          </a:p>
        </p:txBody>
      </p:sp>
      <p:sp>
        <p:nvSpPr>
          <p:cNvPr id="3" name="Content Placeholder 2"/>
          <p:cNvSpPr>
            <a:spLocks noGrp="1"/>
          </p:cNvSpPr>
          <p:nvPr>
            <p:ph idx="1"/>
          </p:nvPr>
        </p:nvSpPr>
        <p:spPr/>
        <p:txBody>
          <a:bodyPr/>
          <a:lstStyle/>
          <a:p>
            <a:pPr lvl="0" indent="0">
              <a:buNone/>
            </a:pPr>
            <a:r>
              <a:rPr>
                <a:latin typeface="Courier"/>
              </a:rPr>
              <a:t>total </a:t>
            </a:r>
            <a:r>
              <a:rPr>
                <a:solidFill>
                  <a:srgbClr val="666666"/>
                </a:solidFill>
                <a:latin typeface="Courier"/>
              </a:rPr>
              <a:t>=</a:t>
            </a:r>
            <a:r>
              <a:rPr>
                <a:latin typeface="Courier"/>
              </a:rPr>
              <a:t> survey[</a:t>
            </a:r>
            <a:r>
              <a:rPr>
                <a:solidFill>
                  <a:srgbClr val="4070A0"/>
                </a:solidFill>
                <a:latin typeface="Courier"/>
              </a:rPr>
              <a:t>"weight"</a:t>
            </a:r>
            <a:r>
              <a:rPr>
                <a:latin typeface="Courier"/>
              </a:rPr>
              <a:t>].</a:t>
            </a:r>
            <a:r>
              <a:rPr>
                <a:solidFill>
                  <a:srgbClr val="008000"/>
                </a:solidFill>
                <a:latin typeface="Courier"/>
              </a:rPr>
              <a:t>sum</a:t>
            </a:r>
            <a:r>
              <a:rPr>
                <a:latin typeface="Courier"/>
              </a:rPr>
              <a:t>()</a:t>
            </a:r>
            <a:br/>
            <a:r>
              <a:rPr>
                <a:latin typeface="Courier"/>
              </a:rPr>
              <a:t>frame_total </a:t>
            </a:r>
            <a:r>
              <a:rPr>
                <a:solidFill>
                  <a:srgbClr val="666666"/>
                </a:solidFill>
                <a:latin typeface="Courier"/>
              </a:rPr>
              <a:t>=</a:t>
            </a:r>
            <a:r>
              <a:rPr>
                <a:latin typeface="Courier"/>
              </a:rPr>
              <a:t> frame[</a:t>
            </a:r>
            <a:r>
              <a:rPr>
                <a:solidFill>
                  <a:srgbClr val="4070A0"/>
                </a:solidFill>
                <a:latin typeface="Courier"/>
              </a:rPr>
              <a:t>"households"</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f"weights sum to </a:t>
            </a:r>
            <a:r>
              <a:rPr>
                <a:solidFill>
                  <a:srgbClr val="4070A0"/>
                </a:solidFill>
                <a:latin typeface="Courier"/>
              </a:rPr>
              <a:t>{</a:t>
            </a:r>
            <a:r>
              <a:rPr>
                <a:latin typeface="Courier"/>
              </a:rPr>
              <a:t>total</a:t>
            </a:r>
            <a:r>
              <a:rPr>
                <a:solidFill>
                  <a:srgbClr val="4070A0"/>
                </a:solidFill>
                <a:latin typeface="Courier"/>
              </a:rPr>
              <a:t>:,.0f}</a:t>
            </a:r>
            <a:r>
              <a:rPr>
                <a:solidFill>
                  <a:srgbClr val="BB6688"/>
                </a:solidFill>
                <a:latin typeface="Courier"/>
              </a:rPr>
              <a:t>; frame holds </a:t>
            </a:r>
            <a:r>
              <a:rPr>
                <a:solidFill>
                  <a:srgbClr val="4070A0"/>
                </a:solidFill>
                <a:latin typeface="Courier"/>
              </a:rPr>
              <a:t>{</a:t>
            </a:r>
            <a:r>
              <a:rPr>
                <a:latin typeface="Courier"/>
              </a:rPr>
              <a:t>frame_total</a:t>
            </a:r>
            <a:r>
              <a:rPr>
                <a:solidFill>
                  <a:srgbClr val="4070A0"/>
                </a:solidFill>
                <a:latin typeface="Courier"/>
              </a:rPr>
              <a:t>:,}</a:t>
            </a:r>
            <a:r>
              <a:rPr>
                <a:solidFill>
                  <a:srgbClr val="BB6688"/>
                </a:solidFill>
                <a:latin typeface="Courier"/>
              </a:rPr>
              <a:t>"</a:t>
            </a:r>
            <a:r>
              <a:rPr>
                <a:latin typeface="Courier"/>
              </a:rPr>
              <a:t>)</a:t>
            </a:r>
            <a:br/>
            <a:r>
              <a:rPr b="1">
                <a:solidFill>
                  <a:srgbClr val="007020"/>
                </a:solidFill>
                <a:latin typeface="Courier"/>
              </a:rPr>
              <a:t>assert</a:t>
            </a:r>
            <a:r>
              <a:rPr>
                <a:latin typeface="Courier"/>
              </a:rPr>
              <a:t> </a:t>
            </a:r>
            <a:r>
              <a:rPr>
                <a:solidFill>
                  <a:srgbClr val="008000"/>
                </a:solidFill>
                <a:latin typeface="Courier"/>
              </a:rPr>
              <a:t>abs</a:t>
            </a:r>
            <a:r>
              <a:rPr>
                <a:latin typeface="Courier"/>
              </a:rPr>
              <a:t>(total </a:t>
            </a:r>
            <a:r>
              <a:rPr>
                <a:solidFill>
                  <a:srgbClr val="666666"/>
                </a:solidFill>
                <a:latin typeface="Courier"/>
              </a:rPr>
              <a:t>-</a:t>
            </a:r>
            <a:r>
              <a:rPr>
                <a:latin typeface="Courier"/>
              </a:rPr>
              <a:t> frame_total) </a:t>
            </a:r>
            <a:r>
              <a:rPr>
                <a:solidFill>
                  <a:srgbClr val="666666"/>
                </a:solidFill>
                <a:latin typeface="Courier"/>
              </a:rPr>
              <a:t>&lt;</a:t>
            </a:r>
            <a:r>
              <a:rPr>
                <a:latin typeface="Courier"/>
              </a:rPr>
              <a:t> </a:t>
            </a:r>
            <a:r>
              <a:rPr>
                <a:solidFill>
                  <a:srgbClr val="40A070"/>
                </a:solidFill>
                <a:latin typeface="Courier"/>
              </a:rPr>
              <a:t>1</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contrôle qui prouve toute la construction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weights =</a:t>
            </a:r>
            <a:r>
              <a:rPr>
                <a:latin typeface="Courier"/>
              </a:rPr>
              <a:t> </a:t>
            </a:r>
            <a:r>
              <a:rPr>
                <a:solidFill>
                  <a:srgbClr val="06287E"/>
                </a:solidFill>
                <a:latin typeface="Courier"/>
              </a:rPr>
              <a:t>sum</a:t>
            </a:r>
            <a:r>
              <a:rPr>
                <a:latin typeface="Courier"/>
              </a:rPr>
              <a:t>(survey</a:t>
            </a:r>
            <a:r>
              <a:rPr>
                <a:solidFill>
                  <a:srgbClr val="4070A0"/>
                </a:solidFill>
                <a:latin typeface="Courier"/>
              </a:rPr>
              <a:t>$</a:t>
            </a:r>
            <a:r>
              <a:rPr>
                <a:latin typeface="Courier"/>
              </a:rPr>
              <a:t>weight), </a:t>
            </a:r>
            <a:r>
              <a:rPr>
                <a:solidFill>
                  <a:srgbClr val="7D9029"/>
                </a:solidFill>
                <a:latin typeface="Courier"/>
              </a:rPr>
              <a:t>frame =</a:t>
            </a:r>
            <a:r>
              <a:rPr>
                <a:latin typeface="Courier"/>
              </a:rPr>
              <a:t> </a:t>
            </a:r>
            <a:r>
              <a:rPr>
                <a:solidFill>
                  <a:srgbClr val="06287E"/>
                </a:solidFill>
                <a:latin typeface="Courier"/>
              </a:rPr>
              <a:t>sum</a:t>
            </a:r>
            <a:r>
              <a:rPr>
                <a:latin typeface="Courier"/>
              </a:rPr>
              <a:t>(frame</a:t>
            </a:r>
            <a:r>
              <a:rPr>
                <a:solidFill>
                  <a:srgbClr val="4070A0"/>
                </a:solidFill>
                <a:latin typeface="Courier"/>
              </a:rPr>
              <a:t>$</a:t>
            </a:r>
            <a:r>
              <a:rPr>
                <a:latin typeface="Courier"/>
              </a:rPr>
              <a:t>households))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contrôle qui prouve toute la construction</a:t>
            </a:r>
          </a:p>
        </p:txBody>
      </p:sp>
      <p:sp>
        <p:nvSpPr>
          <p:cNvPr id="3" name="Content Placeholder 2"/>
          <p:cNvSpPr>
            <a:spLocks noGrp="1"/>
          </p:cNvSpPr>
          <p:nvPr>
            <p:ph idx="1"/>
          </p:nvPr>
        </p:nvSpPr>
        <p:spPr/>
        <p:txBody>
          <a:bodyPr/>
          <a:lstStyle/>
          <a:p>
            <a:pPr lvl="0"/>
            <a:r>
              <a:rPr/>
              <a:t>56 428 et 56 428 — Les pondérations totalisent exactement le nombre de ménages que la base déclare, ce que « combien…</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Pondérations normalisées, et quand s’en servir — En Python</a:t>
            </a:r>
          </a:p>
        </p:txBody>
      </p:sp>
      <p:sp>
        <p:nvSpPr>
          <p:cNvPr id="3" name="Content Placeholder 2"/>
          <p:cNvSpPr>
            <a:spLocks noGrp="1"/>
          </p:cNvSpPr>
          <p:nvPr>
            <p:ph idx="1"/>
          </p:nvPr>
        </p:nvSpPr>
        <p:spPr/>
        <p:txBody>
          <a:bodyPr/>
          <a:lstStyle/>
          <a:p>
            <a:pPr lvl="0" indent="0">
              <a:buNone/>
            </a:pPr>
            <a:r>
              <a:rPr>
                <a:latin typeface="Courier"/>
              </a:rPr>
              <a:t>survey[</a:t>
            </a:r>
            <a:r>
              <a:rPr>
                <a:solidFill>
                  <a:srgbClr val="4070A0"/>
                </a:solidFill>
                <a:latin typeface="Courier"/>
              </a:rPr>
              <a:t>"weight_norm"</a:t>
            </a:r>
            <a:r>
              <a:rPr>
                <a:latin typeface="Courier"/>
              </a:rPr>
              <a:t>] </a:t>
            </a:r>
            <a:r>
              <a:rPr>
                <a:solidFill>
                  <a:srgbClr val="666666"/>
                </a:solidFill>
                <a:latin typeface="Courier"/>
              </a:rPr>
              <a:t>=</a:t>
            </a:r>
            <a:r>
              <a:rPr>
                <a:latin typeface="Courier"/>
              </a:rPr>
              <a:t> survey[</a:t>
            </a:r>
            <a:r>
              <a:rPr>
                <a:solidFill>
                  <a:srgbClr val="4070A0"/>
                </a:solidFill>
                <a:latin typeface="Courier"/>
              </a:rPr>
              <a:t>"weight"</a:t>
            </a:r>
            <a:r>
              <a:rPr>
                <a:latin typeface="Courier"/>
              </a:rPr>
              <a:t>] </a:t>
            </a:r>
            <a:r>
              <a:rPr>
                <a:solidFill>
                  <a:srgbClr val="666666"/>
                </a:solidFill>
                <a:latin typeface="Courier"/>
              </a:rPr>
              <a:t>/</a:t>
            </a:r>
            <a:r>
              <a:rPr>
                <a:latin typeface="Courier"/>
              </a:rPr>
              <a:t> survey[</a:t>
            </a:r>
            <a:r>
              <a:rPr>
                <a:solidFill>
                  <a:srgbClr val="4070A0"/>
                </a:solidFill>
                <a:latin typeface="Courier"/>
              </a:rPr>
              <a:t>"weight"</a:t>
            </a:r>
            <a:r>
              <a:rPr>
                <a:latin typeface="Courier"/>
              </a:rPr>
              <a:t>].mean()</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Pondérations normalisées, et quand s’en servir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007020"/>
                </a:solidFill>
                <a:latin typeface="Courier"/>
              </a:rPr>
              <a:t>&lt;-</a:t>
            </a:r>
            <a:r>
              <a:rPr>
                <a:latin typeface="Courier"/>
              </a:rPr>
              <a:t> survey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weight_norm =</a:t>
            </a:r>
            <a:r>
              <a:rPr>
                <a:latin typeface="Courier"/>
              </a:rPr>
              <a:t> weight </a:t>
            </a:r>
            <a:r>
              <a:rPr>
                <a:solidFill>
                  <a:srgbClr val="4070A0"/>
                </a:solidFill>
                <a:latin typeface="Courier"/>
              </a:rPr>
              <a:t>/</a:t>
            </a:r>
            <a:r>
              <a:rPr>
                <a:latin typeface="Courier"/>
              </a:rPr>
              <a:t> </a:t>
            </a:r>
            <a:r>
              <a:rPr>
                <a:solidFill>
                  <a:srgbClr val="06287E"/>
                </a:solidFill>
                <a:latin typeface="Courier"/>
              </a:rPr>
              <a:t>mean</a:t>
            </a:r>
            <a:r>
              <a:rPr>
                <a:latin typeface="Courier"/>
              </a:rPr>
              <a:t>(weight))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Pondérations par personne et de sous-échantillon</a:t>
            </a:r>
          </a:p>
        </p:txBody>
      </p:sp>
      <p:sp>
        <p:nvSpPr>
          <p:cNvPr id="3" name="Content Placeholder 2"/>
          <p:cNvSpPr>
            <a:spLocks noGrp="1"/>
          </p:cNvSpPr>
          <p:nvPr>
            <p:ph idx="1"/>
          </p:nvPr>
        </p:nvSpPr>
        <p:spPr/>
        <p:txBody>
          <a:bodyPr/>
          <a:lstStyle/>
          <a:p>
            <a:pPr lvl="0"/>
            <a:r>
              <a:rPr/>
              <a:t>Une pondération par personne — est la pondération du ménage multipliée par sa taille, car un ménage de huit représente…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Pondérations par personne et de sous-échantillon — En Python</a:t>
            </a:r>
          </a:p>
        </p:txBody>
      </p:sp>
      <p:sp>
        <p:nvSpPr>
          <p:cNvPr id="3" name="Content Placeholder 2"/>
          <p:cNvSpPr>
            <a:spLocks noGrp="1"/>
          </p:cNvSpPr>
          <p:nvPr>
            <p:ph idx="1"/>
          </p:nvPr>
        </p:nvSpPr>
        <p:spPr/>
        <p:txBody>
          <a:bodyPr/>
          <a:lstStyle/>
          <a:p>
            <a:pPr lvl="0" indent="0">
              <a:buNone/>
            </a:pPr>
            <a:r>
              <a:rPr>
                <a:latin typeface="Courier"/>
              </a:rPr>
              <a:t>people </a:t>
            </a:r>
            <a:r>
              <a:rPr>
                <a:solidFill>
                  <a:srgbClr val="666666"/>
                </a:solidFill>
                <a:latin typeface="Courier"/>
              </a:rPr>
              <a:t>=</a:t>
            </a:r>
            <a:r>
              <a:rPr>
                <a:latin typeface="Courier"/>
              </a:rPr>
              <a:t> survey[survey[</a:t>
            </a:r>
            <a:r>
              <a:rPr>
                <a:solidFill>
                  <a:srgbClr val="4070A0"/>
                </a:solidFill>
                <a:latin typeface="Courier"/>
              </a:rPr>
              <a:t>"household_size"</a:t>
            </a:r>
            <a:r>
              <a:rPr>
                <a:latin typeface="Courier"/>
              </a:rPr>
              <a:t>].notna()].copy()</a:t>
            </a:r>
            <a:br/>
            <a:r>
              <a:rPr>
                <a:latin typeface="Courier"/>
              </a:rPr>
              <a:t>people[</a:t>
            </a:r>
            <a:r>
              <a:rPr>
                <a:solidFill>
                  <a:srgbClr val="4070A0"/>
                </a:solidFill>
                <a:latin typeface="Courier"/>
              </a:rPr>
              <a:t>"person_weight"</a:t>
            </a:r>
            <a:r>
              <a:rPr>
                <a:latin typeface="Courier"/>
              </a:rPr>
              <a:t>] </a:t>
            </a:r>
            <a:r>
              <a:rPr>
                <a:solidFill>
                  <a:srgbClr val="666666"/>
                </a:solidFill>
                <a:latin typeface="Courier"/>
              </a:rPr>
              <a:t>=</a:t>
            </a:r>
            <a:r>
              <a:rPr>
                <a:latin typeface="Courier"/>
              </a:rPr>
              <a:t> people[</a:t>
            </a:r>
            <a:r>
              <a:rPr>
                <a:solidFill>
                  <a:srgbClr val="4070A0"/>
                </a:solidFill>
                <a:latin typeface="Courier"/>
              </a:rPr>
              <a:t>"weight"</a:t>
            </a:r>
            <a:r>
              <a:rPr>
                <a:latin typeface="Courier"/>
              </a:rPr>
              <a:t>] </a:t>
            </a:r>
            <a:r>
              <a:rPr>
                <a:solidFill>
                  <a:srgbClr val="666666"/>
                </a:solidFill>
                <a:latin typeface="Courier"/>
              </a:rPr>
              <a:t>*</a:t>
            </a:r>
            <a:r>
              <a:rPr>
                <a:latin typeface="Courier"/>
              </a:rPr>
              <a:t> people[</a:t>
            </a:r>
            <a:r>
              <a:rPr>
                <a:solidFill>
                  <a:srgbClr val="4070A0"/>
                </a:solidFill>
                <a:latin typeface="Courier"/>
              </a:rPr>
              <a:t>"household_size"</a:t>
            </a:r>
            <a:r>
              <a:rPr>
                <a:latin typeface="Courier"/>
              </a:rPr>
              <a:t>]</a:t>
            </a:r>
            <a:br/>
            <a:r>
              <a:rPr>
                <a:solidFill>
                  <a:srgbClr val="008000"/>
                </a:solidFill>
                <a:latin typeface="Courier"/>
              </a:rPr>
              <a:t>print</a:t>
            </a:r>
            <a:r>
              <a:rPr>
                <a:latin typeface="Courier"/>
              </a:rPr>
              <a:t>(</a:t>
            </a:r>
            <a:r>
              <a:rPr>
                <a:solidFill>
                  <a:srgbClr val="BB6688"/>
                </a:solidFill>
                <a:latin typeface="Courier"/>
              </a:rPr>
              <a:t>f"estimated population </a:t>
            </a:r>
            <a:r>
              <a:rPr>
                <a:solidFill>
                  <a:srgbClr val="4070A0"/>
                </a:solidFill>
                <a:latin typeface="Courier"/>
              </a:rPr>
              <a:t>{</a:t>
            </a:r>
            <a:r>
              <a:rPr>
                <a:latin typeface="Courier"/>
              </a:rPr>
              <a:t>people[</a:t>
            </a:r>
            <a:r>
              <a:rPr>
                <a:solidFill>
                  <a:srgbClr val="4070A0"/>
                </a:solidFill>
                <a:latin typeface="Courier"/>
              </a:rPr>
              <a:t>'person_weight'</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:,.0f}</a:t>
            </a:r>
            <a:r>
              <a:rPr>
                <a:solidFill>
                  <a:srgbClr val="BB6688"/>
                </a:solidFill>
                <a:latin typeface="Courier"/>
              </a:rPr>
              <a:t>"</a:t>
            </a:r>
            <a:r>
              <a:rPr>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Pondérations par personne et de sous-échantillon — En R</a:t>
            </a:r>
          </a:p>
        </p:txBody>
      </p:sp>
      <p:sp>
        <p:nvSpPr>
          <p:cNvPr id="3" name="Content Placeholder 2"/>
          <p:cNvSpPr>
            <a:spLocks noGrp="1"/>
          </p:cNvSpPr>
          <p:nvPr>
            <p:ph idx="1"/>
          </p:nvPr>
        </p:nvSpPr>
        <p:spPr/>
        <p:txBody>
          <a:bodyPr/>
          <a:lstStyle/>
          <a:p>
            <a:pPr lvl="0" indent="0">
              <a:buNone/>
            </a:pPr>
            <a:r>
              <a:rPr>
                <a:latin typeface="Courier"/>
              </a:rPr>
              <a:t>people </a:t>
            </a:r>
            <a:r>
              <a:rPr>
                <a:solidFill>
                  <a:srgbClr val="007020"/>
                </a:solidFill>
                <a:latin typeface="Courier"/>
              </a:rPr>
              <a:t>&lt;-</a:t>
            </a:r>
            <a:r>
              <a:rPr>
                <a:latin typeface="Courier"/>
              </a:rPr>
              <a:t> survey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(household_size))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person_weight =</a:t>
            </a:r>
            <a:r>
              <a:rPr>
                <a:latin typeface="Courier"/>
              </a:rPr>
              <a:t> weight </a:t>
            </a:r>
            <a:r>
              <a:rPr>
                <a:solidFill>
                  <a:srgbClr val="4070A0"/>
                </a:solidFill>
                <a:latin typeface="Courier"/>
              </a:rPr>
              <a:t>*</a:t>
            </a:r>
            <a:r>
              <a:rPr>
                <a:latin typeface="Courier"/>
              </a:rPr>
              <a:t> household_size)</a:t>
            </a:r>
            <a:br/>
            <a:br/>
            <a:r>
              <a:rPr>
                <a:solidFill>
                  <a:srgbClr val="06287E"/>
                </a:solidFill>
                <a:latin typeface="Courier"/>
              </a:rPr>
              <a:t>sum</a:t>
            </a:r>
            <a:r>
              <a:rPr>
                <a:latin typeface="Courier"/>
              </a:rPr>
              <a:t>(people</a:t>
            </a:r>
            <a:r>
              <a:rPr>
                <a:solidFill>
                  <a:srgbClr val="4070A0"/>
                </a:solidFill>
                <a:latin typeface="Courier"/>
              </a:rPr>
              <a:t>$</a:t>
            </a:r>
            <a:r>
              <a:rPr>
                <a:latin typeface="Courier"/>
              </a:rPr>
              <a:t>person_weight)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Pondérations par personne et de sous-échantillon</a:t>
            </a:r>
          </a:p>
        </p:txBody>
      </p:sp>
      <p:sp>
        <p:nvSpPr>
          <p:cNvPr id="3" name="Content Placeholder 2"/>
          <p:cNvSpPr>
            <a:spLocks noGrp="1"/>
          </p:cNvSpPr>
          <p:nvPr>
            <p:ph idx="1"/>
          </p:nvPr>
        </p:nvSpPr>
        <p:spPr/>
        <p:txBody>
          <a:bodyPr/>
          <a:lstStyle/>
          <a:p>
            <a:pPr lvl="0"/>
            <a:r>
              <a:rPr/>
              <a:t>Une pondération de sous-échantillon — s’applique quand une unité est choisie parmi plusieurs</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Pondérations par personne et de sous-échantillon — En Python</a:t>
            </a:r>
          </a:p>
        </p:txBody>
      </p:sp>
      <p:sp>
        <p:nvSpPr>
          <p:cNvPr id="3" name="Content Placeholder 2"/>
          <p:cNvSpPr>
            <a:spLocks noGrp="1"/>
          </p:cNvSpPr>
          <p:nvPr>
            <p:ph idx="1"/>
          </p:nvPr>
        </p:nvSpPr>
        <p:spPr/>
        <p:txBody>
          <a:bodyPr/>
          <a:lstStyle/>
          <a:p>
            <a:pPr lvl="0" indent="0">
              <a:buNone/>
            </a:pPr>
            <a:r>
              <a:rPr>
                <a:latin typeface="Courier"/>
              </a:rPr>
              <a:t>children </a:t>
            </a:r>
            <a:r>
              <a:rPr>
                <a:solidFill>
                  <a:srgbClr val="666666"/>
                </a:solidFill>
                <a:latin typeface="Courier"/>
              </a:rPr>
              <a:t>=</a:t>
            </a:r>
            <a:r>
              <a:rPr>
                <a:latin typeface="Courier"/>
              </a:rPr>
              <a:t> survey[survey[</a:t>
            </a:r>
            <a:r>
              <a:rPr>
                <a:solidFill>
                  <a:srgbClr val="4070A0"/>
                </a:solidFill>
                <a:latin typeface="Courier"/>
              </a:rPr>
              <a:t>"child_muac_mm"</a:t>
            </a:r>
            <a:r>
              <a:rPr>
                <a:latin typeface="Courier"/>
              </a:rPr>
              <a:t>].notna()].copy()</a:t>
            </a:r>
            <a:br/>
            <a:r>
              <a:rPr>
                <a:latin typeface="Courier"/>
              </a:rPr>
              <a:t>children[</a:t>
            </a:r>
            <a:r>
              <a:rPr>
                <a:solidFill>
                  <a:srgbClr val="4070A0"/>
                </a:solidFill>
                <a:latin typeface="Courier"/>
              </a:rPr>
              <a:t>"child_weight"</a:t>
            </a:r>
            <a:r>
              <a:rPr>
                <a:latin typeface="Courier"/>
              </a:rPr>
              <a:t>] </a:t>
            </a:r>
            <a:r>
              <a:rPr>
                <a:solidFill>
                  <a:srgbClr val="666666"/>
                </a:solidFill>
                <a:latin typeface="Courier"/>
              </a:rPr>
              <a:t>=</a:t>
            </a:r>
            <a:r>
              <a:rPr>
                <a:latin typeface="Courier"/>
              </a:rPr>
              <a:t> children[</a:t>
            </a:r>
            <a:r>
              <a:rPr>
                <a:solidFill>
                  <a:srgbClr val="4070A0"/>
                </a:solidFill>
                <a:latin typeface="Courier"/>
              </a:rPr>
              <a:t>"weight"</a:t>
            </a:r>
            <a:r>
              <a:rPr>
                <a:latin typeface="Courier"/>
              </a:rPr>
              <a:t>] </a:t>
            </a:r>
            <a:r>
              <a:rPr>
                <a:solidFill>
                  <a:srgbClr val="666666"/>
                </a:solidFill>
                <a:latin typeface="Courier"/>
              </a:rPr>
              <a:t>*</a:t>
            </a:r>
            <a:r>
              <a:rPr>
                <a:latin typeface="Courier"/>
              </a:rPr>
              <a:t> children[</a:t>
            </a:r>
            <a:r>
              <a:rPr>
                <a:solidFill>
                  <a:srgbClr val="4070A0"/>
                </a:solidFill>
                <a:latin typeface="Courier"/>
              </a:rPr>
              <a:t>"children_under5"</a:t>
            </a:r>
            <a:r>
              <a:rPr>
                <a:latin typeface="Courier"/>
              </a:rPr>
              <a:t>]</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Pondérations par personne et de sous-échantillon — En R</a:t>
            </a:r>
          </a:p>
        </p:txBody>
      </p:sp>
      <p:sp>
        <p:nvSpPr>
          <p:cNvPr id="3" name="Content Placeholder 2"/>
          <p:cNvSpPr>
            <a:spLocks noGrp="1"/>
          </p:cNvSpPr>
          <p:nvPr>
            <p:ph idx="1"/>
          </p:nvPr>
        </p:nvSpPr>
        <p:spPr/>
        <p:txBody>
          <a:bodyPr/>
          <a:lstStyle/>
          <a:p>
            <a:pPr lvl="0" indent="0">
              <a:buNone/>
            </a:pPr>
            <a:r>
              <a:rPr>
                <a:latin typeface="Courier"/>
              </a:rPr>
              <a:t>children </a:t>
            </a:r>
            <a:r>
              <a:rPr>
                <a:solidFill>
                  <a:srgbClr val="007020"/>
                </a:solidFill>
                <a:latin typeface="Courier"/>
              </a:rPr>
              <a:t>&lt;-</a:t>
            </a:r>
            <a:r>
              <a:rPr>
                <a:latin typeface="Courier"/>
              </a:rPr>
              <a:t> survey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(child_muac_mm))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child_weight =</a:t>
            </a:r>
            <a:r>
              <a:rPr>
                <a:latin typeface="Courier"/>
              </a:rPr>
              <a:t> weight </a:t>
            </a:r>
            <a:r>
              <a:rPr>
                <a:solidFill>
                  <a:srgbClr val="4070A0"/>
                </a:solidFill>
                <a:latin typeface="Courier"/>
              </a:rPr>
              <a:t>*</a:t>
            </a:r>
            <a:r>
              <a:rPr>
                <a:latin typeface="Courier"/>
              </a:rPr>
              <a:t> children_under5)</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Enregistrez les pondérations à côté des données — En Python</a:t>
            </a:r>
          </a:p>
        </p:txBody>
      </p:sp>
      <p:sp>
        <p:nvSpPr>
          <p:cNvPr id="3" name="Content Placeholder 2"/>
          <p:cNvSpPr>
            <a:spLocks noGrp="1"/>
          </p:cNvSpPr>
          <p:nvPr>
            <p:ph idx="1"/>
          </p:nvPr>
        </p:nvSpPr>
        <p:spPr/>
        <p:txBody>
          <a:bodyPr/>
          <a:lstStyle/>
          <a:p>
            <a:pPr lvl="0" indent="0">
              <a:buNone/>
            </a:pPr>
            <a:r>
              <a:rPr>
                <a:latin typeface="Courier"/>
              </a:rPr>
              <a:t>survey[[</a:t>
            </a:r>
            <a:r>
              <a:rPr>
                <a:solidFill>
                  <a:srgbClr val="4070A0"/>
                </a:solidFill>
                <a:latin typeface="Courier"/>
              </a:rPr>
              <a:t>"household_id"</a:t>
            </a:r>
            <a:r>
              <a:rPr>
                <a:latin typeface="Courier"/>
              </a:rPr>
              <a:t>, </a:t>
            </a:r>
            <a:r>
              <a:rPr>
                <a:solidFill>
                  <a:srgbClr val="4070A0"/>
                </a:solidFill>
                <a:latin typeface="Courier"/>
              </a:rPr>
              <a:t>"ea_id"</a:t>
            </a:r>
            <a:r>
              <a:rPr>
                <a:latin typeface="Courier"/>
              </a:rPr>
              <a:t>, </a:t>
            </a:r>
            <a:r>
              <a:rPr>
                <a:solidFill>
                  <a:srgbClr val="4070A0"/>
                </a:solidFill>
                <a:latin typeface="Courier"/>
              </a:rPr>
              <a:t>"stratum"</a:t>
            </a:r>
            <a:r>
              <a:rPr>
                <a:latin typeface="Courier"/>
              </a:rPr>
              <a:t>, </a:t>
            </a:r>
            <a:r>
              <a:rPr>
                <a:solidFill>
                  <a:srgbClr val="4070A0"/>
                </a:solidFill>
                <a:latin typeface="Courier"/>
              </a:rPr>
              <a:t>"base_weight"</a:t>
            </a:r>
            <a:r>
              <a:rPr>
                <a:latin typeface="Courier"/>
              </a:rPr>
              <a:t>,</a:t>
            </a:r>
            <a:br/>
            <a:r>
              <a:rPr>
                <a:latin typeface="Courier"/>
              </a:rPr>
              <a:t>        </a:t>
            </a:r>
            <a:r>
              <a:rPr>
                <a:solidFill>
                  <a:srgbClr val="4070A0"/>
                </a:solidFill>
                <a:latin typeface="Courier"/>
              </a:rPr>
              <a:t>"nr_adjustment"</a:t>
            </a:r>
            <a:r>
              <a:rPr>
                <a:latin typeface="Courier"/>
              </a:rPr>
              <a:t>, </a:t>
            </a:r>
            <a:r>
              <a:rPr>
                <a:solidFill>
                  <a:srgbClr val="4070A0"/>
                </a:solidFill>
                <a:latin typeface="Courier"/>
              </a:rPr>
              <a:t>"weight"</a:t>
            </a:r>
            <a:r>
              <a:rPr>
                <a:latin typeface="Courier"/>
              </a:rPr>
              <a:t>]].to_csv(</a:t>
            </a:r>
            <a:r>
              <a:rPr>
                <a:solidFill>
                  <a:srgbClr val="4070A0"/>
                </a:solidFill>
                <a:latin typeface="Courier"/>
              </a:rPr>
              <a:t>"outputs/weights.csv"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Enregistrez les pondérations à côté des données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br/>
            <a:r>
              <a:rPr>
                <a:latin typeface="Courier"/>
              </a:rPr>
              <a:t>  </a:t>
            </a:r>
            <a:r>
              <a:rPr>
                <a:solidFill>
                  <a:srgbClr val="06287E"/>
                </a:solidFill>
                <a:latin typeface="Courier"/>
              </a:rPr>
              <a:t>select</a:t>
            </a:r>
            <a:r>
              <a:rPr>
                <a:latin typeface="Courier"/>
              </a:rPr>
              <a:t>(household_id, ea_id, stratum, base_weight, households_interviewed, weight) </a:t>
            </a:r>
            <a:r>
              <a:rPr>
                <a:solidFill>
                  <a:srgbClr val="4070A0"/>
                </a:solidFill>
                <a:latin typeface="Courier"/>
              </a:rPr>
              <a:t>|&gt;</a:t>
            </a:r>
            <a:br/>
            <a:r>
              <a:rPr>
                <a:latin typeface="Courier"/>
              </a:rPr>
              <a:t>  readr</a:t>
            </a:r>
            <a:r>
              <a:rPr>
                <a:solidFill>
                  <a:srgbClr val="4070A0"/>
                </a:solidFill>
                <a:latin typeface="Courier"/>
              </a:rPr>
              <a:t>::</a:t>
            </a:r>
            <a:r>
              <a:rPr>
                <a:solidFill>
                  <a:srgbClr val="06287E"/>
                </a:solidFill>
                <a:latin typeface="Courier"/>
              </a:rPr>
              <a:t>write_csv</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"weights.csv"</a:t>
            </a:r>
            <a:r>
              <a:rPr>
                <a:latin typeface="Courier"/>
              </a:rPr>
              <a:t>))</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désormais produire une estimation de population.</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https://data-analysis.cassion.dev/fr/cours/survey-analysis-sampling/survey-02-reconstructing-weights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Construire les pondérations à partir de la base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Probabilité de sélection à chaque degré, la pondération de base qu’elle implique, l’ajustement pour non-réponse, et le contrôle qui prouve l’ensemble — des pondérations totalisant 56 428, exactement ce que la base déclare.</vt:lpwstr>
  </property>
</Properties>
</file>